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1"/>
  </p:notesMasterIdLst>
  <p:handoutMasterIdLst>
    <p:handoutMasterId r:id="rId42"/>
  </p:handoutMasterIdLst>
  <p:sldIdLst>
    <p:sldId id="256" r:id="rId2"/>
    <p:sldId id="335" r:id="rId3"/>
    <p:sldId id="341" r:id="rId4"/>
    <p:sldId id="337" r:id="rId5"/>
    <p:sldId id="380" r:id="rId6"/>
    <p:sldId id="339" r:id="rId7"/>
    <p:sldId id="381"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379" r:id="rId4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a Meloni" initials="MM" lastIdx="1" clrIdx="0">
    <p:extLst>
      <p:ext uri="{19B8F6BF-5375-455C-9EA6-DF929625EA0E}">
        <p15:presenceInfo xmlns:p15="http://schemas.microsoft.com/office/powerpoint/2012/main" userId="62a20bbe5d5d4b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F2F"/>
    <a:srgbClr val="FFCC79"/>
    <a:srgbClr val="FFBA4C"/>
    <a:srgbClr val="8BD2BD"/>
    <a:srgbClr val="000000"/>
    <a:srgbClr val="D8255C"/>
    <a:srgbClr val="C9DE00"/>
    <a:srgbClr val="B9E4D7"/>
    <a:srgbClr val="FFD9A7"/>
    <a:srgbClr val="919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91"/>
    <p:restoredTop sz="94648"/>
  </p:normalViewPr>
  <p:slideViewPr>
    <p:cSldViewPr snapToGrid="0" snapToObjects="1">
      <p:cViewPr varScale="1">
        <p:scale>
          <a:sx n="90" d="100"/>
          <a:sy n="90"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47D851-FEEC-2543-B0B2-72DDFB69B917}" type="datetimeFigureOut">
              <a:rPr lang="it-IT" smtClean="0"/>
              <a:t>22/12/2020</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292396-3CAB-7B4E-8845-A6B451B648AE}" type="slidenum">
              <a:rPr lang="it-IT" smtClean="0"/>
              <a:t>‹N›</a:t>
            </a:fld>
            <a:endParaRPr lang="it-IT"/>
          </a:p>
        </p:txBody>
      </p:sp>
    </p:spTree>
    <p:extLst>
      <p:ext uri="{BB962C8B-B14F-4D97-AF65-F5344CB8AC3E}">
        <p14:creationId xmlns:p14="http://schemas.microsoft.com/office/powerpoint/2010/main" val="546006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0378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8664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807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0856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4261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154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1975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3587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7605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016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8064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8269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3568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3845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35654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284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3380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96757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4066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9517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2383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3405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5538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5182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89389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29717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3066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66521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95231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65109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25768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9261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7566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1221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317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0945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9608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023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4">
            <a:alphaModFix amt="70000"/>
          </a:blip>
          <a:stretch>
            <a:fillRect/>
          </a:stretch>
        </p:blipFill>
        <p:spPr>
          <a:xfrm>
            <a:off x="0" y="14778"/>
            <a:ext cx="9144000" cy="5143489"/>
          </a:xfrm>
          <a:prstGeom prst="rect">
            <a:avLst/>
          </a:prstGeom>
          <a:blipFill>
            <a:blip r:embed="rId3"/>
            <a:stretch>
              <a:fillRect/>
            </a:stretch>
          </a:blipFill>
          <a:ln>
            <a:noFill/>
          </a:ln>
        </p:spPr>
      </p:pic>
      <p:pic>
        <p:nvPicPr>
          <p:cNvPr id="55" name="Google Shape;55;p13"/>
          <p:cNvPicPr preferRelativeResize="0"/>
          <p:nvPr/>
        </p:nvPicPr>
        <p:blipFill>
          <a:blip r:embed="rId5">
            <a:alphaModFix/>
          </a:blip>
          <a:stretch>
            <a:fillRect/>
          </a:stretch>
        </p:blipFill>
        <p:spPr>
          <a:xfrm>
            <a:off x="6100098" y="2955620"/>
            <a:ext cx="1299166" cy="442469"/>
          </a:xfrm>
          <a:prstGeom prst="rect">
            <a:avLst/>
          </a:prstGeom>
          <a:noFill/>
          <a:ln>
            <a:noFill/>
          </a:ln>
        </p:spPr>
      </p:pic>
      <p:sp>
        <p:nvSpPr>
          <p:cNvPr id="2" name="CasellaDiTesto 1">
            <a:extLst>
              <a:ext uri="{FF2B5EF4-FFF2-40B4-BE49-F238E27FC236}">
                <a16:creationId xmlns:a16="http://schemas.microsoft.com/office/drawing/2014/main" id="{11E43FB1-8709-41F0-981D-6DDA75D40031}"/>
              </a:ext>
            </a:extLst>
          </p:cNvPr>
          <p:cNvSpPr txBox="1"/>
          <p:nvPr/>
        </p:nvSpPr>
        <p:spPr>
          <a:xfrm>
            <a:off x="839972" y="1066240"/>
            <a:ext cx="7037203" cy="1354217"/>
          </a:xfrm>
          <a:prstGeom prst="rect">
            <a:avLst/>
          </a:prstGeom>
          <a:noFill/>
          <a:effectLst/>
        </p:spPr>
        <p:txBody>
          <a:bodyPr wrap="square" rtlCol="0">
            <a:spAutoFit/>
          </a:bodyPr>
          <a:lstStyle/>
          <a:p>
            <a:pPr algn="ctr"/>
            <a:endParaRPr 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Gli strumenti </a:t>
            </a:r>
            <a:r>
              <a:rPr lang="it-IT" sz="2500" b="1" dirty="0">
                <a:solidFill>
                  <a:srgbClr val="D8255C"/>
                </a:solidFill>
                <a:effectLst/>
                <a:latin typeface="Darker Grotesque Black" pitchFamily="2" charset="0"/>
                <a:ea typeface="Tahoma" panose="020B0604030504040204" pitchFamily="34" charset="0"/>
                <a:cs typeface="Tahoma" panose="020B0604030504040204" pitchFamily="34" charset="0"/>
              </a:rPr>
              <a:t>necessari</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a:t>
            </a:r>
            <a:r>
              <a:rPr lang="it-IT" sz="2500" b="1" dirty="0">
                <a:solidFill>
                  <a:srgbClr val="FFBA4C"/>
                </a:solidFill>
                <a:effectLst/>
                <a:latin typeface="Darker Grotesque Black" pitchFamily="2" charset="0"/>
                <a:ea typeface="Tahoma" panose="020B0604030504040204" pitchFamily="34" charset="0"/>
                <a:cs typeface="Tahoma" panose="020B0604030504040204" pitchFamily="34" charset="0"/>
              </a:rPr>
              <a:t>alla</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a:t>
            </a:r>
            <a:r>
              <a:rPr lang="it-IT" sz="2500" b="1" dirty="0">
                <a:solidFill>
                  <a:srgbClr val="8BD2BD"/>
                </a:solidFill>
                <a:effectLst/>
                <a:latin typeface="Darker Grotesque Black" pitchFamily="2" charset="0"/>
                <a:ea typeface="Tahoma" panose="020B0604030504040204" pitchFamily="34" charset="0"/>
                <a:cs typeface="Tahoma" panose="020B0604030504040204" pitchFamily="34" charset="0"/>
              </a:rPr>
              <a:t>progettazione</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a:t>
            </a:r>
            <a:r>
              <a:rPr lang="it-IT" sz="2500" b="1" dirty="0">
                <a:solidFill>
                  <a:srgbClr val="B9E4D7"/>
                </a:solidFill>
                <a:effectLst/>
                <a:latin typeface="Darker Grotesque Black" pitchFamily="2" charset="0"/>
                <a:ea typeface="Tahoma" panose="020B0604030504040204" pitchFamily="34" charset="0"/>
                <a:cs typeface="Tahoma" panose="020B0604030504040204" pitchFamily="34" charset="0"/>
              </a:rPr>
              <a:t>pianificazione</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e </a:t>
            </a:r>
            <a:r>
              <a:rPr lang="it-IT" sz="2500" b="1" dirty="0">
                <a:effectLst/>
                <a:latin typeface="Darker Grotesque Black" pitchFamily="2" charset="0"/>
                <a:ea typeface="Tahoma" panose="020B0604030504040204" pitchFamily="34" charset="0"/>
                <a:cs typeface="Tahoma" panose="020B0604030504040204" pitchFamily="34" charset="0"/>
              </a:rPr>
              <a:t>gestione</a:t>
            </a:r>
            <a:r>
              <a:rPr lang="it-IT" sz="2500" b="1" dirty="0">
                <a:solidFill>
                  <a:srgbClr val="00B050"/>
                </a:solidFill>
                <a:effectLst/>
                <a:latin typeface="Darker Grotesque Black" pitchFamily="2" charset="0"/>
                <a:ea typeface="Tahoma" panose="020B0604030504040204" pitchFamily="34" charset="0"/>
                <a:cs typeface="Tahoma" panose="020B0604030504040204" pitchFamily="34" charset="0"/>
              </a:rPr>
              <a:t> dei beni comuni</a:t>
            </a:r>
          </a:p>
          <a:p>
            <a:endParaRPr lang="it-IT" dirty="0"/>
          </a:p>
        </p:txBody>
      </p:sp>
      <p:pic>
        <p:nvPicPr>
          <p:cNvPr id="4" name="Immagine 3">
            <a:extLst>
              <a:ext uri="{FF2B5EF4-FFF2-40B4-BE49-F238E27FC236}">
                <a16:creationId xmlns:a16="http://schemas.microsoft.com/office/drawing/2014/main" id="{1454401D-CC8E-4AA4-AA11-3A7C305307EC}"/>
              </a:ext>
            </a:extLst>
          </p:cNvPr>
          <p:cNvPicPr>
            <a:picLocks noChangeAspect="1"/>
          </p:cNvPicPr>
          <p:nvPr/>
        </p:nvPicPr>
        <p:blipFill>
          <a:blip r:embed="rId6"/>
          <a:stretch>
            <a:fillRect/>
          </a:stretch>
        </p:blipFill>
        <p:spPr>
          <a:xfrm>
            <a:off x="3221499" y="4619954"/>
            <a:ext cx="2701002" cy="387812"/>
          </a:xfrm>
          <a:prstGeom prst="rect">
            <a:avLst/>
          </a:prstGeom>
        </p:spPr>
      </p:pic>
      <p:cxnSp>
        <p:nvCxnSpPr>
          <p:cNvPr id="7" name="Connettore a gomito 6">
            <a:extLst>
              <a:ext uri="{FF2B5EF4-FFF2-40B4-BE49-F238E27FC236}">
                <a16:creationId xmlns:a16="http://schemas.microsoft.com/office/drawing/2014/main" id="{EEA73215-9CA1-48C6-8166-CAF5BAC07486}"/>
              </a:ext>
            </a:extLst>
          </p:cNvPr>
          <p:cNvCxnSpPr>
            <a:cxnSpLocks/>
          </p:cNvCxnSpPr>
          <p:nvPr/>
        </p:nvCxnSpPr>
        <p:spPr>
          <a:xfrm flipV="1">
            <a:off x="1616149" y="1790072"/>
            <a:ext cx="5475767" cy="396000"/>
          </a:xfrm>
          <a:prstGeom prst="bentConnector3">
            <a:avLst>
              <a:gd name="adj1" fmla="val 60874"/>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9" name="CasellaDiTesto 8">
            <a:extLst>
              <a:ext uri="{FF2B5EF4-FFF2-40B4-BE49-F238E27FC236}">
                <a16:creationId xmlns:a16="http://schemas.microsoft.com/office/drawing/2014/main" id="{192559AC-587E-4E21-9D6F-058CFD580F0B}"/>
              </a:ext>
            </a:extLst>
          </p:cNvPr>
          <p:cNvSpPr txBox="1"/>
          <p:nvPr/>
        </p:nvSpPr>
        <p:spPr>
          <a:xfrm>
            <a:off x="462516" y="1235752"/>
            <a:ext cx="8465584" cy="784830"/>
          </a:xfrm>
          <a:prstGeom prst="rect">
            <a:avLst/>
          </a:prstGeom>
          <a:noFill/>
        </p:spPr>
        <p:txBody>
          <a:bodyPr wrap="square">
            <a:spAutoFit/>
          </a:bodyPr>
          <a:lstStyle/>
          <a:p>
            <a:pPr eaLnBrk="1" hangingPunct="1">
              <a:buClrTx/>
              <a:buSzPct val="70000"/>
            </a:pPr>
            <a:r>
              <a:rPr lang="it-IT" altLang="it-IT" sz="2500" dirty="0">
                <a:solidFill>
                  <a:schemeClr val="tx1">
                    <a:lumMod val="95000"/>
                    <a:lumOff val="5000"/>
                  </a:schemeClr>
                </a:solidFill>
                <a:latin typeface="Darker Grotesque" pitchFamily="2" charset="0"/>
              </a:rPr>
              <a:t>Tre elementi alla base del principio di sussidiarietà:</a:t>
            </a:r>
          </a:p>
          <a:p>
            <a:pPr eaLnBrk="1" hangingPunct="1">
              <a:buClrTx/>
              <a:buSzPct val="70000"/>
            </a:pPr>
            <a:endParaRPr lang="it-IT" altLang="it-IT" sz="2000" dirty="0">
              <a:solidFill>
                <a:schemeClr val="tx2">
                  <a:lumMod val="50000"/>
                </a:schemeClr>
              </a:solidFill>
              <a:latin typeface="+mj-lt"/>
            </a:endParaRPr>
          </a:p>
        </p:txBody>
      </p:sp>
      <p:sp>
        <p:nvSpPr>
          <p:cNvPr id="10" name="CasellaDiTesto 9">
            <a:extLst>
              <a:ext uri="{FF2B5EF4-FFF2-40B4-BE49-F238E27FC236}">
                <a16:creationId xmlns:a16="http://schemas.microsoft.com/office/drawing/2014/main" id="{AD8B75B1-B805-4FB1-A257-FC72EEEB5F17}"/>
              </a:ext>
            </a:extLst>
          </p:cNvPr>
          <p:cNvSpPr txBox="1"/>
          <p:nvPr/>
        </p:nvSpPr>
        <p:spPr>
          <a:xfrm>
            <a:off x="3136989" y="1784091"/>
            <a:ext cx="5365437" cy="2677656"/>
          </a:xfrm>
          <a:prstGeom prst="rect">
            <a:avLst/>
          </a:prstGeom>
          <a:noFill/>
        </p:spPr>
        <p:txBody>
          <a:bodyPr wrap="square" rtlCol="0">
            <a:spAutoFit/>
          </a:bodyPr>
          <a:lstStyle/>
          <a:p>
            <a:r>
              <a:rPr lang="it-IT" altLang="it-IT" sz="2200" dirty="0">
                <a:solidFill>
                  <a:schemeClr val="tx1">
                    <a:lumMod val="95000"/>
                    <a:lumOff val="5000"/>
                  </a:schemeClr>
                </a:solidFill>
                <a:latin typeface="Darker Grotesque" pitchFamily="2" charset="0"/>
              </a:rPr>
              <a:t>Il rapporto intrinseco tra lo </a:t>
            </a:r>
            <a:r>
              <a:rPr lang="it-IT" altLang="it-IT" sz="2200" b="1" dirty="0">
                <a:solidFill>
                  <a:srgbClr val="8BD2BD"/>
                </a:solidFill>
                <a:latin typeface="Darker Grotesque" pitchFamily="2" charset="0"/>
              </a:rPr>
              <a:t>spazio</a:t>
            </a:r>
            <a:r>
              <a:rPr lang="it-IT" altLang="it-IT" sz="2200" dirty="0">
                <a:solidFill>
                  <a:schemeClr val="tx1">
                    <a:lumMod val="95000"/>
                    <a:lumOff val="5000"/>
                  </a:schemeClr>
                </a:solidFill>
                <a:latin typeface="Darker Grotesque" pitchFamily="2" charset="0"/>
              </a:rPr>
              <a:t> e la </a:t>
            </a:r>
            <a:r>
              <a:rPr lang="it-IT" altLang="it-IT" sz="2200" b="1" dirty="0">
                <a:solidFill>
                  <a:srgbClr val="D8255C"/>
                </a:solidFill>
                <a:latin typeface="Darker Grotesque" pitchFamily="2" charset="0"/>
              </a:rPr>
              <a:t>comunità</a:t>
            </a:r>
            <a:r>
              <a:rPr lang="it-IT" altLang="it-IT" sz="2200" dirty="0">
                <a:solidFill>
                  <a:schemeClr val="tx1">
                    <a:lumMod val="95000"/>
                    <a:lumOff val="5000"/>
                  </a:schemeClr>
                </a:solidFill>
                <a:latin typeface="Darker Grotesque" pitchFamily="2" charset="0"/>
              </a:rPr>
              <a:t> di riferimento caratterizza i beni comuni. Il patto deve costruirsi intorno ad un </a:t>
            </a:r>
            <a:r>
              <a:rPr lang="it-IT" altLang="it-IT" sz="2200" b="1" dirty="0">
                <a:solidFill>
                  <a:srgbClr val="FFBA4C"/>
                </a:solidFill>
                <a:latin typeface="Darker Grotesque" pitchFamily="2" charset="0"/>
              </a:rPr>
              <a:t>bene comune specifico</a:t>
            </a:r>
            <a:r>
              <a:rPr lang="it-IT" altLang="it-IT" sz="2200" dirty="0">
                <a:solidFill>
                  <a:schemeClr val="tx1">
                    <a:lumMod val="95000"/>
                    <a:lumOff val="5000"/>
                  </a:schemeClr>
                </a:solidFill>
                <a:latin typeface="Darker Grotesque" pitchFamily="2" charset="0"/>
              </a:rPr>
              <a:t>, sia esso materiale o immateriale. Il bene intorno a cui definiamo le nostre azioni deve essere chiaramente definito, per garantire </a:t>
            </a:r>
            <a:r>
              <a:rPr lang="it-IT" altLang="it-IT" sz="2200" b="1" dirty="0">
                <a:solidFill>
                  <a:srgbClr val="D8255C"/>
                </a:solidFill>
                <a:latin typeface="Darker Grotesque" pitchFamily="2" charset="0"/>
              </a:rPr>
              <a:t>l’efficacia</a:t>
            </a:r>
            <a:r>
              <a:rPr lang="it-IT" altLang="it-IT" sz="2200" dirty="0">
                <a:solidFill>
                  <a:schemeClr val="tx1">
                    <a:lumMod val="95000"/>
                    <a:lumOff val="5000"/>
                  </a:schemeClr>
                </a:solidFill>
                <a:latin typeface="Darker Grotesque" pitchFamily="2" charset="0"/>
              </a:rPr>
              <a:t> delle azioni di cura previste e del patto in generale.</a:t>
            </a:r>
          </a:p>
          <a:p>
            <a:endParaRPr lang="it-IT" dirty="0"/>
          </a:p>
        </p:txBody>
      </p:sp>
      <p:sp>
        <p:nvSpPr>
          <p:cNvPr id="11" name="Freccia a gallone 10">
            <a:extLst>
              <a:ext uri="{FF2B5EF4-FFF2-40B4-BE49-F238E27FC236}">
                <a16:creationId xmlns:a16="http://schemas.microsoft.com/office/drawing/2014/main" id="{8296EB23-2913-4C10-935C-CBC05E60C1B8}"/>
              </a:ext>
            </a:extLst>
          </p:cNvPr>
          <p:cNvSpPr/>
          <p:nvPr/>
        </p:nvSpPr>
        <p:spPr>
          <a:xfrm>
            <a:off x="1289775" y="2377634"/>
            <a:ext cx="1717313" cy="1364974"/>
          </a:xfrm>
          <a:prstGeom prst="chevron">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b="1" dirty="0">
                <a:solidFill>
                  <a:schemeClr val="bg1"/>
                </a:solidFill>
                <a:latin typeface="Darker Grotesque Black" pitchFamily="2" charset="0"/>
              </a:rPr>
              <a:t>1</a:t>
            </a:r>
          </a:p>
        </p:txBody>
      </p:sp>
    </p:spTree>
    <p:extLst>
      <p:ext uri="{BB962C8B-B14F-4D97-AF65-F5344CB8AC3E}">
        <p14:creationId xmlns:p14="http://schemas.microsoft.com/office/powerpoint/2010/main" val="4013216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9" name="CasellaDiTesto 8">
            <a:extLst>
              <a:ext uri="{FF2B5EF4-FFF2-40B4-BE49-F238E27FC236}">
                <a16:creationId xmlns:a16="http://schemas.microsoft.com/office/drawing/2014/main" id="{192559AC-587E-4E21-9D6F-058CFD580F0B}"/>
              </a:ext>
            </a:extLst>
          </p:cNvPr>
          <p:cNvSpPr txBox="1"/>
          <p:nvPr/>
        </p:nvSpPr>
        <p:spPr>
          <a:xfrm>
            <a:off x="462516" y="1235752"/>
            <a:ext cx="8465584" cy="784830"/>
          </a:xfrm>
          <a:prstGeom prst="rect">
            <a:avLst/>
          </a:prstGeom>
          <a:noFill/>
        </p:spPr>
        <p:txBody>
          <a:bodyPr wrap="square">
            <a:spAutoFit/>
          </a:bodyPr>
          <a:lstStyle/>
          <a:p>
            <a:pPr eaLnBrk="1" hangingPunct="1">
              <a:buClrTx/>
              <a:buSzPct val="70000"/>
            </a:pPr>
            <a:r>
              <a:rPr lang="it-IT" altLang="it-IT" sz="2500" dirty="0">
                <a:solidFill>
                  <a:schemeClr val="tx1">
                    <a:lumMod val="95000"/>
                    <a:lumOff val="5000"/>
                  </a:schemeClr>
                </a:solidFill>
                <a:latin typeface="Darker Grotesque" pitchFamily="2" charset="0"/>
              </a:rPr>
              <a:t>Tre elementi alla base del principio di sussidiarietà:</a:t>
            </a:r>
          </a:p>
          <a:p>
            <a:pPr eaLnBrk="1" hangingPunct="1">
              <a:buClrTx/>
              <a:buSzPct val="70000"/>
            </a:pPr>
            <a:endParaRPr lang="it-IT" altLang="it-IT" sz="2000" dirty="0">
              <a:solidFill>
                <a:schemeClr val="tx2">
                  <a:lumMod val="50000"/>
                </a:schemeClr>
              </a:solidFill>
              <a:latin typeface="+mj-lt"/>
            </a:endParaRPr>
          </a:p>
        </p:txBody>
      </p:sp>
      <p:sp>
        <p:nvSpPr>
          <p:cNvPr id="10" name="CasellaDiTesto 9">
            <a:extLst>
              <a:ext uri="{FF2B5EF4-FFF2-40B4-BE49-F238E27FC236}">
                <a16:creationId xmlns:a16="http://schemas.microsoft.com/office/drawing/2014/main" id="{AD8B75B1-B805-4FB1-A257-FC72EEEB5F17}"/>
              </a:ext>
            </a:extLst>
          </p:cNvPr>
          <p:cNvSpPr txBox="1"/>
          <p:nvPr/>
        </p:nvSpPr>
        <p:spPr>
          <a:xfrm>
            <a:off x="3136989" y="2245755"/>
            <a:ext cx="5365437" cy="1661993"/>
          </a:xfrm>
          <a:prstGeom prst="rect">
            <a:avLst/>
          </a:prstGeom>
          <a:noFill/>
        </p:spPr>
        <p:txBody>
          <a:bodyPr wrap="square" rtlCol="0">
            <a:spAutoFit/>
          </a:bodyPr>
          <a:lstStyle/>
          <a:p>
            <a:r>
              <a:rPr lang="it-IT" altLang="it-IT" sz="2200" dirty="0">
                <a:solidFill>
                  <a:schemeClr val="tx1">
                    <a:lumMod val="95000"/>
                    <a:lumOff val="5000"/>
                  </a:schemeClr>
                </a:solidFill>
                <a:latin typeface="Darker Grotesque" pitchFamily="2" charset="0"/>
              </a:rPr>
              <a:t>Il patto si identifica come il </a:t>
            </a:r>
            <a:r>
              <a:rPr lang="it-IT" altLang="it-IT" sz="2200" b="1" dirty="0">
                <a:solidFill>
                  <a:srgbClr val="D8255C"/>
                </a:solidFill>
                <a:latin typeface="Darker Grotesque" pitchFamily="2" charset="0"/>
              </a:rPr>
              <a:t>prodotto di relazioni innovative</a:t>
            </a:r>
            <a:r>
              <a:rPr lang="it-IT" altLang="it-IT" sz="2200" dirty="0">
                <a:solidFill>
                  <a:srgbClr val="D8255C"/>
                </a:solidFill>
                <a:latin typeface="Darker Grotesque" pitchFamily="2" charset="0"/>
              </a:rPr>
              <a:t> </a:t>
            </a:r>
            <a:r>
              <a:rPr lang="it-IT" altLang="it-IT" sz="2200" dirty="0">
                <a:solidFill>
                  <a:schemeClr val="tx1">
                    <a:lumMod val="95000"/>
                    <a:lumOff val="5000"/>
                  </a:schemeClr>
                </a:solidFill>
                <a:latin typeface="Darker Grotesque" pitchFamily="2" charset="0"/>
              </a:rPr>
              <a:t>tra gli attori sociali, che si aggregano attraverso attività di volontariato, formazione e produzione culturale.</a:t>
            </a:r>
          </a:p>
          <a:p>
            <a:endParaRPr lang="it-IT" dirty="0"/>
          </a:p>
        </p:txBody>
      </p:sp>
      <p:sp>
        <p:nvSpPr>
          <p:cNvPr id="11" name="Freccia a gallone 10">
            <a:extLst>
              <a:ext uri="{FF2B5EF4-FFF2-40B4-BE49-F238E27FC236}">
                <a16:creationId xmlns:a16="http://schemas.microsoft.com/office/drawing/2014/main" id="{8296EB23-2913-4C10-935C-CBC05E60C1B8}"/>
              </a:ext>
            </a:extLst>
          </p:cNvPr>
          <p:cNvSpPr/>
          <p:nvPr/>
        </p:nvSpPr>
        <p:spPr>
          <a:xfrm>
            <a:off x="1289775" y="2377634"/>
            <a:ext cx="1717313" cy="1364974"/>
          </a:xfrm>
          <a:prstGeom prst="chevron">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b="1" dirty="0">
                <a:solidFill>
                  <a:schemeClr val="bg1"/>
                </a:solidFill>
                <a:latin typeface="Darker Grotesque Black" pitchFamily="2" charset="0"/>
              </a:rPr>
              <a:t>2</a:t>
            </a:r>
          </a:p>
        </p:txBody>
      </p:sp>
    </p:spTree>
    <p:extLst>
      <p:ext uri="{BB962C8B-B14F-4D97-AF65-F5344CB8AC3E}">
        <p14:creationId xmlns:p14="http://schemas.microsoft.com/office/powerpoint/2010/main" val="14655727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9" name="CasellaDiTesto 8">
            <a:extLst>
              <a:ext uri="{FF2B5EF4-FFF2-40B4-BE49-F238E27FC236}">
                <a16:creationId xmlns:a16="http://schemas.microsoft.com/office/drawing/2014/main" id="{192559AC-587E-4E21-9D6F-058CFD580F0B}"/>
              </a:ext>
            </a:extLst>
          </p:cNvPr>
          <p:cNvSpPr txBox="1"/>
          <p:nvPr/>
        </p:nvSpPr>
        <p:spPr>
          <a:xfrm>
            <a:off x="462516" y="1235752"/>
            <a:ext cx="8465584" cy="784830"/>
          </a:xfrm>
          <a:prstGeom prst="rect">
            <a:avLst/>
          </a:prstGeom>
          <a:noFill/>
        </p:spPr>
        <p:txBody>
          <a:bodyPr wrap="square">
            <a:spAutoFit/>
          </a:bodyPr>
          <a:lstStyle/>
          <a:p>
            <a:pPr eaLnBrk="1" hangingPunct="1">
              <a:buClrTx/>
              <a:buSzPct val="70000"/>
            </a:pPr>
            <a:r>
              <a:rPr lang="it-IT" altLang="it-IT" sz="2500" dirty="0">
                <a:solidFill>
                  <a:schemeClr val="tx1">
                    <a:lumMod val="95000"/>
                    <a:lumOff val="5000"/>
                  </a:schemeClr>
                </a:solidFill>
                <a:latin typeface="Darker Grotesque" pitchFamily="2" charset="0"/>
              </a:rPr>
              <a:t>Tre elementi alla base del principio di sussidiarietà:</a:t>
            </a:r>
          </a:p>
          <a:p>
            <a:pPr eaLnBrk="1" hangingPunct="1">
              <a:buClrTx/>
              <a:buSzPct val="70000"/>
            </a:pPr>
            <a:endParaRPr lang="it-IT" altLang="it-IT" sz="2000" dirty="0">
              <a:solidFill>
                <a:schemeClr val="tx2">
                  <a:lumMod val="50000"/>
                </a:schemeClr>
              </a:solidFill>
              <a:latin typeface="+mj-lt"/>
            </a:endParaRPr>
          </a:p>
        </p:txBody>
      </p:sp>
      <p:sp>
        <p:nvSpPr>
          <p:cNvPr id="10" name="CasellaDiTesto 9">
            <a:extLst>
              <a:ext uri="{FF2B5EF4-FFF2-40B4-BE49-F238E27FC236}">
                <a16:creationId xmlns:a16="http://schemas.microsoft.com/office/drawing/2014/main" id="{AD8B75B1-B805-4FB1-A257-FC72EEEB5F17}"/>
              </a:ext>
            </a:extLst>
          </p:cNvPr>
          <p:cNvSpPr txBox="1"/>
          <p:nvPr/>
        </p:nvSpPr>
        <p:spPr>
          <a:xfrm>
            <a:off x="3136989" y="2245755"/>
            <a:ext cx="5365437" cy="1661993"/>
          </a:xfrm>
          <a:prstGeom prst="rect">
            <a:avLst/>
          </a:prstGeom>
          <a:noFill/>
        </p:spPr>
        <p:txBody>
          <a:bodyPr wrap="square" rtlCol="0">
            <a:spAutoFit/>
          </a:bodyPr>
          <a:lstStyle/>
          <a:p>
            <a:r>
              <a:rPr lang="it-IT" altLang="it-IT" sz="2200" dirty="0">
                <a:solidFill>
                  <a:schemeClr val="tx1">
                    <a:lumMod val="95000"/>
                    <a:lumOff val="5000"/>
                  </a:schemeClr>
                </a:solidFill>
                <a:latin typeface="Darker Grotesque" pitchFamily="2" charset="0"/>
              </a:rPr>
              <a:t>Le relazioni di condivisione che si vengono a creare hanno un </a:t>
            </a:r>
            <a:r>
              <a:rPr lang="it-IT" altLang="it-IT" sz="2200" b="1" dirty="0">
                <a:solidFill>
                  <a:srgbClr val="8BD2BD"/>
                </a:solidFill>
                <a:latin typeface="Darker Grotesque" pitchFamily="2" charset="0"/>
              </a:rPr>
              <a:t>carattere di imprevedibilità</a:t>
            </a:r>
            <a:r>
              <a:rPr lang="it-IT" altLang="it-IT" sz="2200" dirty="0">
                <a:solidFill>
                  <a:schemeClr val="tx1">
                    <a:lumMod val="95000"/>
                    <a:lumOff val="5000"/>
                  </a:schemeClr>
                </a:solidFill>
                <a:latin typeface="Darker Grotesque" pitchFamily="2" charset="0"/>
              </a:rPr>
              <a:t>. </a:t>
            </a:r>
          </a:p>
          <a:p>
            <a:r>
              <a:rPr lang="it-IT" altLang="it-IT" sz="2200" dirty="0">
                <a:solidFill>
                  <a:schemeClr val="tx1">
                    <a:lumMod val="95000"/>
                    <a:lumOff val="5000"/>
                  </a:schemeClr>
                </a:solidFill>
                <a:latin typeface="Darker Grotesque" pitchFamily="2" charset="0"/>
              </a:rPr>
              <a:t>Sono esperienze nate dall’</a:t>
            </a:r>
            <a:r>
              <a:rPr lang="it-IT" altLang="it-IT" sz="2200" b="1" dirty="0">
                <a:solidFill>
                  <a:srgbClr val="D8255C"/>
                </a:solidFill>
                <a:latin typeface="Darker Grotesque" pitchFamily="2" charset="0"/>
              </a:rPr>
              <a:t>intelligenza collettiva </a:t>
            </a:r>
            <a:r>
              <a:rPr lang="it-IT" altLang="it-IT" sz="2200" dirty="0">
                <a:solidFill>
                  <a:schemeClr val="tx1">
                    <a:lumMod val="95000"/>
                    <a:lumOff val="5000"/>
                  </a:schemeClr>
                </a:solidFill>
                <a:latin typeface="Darker Grotesque" pitchFamily="2" charset="0"/>
              </a:rPr>
              <a:t>e caratterizzate dalla </a:t>
            </a:r>
            <a:r>
              <a:rPr lang="it-IT" altLang="it-IT" sz="2200" b="1" dirty="0">
                <a:solidFill>
                  <a:srgbClr val="FFBA4C"/>
                </a:solidFill>
                <a:latin typeface="Darker Grotesque" pitchFamily="2" charset="0"/>
              </a:rPr>
              <a:t>creatività</a:t>
            </a:r>
            <a:r>
              <a:rPr lang="it-IT" altLang="it-IT" sz="2200" dirty="0">
                <a:solidFill>
                  <a:schemeClr val="tx1">
                    <a:lumMod val="95000"/>
                    <a:lumOff val="5000"/>
                  </a:schemeClr>
                </a:solidFill>
                <a:latin typeface="Darker Grotesque" pitchFamily="2" charset="0"/>
              </a:rPr>
              <a:t>.</a:t>
            </a:r>
          </a:p>
          <a:p>
            <a:endParaRPr lang="it-IT" dirty="0"/>
          </a:p>
        </p:txBody>
      </p:sp>
      <p:sp>
        <p:nvSpPr>
          <p:cNvPr id="11" name="Freccia a gallone 10">
            <a:extLst>
              <a:ext uri="{FF2B5EF4-FFF2-40B4-BE49-F238E27FC236}">
                <a16:creationId xmlns:a16="http://schemas.microsoft.com/office/drawing/2014/main" id="{8296EB23-2913-4C10-935C-CBC05E60C1B8}"/>
              </a:ext>
            </a:extLst>
          </p:cNvPr>
          <p:cNvSpPr/>
          <p:nvPr/>
        </p:nvSpPr>
        <p:spPr>
          <a:xfrm>
            <a:off x="1289775" y="2377634"/>
            <a:ext cx="1717313" cy="1364974"/>
          </a:xfrm>
          <a:prstGeom prst="chevron">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b="1" dirty="0">
                <a:solidFill>
                  <a:schemeClr val="bg1"/>
                </a:solidFill>
                <a:latin typeface="Darker Grotesque Black" pitchFamily="2" charset="0"/>
              </a:rPr>
              <a:t>3</a:t>
            </a:r>
          </a:p>
        </p:txBody>
      </p:sp>
    </p:spTree>
    <p:extLst>
      <p:ext uri="{BB962C8B-B14F-4D97-AF65-F5344CB8AC3E}">
        <p14:creationId xmlns:p14="http://schemas.microsoft.com/office/powerpoint/2010/main" val="3865524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L’articolo 118 della Costituzione Italiana: interesse generale e beni comuni</a:t>
            </a: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14" name="Freccia a pentagono 13">
            <a:extLst>
              <a:ext uri="{FF2B5EF4-FFF2-40B4-BE49-F238E27FC236}">
                <a16:creationId xmlns:a16="http://schemas.microsoft.com/office/drawing/2014/main" id="{0B613C43-A798-4FCC-B1EA-834F9B560D4B}"/>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15" name="Freccia a pentagono 14">
            <a:extLst>
              <a:ext uri="{FF2B5EF4-FFF2-40B4-BE49-F238E27FC236}">
                <a16:creationId xmlns:a16="http://schemas.microsoft.com/office/drawing/2014/main" id="{2D87EB70-7858-4489-AFE5-7DFD24EF8FA0}"/>
              </a:ext>
            </a:extLst>
          </p:cNvPr>
          <p:cNvSpPr/>
          <p:nvPr/>
        </p:nvSpPr>
        <p:spPr>
          <a:xfrm>
            <a:off x="574158" y="3615072"/>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2" name="Freccia a pentagono 11">
            <a:extLst>
              <a:ext uri="{FF2B5EF4-FFF2-40B4-BE49-F238E27FC236}">
                <a16:creationId xmlns:a16="http://schemas.microsoft.com/office/drawing/2014/main" id="{A5713692-1E60-497A-BDCD-717FF59EBD40}"/>
              </a:ext>
            </a:extLst>
          </p:cNvPr>
          <p:cNvSpPr/>
          <p:nvPr/>
        </p:nvSpPr>
        <p:spPr>
          <a:xfrm>
            <a:off x="574158" y="289967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
        <p:nvSpPr>
          <p:cNvPr id="16" name="Freccia a pentagono 15">
            <a:extLst>
              <a:ext uri="{FF2B5EF4-FFF2-40B4-BE49-F238E27FC236}">
                <a16:creationId xmlns:a16="http://schemas.microsoft.com/office/drawing/2014/main" id="{B386C54A-EA54-41D7-8F9F-6D884EBA5673}"/>
              </a:ext>
            </a:extLst>
          </p:cNvPr>
          <p:cNvSpPr/>
          <p:nvPr/>
        </p:nvSpPr>
        <p:spPr>
          <a:xfrm>
            <a:off x="574158" y="362930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4</a:t>
            </a:r>
          </a:p>
        </p:txBody>
      </p:sp>
    </p:spTree>
    <p:extLst>
      <p:ext uri="{BB962C8B-B14F-4D97-AF65-F5344CB8AC3E}">
        <p14:creationId xmlns:p14="http://schemas.microsoft.com/office/powerpoint/2010/main" val="8090006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0"/>
                                        </p:tgtEl>
                                      </p:cBhvr>
                                    </p:animEffect>
                                    <p:anim calcmode="lin" valueType="num">
                                      <p:cBhvr>
                                        <p:cTn id="12" dur="1000"/>
                                        <p:tgtEl>
                                          <p:spTgt spid="10"/>
                                        </p:tgtEl>
                                        <p:attrNameLst>
                                          <p:attrName>ppt_x</p:attrName>
                                        </p:attrNameLst>
                                      </p:cBhvr>
                                      <p:tavLst>
                                        <p:tav tm="0">
                                          <p:val>
                                            <p:strVal val="ppt_x"/>
                                          </p:val>
                                        </p:tav>
                                        <p:tav tm="100000">
                                          <p:val>
                                            <p:strVal val="ppt_x"/>
                                          </p:val>
                                        </p:tav>
                                      </p:tavLst>
                                    </p:anim>
                                    <p:anim calcmode="lin" valueType="num">
                                      <p:cBhvr>
                                        <p:cTn id="13" dur="1000"/>
                                        <p:tgtEl>
                                          <p:spTgt spid="10"/>
                                        </p:tgtEl>
                                        <p:attrNameLst>
                                          <p:attrName>ppt_y</p:attrName>
                                        </p:attrNameLst>
                                      </p:cBhvr>
                                      <p:tavLst>
                                        <p:tav tm="0">
                                          <p:val>
                                            <p:strVal val="ppt_y"/>
                                          </p:val>
                                        </p:tav>
                                        <p:tav tm="100000">
                                          <p:val>
                                            <p:strVal val="ppt_y+.1"/>
                                          </p:val>
                                        </p:tav>
                                      </p:tavLst>
                                    </p:anim>
                                    <p:set>
                                      <p:cBhvr>
                                        <p:cTn id="14" dur="1" fill="hold">
                                          <p:stCondLst>
                                            <p:cond delay="999"/>
                                          </p:stCondLst>
                                        </p:cTn>
                                        <p:tgtEl>
                                          <p:spTgt spid="10"/>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6"/>
                                        </p:tgtEl>
                                      </p:cBhvr>
                                    </p:animEffect>
                                    <p:anim calcmode="lin" valueType="num">
                                      <p:cBhvr>
                                        <p:cTn id="17" dur="1000"/>
                                        <p:tgtEl>
                                          <p:spTgt spid="16"/>
                                        </p:tgtEl>
                                        <p:attrNameLst>
                                          <p:attrName>ppt_x</p:attrName>
                                        </p:attrNameLst>
                                      </p:cBhvr>
                                      <p:tavLst>
                                        <p:tav tm="0">
                                          <p:val>
                                            <p:strVal val="ppt_x"/>
                                          </p:val>
                                        </p:tav>
                                        <p:tav tm="100000">
                                          <p:val>
                                            <p:strVal val="ppt_x"/>
                                          </p:val>
                                        </p:tav>
                                      </p:tavLst>
                                    </p:anim>
                                    <p:anim calcmode="lin" valueType="num">
                                      <p:cBhvr>
                                        <p:cTn id="18" dur="1000"/>
                                        <p:tgtEl>
                                          <p:spTgt spid="16"/>
                                        </p:tgtEl>
                                        <p:attrNameLst>
                                          <p:attrName>ppt_y</p:attrName>
                                        </p:attrNameLst>
                                      </p:cBhvr>
                                      <p:tavLst>
                                        <p:tav tm="0">
                                          <p:val>
                                            <p:strVal val="ppt_y"/>
                                          </p:val>
                                        </p:tav>
                                        <p:tav tm="100000">
                                          <p:val>
                                            <p:strVal val="ppt_y+.1"/>
                                          </p:val>
                                        </p:tav>
                                      </p:tavLst>
                                    </p:anim>
                                    <p:set>
                                      <p:cBhvr>
                                        <p:cTn id="19" dur="1" fill="hold">
                                          <p:stCondLst>
                                            <p:cond delay="999"/>
                                          </p:stCondLst>
                                        </p:cTn>
                                        <p:tgtEl>
                                          <p:spTgt spid="16"/>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5"/>
                                        </p:tgtEl>
                                      </p:cBhvr>
                                    </p:animEffect>
                                    <p:anim calcmode="lin" valueType="num">
                                      <p:cBhvr>
                                        <p:cTn id="22" dur="1000"/>
                                        <p:tgtEl>
                                          <p:spTgt spid="15"/>
                                        </p:tgtEl>
                                        <p:attrNameLst>
                                          <p:attrName>ppt_x</p:attrName>
                                        </p:attrNameLst>
                                      </p:cBhvr>
                                      <p:tavLst>
                                        <p:tav tm="0">
                                          <p:val>
                                            <p:strVal val="ppt_x"/>
                                          </p:val>
                                        </p:tav>
                                        <p:tav tm="100000">
                                          <p:val>
                                            <p:strVal val="ppt_x"/>
                                          </p:val>
                                        </p:tav>
                                      </p:tavLst>
                                    </p:anim>
                                    <p:anim calcmode="lin" valueType="num">
                                      <p:cBhvr>
                                        <p:cTn id="23" dur="1000"/>
                                        <p:tgtEl>
                                          <p:spTgt spid="15"/>
                                        </p:tgtEl>
                                        <p:attrNameLst>
                                          <p:attrName>ppt_y</p:attrName>
                                        </p:attrNameLst>
                                      </p:cBhvr>
                                      <p:tavLst>
                                        <p:tav tm="0">
                                          <p:val>
                                            <p:strVal val="ppt_y"/>
                                          </p:val>
                                        </p:tav>
                                        <p:tav tm="100000">
                                          <p:val>
                                            <p:strVal val="ppt_y+.1"/>
                                          </p:val>
                                        </p:tav>
                                      </p:tavLst>
                                    </p:anim>
                                    <p:set>
                                      <p:cBhvr>
                                        <p:cTn id="24" dur="1" fill="hold">
                                          <p:stCondLst>
                                            <p:cond delay="999"/>
                                          </p:stCondLst>
                                        </p:cTn>
                                        <p:tgtEl>
                                          <p:spTgt spid="15"/>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1"/>
                                        </p:tgtEl>
                                      </p:cBhvr>
                                    </p:animEffect>
                                    <p:anim calcmode="lin" valueType="num">
                                      <p:cBhvr>
                                        <p:cTn id="27" dur="1000"/>
                                        <p:tgtEl>
                                          <p:spTgt spid="11"/>
                                        </p:tgtEl>
                                        <p:attrNameLst>
                                          <p:attrName>ppt_x</p:attrName>
                                        </p:attrNameLst>
                                      </p:cBhvr>
                                      <p:tavLst>
                                        <p:tav tm="0">
                                          <p:val>
                                            <p:strVal val="ppt_x"/>
                                          </p:val>
                                        </p:tav>
                                        <p:tav tm="100000">
                                          <p:val>
                                            <p:strVal val="ppt_x"/>
                                          </p:val>
                                        </p:tav>
                                      </p:tavLst>
                                    </p:anim>
                                    <p:anim calcmode="lin" valueType="num">
                                      <p:cBhvr>
                                        <p:cTn id="28" dur="1000"/>
                                        <p:tgtEl>
                                          <p:spTgt spid="11"/>
                                        </p:tgtEl>
                                        <p:attrNameLst>
                                          <p:attrName>ppt_y</p:attrName>
                                        </p:attrNameLst>
                                      </p:cBhvr>
                                      <p:tavLst>
                                        <p:tav tm="0">
                                          <p:val>
                                            <p:strVal val="ppt_y"/>
                                          </p:val>
                                        </p:tav>
                                        <p:tav tm="100000">
                                          <p:val>
                                            <p:strVal val="ppt_y+.1"/>
                                          </p:val>
                                        </p:tav>
                                      </p:tavLst>
                                    </p:anim>
                                    <p:set>
                                      <p:cBhvr>
                                        <p:cTn id="29" dur="1" fill="hold">
                                          <p:stCondLst>
                                            <p:cond delay="999"/>
                                          </p:stCondLst>
                                        </p:cTn>
                                        <p:tgtEl>
                                          <p:spTgt spid="11"/>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13"/>
                                        </p:tgtEl>
                                      </p:cBhvr>
                                    </p:animEffect>
                                    <p:anim calcmode="lin" valueType="num">
                                      <p:cBhvr>
                                        <p:cTn id="32" dur="1000"/>
                                        <p:tgtEl>
                                          <p:spTgt spid="13"/>
                                        </p:tgtEl>
                                        <p:attrNameLst>
                                          <p:attrName>ppt_x</p:attrName>
                                        </p:attrNameLst>
                                      </p:cBhvr>
                                      <p:tavLst>
                                        <p:tav tm="0">
                                          <p:val>
                                            <p:strVal val="ppt_x"/>
                                          </p:val>
                                        </p:tav>
                                        <p:tav tm="100000">
                                          <p:val>
                                            <p:strVal val="ppt_x"/>
                                          </p:val>
                                        </p:tav>
                                      </p:tavLst>
                                    </p:anim>
                                    <p:anim calcmode="lin" valueType="num">
                                      <p:cBhvr>
                                        <p:cTn id="33" dur="1000"/>
                                        <p:tgtEl>
                                          <p:spTgt spid="13"/>
                                        </p:tgtEl>
                                        <p:attrNameLst>
                                          <p:attrName>ppt_y</p:attrName>
                                        </p:attrNameLst>
                                      </p:cBhvr>
                                      <p:tavLst>
                                        <p:tav tm="0">
                                          <p:val>
                                            <p:strVal val="ppt_y"/>
                                          </p:val>
                                        </p:tav>
                                        <p:tav tm="100000">
                                          <p:val>
                                            <p:strVal val="ppt_y+.1"/>
                                          </p:val>
                                        </p:tav>
                                      </p:tavLst>
                                    </p:anim>
                                    <p:set>
                                      <p:cBhvr>
                                        <p:cTn id="34"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P spid="2" grpId="0" animBg="1"/>
      <p:bldP spid="11"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9" name="CasellaDiTesto 8">
            <a:extLst>
              <a:ext uri="{FF2B5EF4-FFF2-40B4-BE49-F238E27FC236}">
                <a16:creationId xmlns:a16="http://schemas.microsoft.com/office/drawing/2014/main" id="{192559AC-587E-4E21-9D6F-058CFD580F0B}"/>
              </a:ext>
            </a:extLst>
          </p:cNvPr>
          <p:cNvSpPr txBox="1"/>
          <p:nvPr/>
        </p:nvSpPr>
        <p:spPr>
          <a:xfrm>
            <a:off x="462516" y="1127680"/>
            <a:ext cx="8465584" cy="707886"/>
          </a:xfrm>
          <a:prstGeom prst="rect">
            <a:avLst/>
          </a:prstGeom>
          <a:noFill/>
        </p:spPr>
        <p:txBody>
          <a:bodyPr wrap="square">
            <a:spAutoFit/>
          </a:bodyPr>
          <a:lstStyle/>
          <a:p>
            <a:pPr eaLnBrk="1" hangingPunct="1">
              <a:buClrTx/>
              <a:buSzPct val="70000"/>
            </a:pPr>
            <a:r>
              <a:rPr lang="it-IT" altLang="it-IT" sz="2000" dirty="0">
                <a:solidFill>
                  <a:schemeClr val="tx1">
                    <a:lumMod val="95000"/>
                    <a:lumOff val="5000"/>
                  </a:schemeClr>
                </a:solidFill>
                <a:latin typeface="Darker Grotesque" pitchFamily="2" charset="0"/>
              </a:rPr>
              <a:t>Il modello di amministrazione condivisa prende forma attraverso </a:t>
            </a:r>
          </a:p>
          <a:p>
            <a:pPr eaLnBrk="1" hangingPunct="1">
              <a:buClrTx/>
              <a:buSzPct val="70000"/>
            </a:pPr>
            <a:r>
              <a:rPr lang="it-IT" altLang="it-IT" sz="2000" b="1" dirty="0">
                <a:solidFill>
                  <a:srgbClr val="D8255C"/>
                </a:solidFill>
                <a:latin typeface="Darker Grotesque" pitchFamily="2" charset="0"/>
              </a:rPr>
              <a:t>5 passaggi fondamentali</a:t>
            </a:r>
            <a:r>
              <a:rPr lang="it-IT" altLang="it-IT" sz="2000" dirty="0">
                <a:solidFill>
                  <a:schemeClr val="tx1">
                    <a:lumMod val="95000"/>
                    <a:lumOff val="5000"/>
                  </a:schemeClr>
                </a:solidFill>
                <a:latin typeface="Darker Grotesque" pitchFamily="2" charset="0"/>
              </a:rPr>
              <a:t>:</a:t>
            </a:r>
          </a:p>
        </p:txBody>
      </p:sp>
      <p:sp>
        <p:nvSpPr>
          <p:cNvPr id="12" name="Rettangolo con angoli arrotondati 11">
            <a:extLst>
              <a:ext uri="{FF2B5EF4-FFF2-40B4-BE49-F238E27FC236}">
                <a16:creationId xmlns:a16="http://schemas.microsoft.com/office/drawing/2014/main" id="{808D4C58-5FF4-46B4-AAD6-BCE381CF3A0B}"/>
              </a:ext>
            </a:extLst>
          </p:cNvPr>
          <p:cNvSpPr/>
          <p:nvPr/>
        </p:nvSpPr>
        <p:spPr>
          <a:xfrm>
            <a:off x="2294050" y="2085755"/>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3" name="Rettangolo con angoli arrotondati 12">
            <a:extLst>
              <a:ext uri="{FF2B5EF4-FFF2-40B4-BE49-F238E27FC236}">
                <a16:creationId xmlns:a16="http://schemas.microsoft.com/office/drawing/2014/main" id="{9A328AE8-483E-43FF-A82B-7B871610C735}"/>
              </a:ext>
            </a:extLst>
          </p:cNvPr>
          <p:cNvSpPr/>
          <p:nvPr/>
        </p:nvSpPr>
        <p:spPr>
          <a:xfrm>
            <a:off x="3863863" y="2099425"/>
            <a:ext cx="1395007" cy="2526662"/>
          </a:xfrm>
          <a:prstGeom prst="roundRect">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uno spazio sul sito istituzionale del Comune</a:t>
            </a:r>
            <a:endParaRPr lang="it-IT" sz="1700" b="1" dirty="0">
              <a:solidFill>
                <a:schemeClr val="bg1"/>
              </a:solidFill>
              <a:latin typeface="Darker Grotesque" pitchFamily="2" charset="0"/>
            </a:endParaRPr>
          </a:p>
        </p:txBody>
      </p:sp>
      <p:sp>
        <p:nvSpPr>
          <p:cNvPr id="14" name="Rettangolo con angoli arrotondati 13">
            <a:extLst>
              <a:ext uri="{FF2B5EF4-FFF2-40B4-BE49-F238E27FC236}">
                <a16:creationId xmlns:a16="http://schemas.microsoft.com/office/drawing/2014/main" id="{E62D14B4-067B-4E58-8BC7-C4AC8C6C5EDC}"/>
              </a:ext>
            </a:extLst>
          </p:cNvPr>
          <p:cNvSpPr/>
          <p:nvPr/>
        </p:nvSpPr>
        <p:spPr>
          <a:xfrm>
            <a:off x="5432760" y="2061510"/>
            <a:ext cx="1491511" cy="252666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co-progettazione</a:t>
            </a:r>
            <a:endParaRPr lang="it-IT" sz="1700" b="1" dirty="0">
              <a:solidFill>
                <a:schemeClr val="bg1"/>
              </a:solidFill>
              <a:latin typeface="Darker Grotesque" pitchFamily="2" charset="0"/>
            </a:endParaRP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7081287" y="2085755"/>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6" name="Ovale 15">
            <a:extLst>
              <a:ext uri="{FF2B5EF4-FFF2-40B4-BE49-F238E27FC236}">
                <a16:creationId xmlns:a16="http://schemas.microsoft.com/office/drawing/2014/main" id="{92ACFAFD-DAB1-4DEA-B235-7A77786B8CFE}"/>
              </a:ext>
            </a:extLst>
          </p:cNvPr>
          <p:cNvSpPr/>
          <p:nvPr/>
        </p:nvSpPr>
        <p:spPr>
          <a:xfrm>
            <a:off x="2751582" y="1895572"/>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7" name="Ovale 16">
            <a:extLst>
              <a:ext uri="{FF2B5EF4-FFF2-40B4-BE49-F238E27FC236}">
                <a16:creationId xmlns:a16="http://schemas.microsoft.com/office/drawing/2014/main" id="{4B97B590-D991-40A4-AD38-09AC4D5BD85A}"/>
              </a:ext>
            </a:extLst>
          </p:cNvPr>
          <p:cNvSpPr/>
          <p:nvPr/>
        </p:nvSpPr>
        <p:spPr>
          <a:xfrm>
            <a:off x="4320938" y="1928573"/>
            <a:ext cx="479942" cy="407706"/>
          </a:xfrm>
          <a:prstGeom prst="ellipse">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solidFill>
                  <a:schemeClr val="bg1"/>
                </a:solidFill>
                <a:latin typeface="Darker Grotesque" pitchFamily="2" charset="0"/>
              </a:rPr>
              <a:t>3</a:t>
            </a:r>
          </a:p>
        </p:txBody>
      </p:sp>
      <p:sp>
        <p:nvSpPr>
          <p:cNvPr id="18" name="Ovale 17">
            <a:extLst>
              <a:ext uri="{FF2B5EF4-FFF2-40B4-BE49-F238E27FC236}">
                <a16:creationId xmlns:a16="http://schemas.microsoft.com/office/drawing/2014/main" id="{6C018451-DCEE-4C06-8E17-33B9E846574B}"/>
              </a:ext>
            </a:extLst>
          </p:cNvPr>
          <p:cNvSpPr/>
          <p:nvPr/>
        </p:nvSpPr>
        <p:spPr>
          <a:xfrm>
            <a:off x="5947774" y="1932728"/>
            <a:ext cx="479942" cy="407706"/>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4</a:t>
            </a:r>
          </a:p>
        </p:txBody>
      </p:sp>
      <p:sp>
        <p:nvSpPr>
          <p:cNvPr id="19" name="Ovale 18">
            <a:extLst>
              <a:ext uri="{FF2B5EF4-FFF2-40B4-BE49-F238E27FC236}">
                <a16:creationId xmlns:a16="http://schemas.microsoft.com/office/drawing/2014/main" id="{179372AC-3E1A-4DC7-A0A4-721FF4DE8D9A}"/>
              </a:ext>
            </a:extLst>
          </p:cNvPr>
          <p:cNvSpPr/>
          <p:nvPr/>
        </p:nvSpPr>
        <p:spPr>
          <a:xfrm>
            <a:off x="7637133" y="1928573"/>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0" name="Rettangolo con angoli arrotondati 19">
            <a:extLst>
              <a:ext uri="{FF2B5EF4-FFF2-40B4-BE49-F238E27FC236}">
                <a16:creationId xmlns:a16="http://schemas.microsoft.com/office/drawing/2014/main" id="{DDAD9881-7E05-49FB-9BEC-93B5B25E3AEA}"/>
              </a:ext>
            </a:extLst>
          </p:cNvPr>
          <p:cNvSpPr/>
          <p:nvPr/>
        </p:nvSpPr>
        <p:spPr>
          <a:xfrm>
            <a:off x="697690" y="2061510"/>
            <a:ext cx="1475821" cy="252666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L’adozione del Regolamento per la cura dei beni comuni</a:t>
            </a:r>
            <a:endParaRPr lang="it-IT" sz="1700" b="1" dirty="0">
              <a:solidFill>
                <a:schemeClr val="bg1"/>
              </a:solidFill>
              <a:latin typeface="Darker Grotesque" pitchFamily="2" charset="0"/>
            </a:endParaRPr>
          </a:p>
        </p:txBody>
      </p:sp>
      <p:sp>
        <p:nvSpPr>
          <p:cNvPr id="21" name="Ovale 20">
            <a:extLst>
              <a:ext uri="{FF2B5EF4-FFF2-40B4-BE49-F238E27FC236}">
                <a16:creationId xmlns:a16="http://schemas.microsoft.com/office/drawing/2014/main" id="{1B988EE1-4881-423E-87BE-8FA208FA7CE5}"/>
              </a:ext>
            </a:extLst>
          </p:cNvPr>
          <p:cNvSpPr/>
          <p:nvPr/>
        </p:nvSpPr>
        <p:spPr>
          <a:xfrm>
            <a:off x="1195629" y="1928487"/>
            <a:ext cx="479942" cy="407706"/>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1</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475764" y="2194924"/>
            <a:ext cx="5401340" cy="2308324"/>
          </a:xfrm>
          <a:prstGeom prst="rect">
            <a:avLst/>
          </a:prstGeom>
          <a:noFill/>
        </p:spPr>
        <p:txBody>
          <a:bodyPr wrap="square" rtlCol="0">
            <a:spAutoFit/>
          </a:bodyPr>
          <a:lstStyle/>
          <a:p>
            <a:r>
              <a:rPr lang="it-IT" altLang="it-IT" sz="1800" dirty="0">
                <a:solidFill>
                  <a:schemeClr val="tx1"/>
                </a:solidFill>
                <a:latin typeface="Darker Grotesque" pitchFamily="2" charset="0"/>
              </a:rPr>
              <a:t>Il primo passo è l’adozione del Regolamento per la cura dei beni comuni: una </a:t>
            </a:r>
            <a:r>
              <a:rPr lang="it-IT" altLang="it-IT" sz="1800" b="1" dirty="0">
                <a:solidFill>
                  <a:srgbClr val="8BD2BD"/>
                </a:solidFill>
                <a:latin typeface="Darker Grotesque" pitchFamily="2" charset="0"/>
              </a:rPr>
              <a:t>cornice indispensabile </a:t>
            </a:r>
            <a:r>
              <a:rPr lang="it-IT" altLang="it-IT" sz="1800" dirty="0">
                <a:solidFill>
                  <a:schemeClr val="tx1"/>
                </a:solidFill>
                <a:latin typeface="Darker Grotesque" pitchFamily="2" charset="0"/>
              </a:rPr>
              <a:t>di regole che facilitano l’applicazione del principio di sussidiarietà. </a:t>
            </a:r>
          </a:p>
          <a:p>
            <a:endParaRPr lang="it-IT" altLang="it-IT" sz="1800" dirty="0">
              <a:solidFill>
                <a:schemeClr val="tx1"/>
              </a:solidFill>
              <a:latin typeface="Darker Grotesque" pitchFamily="2" charset="0"/>
            </a:endParaRPr>
          </a:p>
          <a:p>
            <a:r>
              <a:rPr lang="it-IT" altLang="it-IT" sz="1800" dirty="0">
                <a:solidFill>
                  <a:schemeClr val="tx1"/>
                </a:solidFill>
                <a:latin typeface="Darker Grotesque" pitchFamily="2" charset="0"/>
              </a:rPr>
              <a:t>L’adozione del Regolamento deve essere il più possibile un </a:t>
            </a:r>
            <a:r>
              <a:rPr lang="it-IT" altLang="it-IT" sz="1800" b="1" dirty="0">
                <a:solidFill>
                  <a:srgbClr val="8BD2BD"/>
                </a:solidFill>
                <a:latin typeface="Darker Grotesque" pitchFamily="2" charset="0"/>
              </a:rPr>
              <a:t>processo nella comunità</a:t>
            </a:r>
            <a:r>
              <a:rPr lang="it-IT" altLang="it-IT" sz="1800" dirty="0">
                <a:solidFill>
                  <a:schemeClr val="tx1"/>
                </a:solidFill>
                <a:latin typeface="Darker Grotesque" pitchFamily="2" charset="0"/>
              </a:rPr>
              <a:t>, che vede coinvolti i soggetti istituzionali (organi politici e tecnici) e la comunità, attraverso la realizzazione di incontri pubblici e laboratori.</a:t>
            </a:r>
            <a:endParaRPr lang="it-IT" sz="1800" dirty="0">
              <a:solidFill>
                <a:schemeClr val="tx1"/>
              </a:solidFill>
              <a:latin typeface="Darker Grotesque" pitchFamily="2" charset="0"/>
            </a:endParaRPr>
          </a:p>
        </p:txBody>
      </p:sp>
    </p:spTree>
    <p:extLst>
      <p:ext uri="{BB962C8B-B14F-4D97-AF65-F5344CB8AC3E}">
        <p14:creationId xmlns:p14="http://schemas.microsoft.com/office/powerpoint/2010/main" val="3880233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 calcmode="lin" valueType="num">
                                      <p:cBhvr>
                                        <p:cTn id="9" dur="500" fill="hold"/>
                                        <p:tgtEl>
                                          <p:spTgt spid="21"/>
                                        </p:tgtEl>
                                        <p:attrNameLst>
                                          <p:attrName>style.rotation</p:attrName>
                                        </p:attrNameLst>
                                      </p:cBhvr>
                                      <p:tavLst>
                                        <p:tav tm="0">
                                          <p:val>
                                            <p:fltVal val="90"/>
                                          </p:val>
                                        </p:tav>
                                        <p:tav tm="100000">
                                          <p:val>
                                            <p:fltVal val="0"/>
                                          </p:val>
                                        </p:tav>
                                      </p:tavLst>
                                    </p:anim>
                                    <p:animEffect transition="in" filter="fade">
                                      <p:cBhvr>
                                        <p:cTn id="10" dur="500"/>
                                        <p:tgtEl>
                                          <p:spTgt spid="21"/>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 calcmode="lin" valueType="num">
                                      <p:cBhvr>
                                        <p:cTn id="15" dur="500" fill="hold"/>
                                        <p:tgtEl>
                                          <p:spTgt spid="20"/>
                                        </p:tgtEl>
                                        <p:attrNameLst>
                                          <p:attrName>style.rotation</p:attrName>
                                        </p:attrNameLst>
                                      </p:cBhvr>
                                      <p:tavLst>
                                        <p:tav tm="0">
                                          <p:val>
                                            <p:fltVal val="90"/>
                                          </p:val>
                                        </p:tav>
                                        <p:tav tm="100000">
                                          <p:val>
                                            <p:fltVal val="0"/>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 calcmode="lin" valueType="num">
                                      <p:cBhvr>
                                        <p:cTn id="23" dur="500" fill="hold"/>
                                        <p:tgtEl>
                                          <p:spTgt spid="12"/>
                                        </p:tgtEl>
                                        <p:attrNameLst>
                                          <p:attrName>style.rotation</p:attrName>
                                        </p:attrNameLst>
                                      </p:cBhvr>
                                      <p:tavLst>
                                        <p:tav tm="0">
                                          <p:val>
                                            <p:fltVal val="90"/>
                                          </p:val>
                                        </p:tav>
                                        <p:tav tm="100000">
                                          <p:val>
                                            <p:fltVal val="0"/>
                                          </p:val>
                                        </p:tav>
                                      </p:tavLst>
                                    </p:anim>
                                    <p:animEffect transition="in" filter="fade">
                                      <p:cBhvr>
                                        <p:cTn id="24" dur="500"/>
                                        <p:tgtEl>
                                          <p:spTgt spid="12"/>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 calcmode="lin" valueType="num">
                                      <p:cBhvr>
                                        <p:cTn id="29" dur="500" fill="hold"/>
                                        <p:tgtEl>
                                          <p:spTgt spid="16"/>
                                        </p:tgtEl>
                                        <p:attrNameLst>
                                          <p:attrName>style.rotation</p:attrName>
                                        </p:attrNameLst>
                                      </p:cBhvr>
                                      <p:tavLst>
                                        <p:tav tm="0">
                                          <p:val>
                                            <p:fltVal val="90"/>
                                          </p:val>
                                        </p:tav>
                                        <p:tav tm="100000">
                                          <p:val>
                                            <p:fltVal val="0"/>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 calcmode="lin" valueType="num">
                                      <p:cBhvr>
                                        <p:cTn id="37" dur="500" fill="hold"/>
                                        <p:tgtEl>
                                          <p:spTgt spid="13"/>
                                        </p:tgtEl>
                                        <p:attrNameLst>
                                          <p:attrName>style.rotation</p:attrName>
                                        </p:attrNameLst>
                                      </p:cBhvr>
                                      <p:tavLst>
                                        <p:tav tm="0">
                                          <p:val>
                                            <p:fltVal val="90"/>
                                          </p:val>
                                        </p:tav>
                                        <p:tav tm="100000">
                                          <p:val>
                                            <p:fltVal val="0"/>
                                          </p:val>
                                        </p:tav>
                                      </p:tavLst>
                                    </p:anim>
                                    <p:animEffect transition="in" filter="fade">
                                      <p:cBhvr>
                                        <p:cTn id="38" dur="500"/>
                                        <p:tgtEl>
                                          <p:spTgt spid="13"/>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 calcmode="lin" valueType="num">
                                      <p:cBhvr>
                                        <p:cTn id="43" dur="500" fill="hold"/>
                                        <p:tgtEl>
                                          <p:spTgt spid="17"/>
                                        </p:tgtEl>
                                        <p:attrNameLst>
                                          <p:attrName>style.rotation</p:attrName>
                                        </p:attrNameLst>
                                      </p:cBhvr>
                                      <p:tavLst>
                                        <p:tav tm="0">
                                          <p:val>
                                            <p:fltVal val="90"/>
                                          </p:val>
                                        </p:tav>
                                        <p:tav tm="100000">
                                          <p:val>
                                            <p:fltVal val="0"/>
                                          </p:val>
                                        </p:tav>
                                      </p:tavLst>
                                    </p:anim>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 calcmode="lin" valueType="num">
                                      <p:cBhvr>
                                        <p:cTn id="51" dur="500" fill="hold"/>
                                        <p:tgtEl>
                                          <p:spTgt spid="14"/>
                                        </p:tgtEl>
                                        <p:attrNameLst>
                                          <p:attrName>style.rotation</p:attrName>
                                        </p:attrNameLst>
                                      </p:cBhvr>
                                      <p:tavLst>
                                        <p:tav tm="0">
                                          <p:val>
                                            <p:fltVal val="90"/>
                                          </p:val>
                                        </p:tav>
                                        <p:tav tm="100000">
                                          <p:val>
                                            <p:fltVal val="0"/>
                                          </p:val>
                                        </p:tav>
                                      </p:tavLst>
                                    </p:anim>
                                    <p:animEffect transition="in" filter="fade">
                                      <p:cBhvr>
                                        <p:cTn id="52" dur="500"/>
                                        <p:tgtEl>
                                          <p:spTgt spid="14"/>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 calcmode="lin" valueType="num">
                                      <p:cBhvr>
                                        <p:cTn id="57" dur="500" fill="hold"/>
                                        <p:tgtEl>
                                          <p:spTgt spid="18"/>
                                        </p:tgtEl>
                                        <p:attrNameLst>
                                          <p:attrName>style.rotation</p:attrName>
                                        </p:attrNameLst>
                                      </p:cBhvr>
                                      <p:tavLst>
                                        <p:tav tm="0">
                                          <p:val>
                                            <p:fltVal val="90"/>
                                          </p:val>
                                        </p:tav>
                                        <p:tav tm="100000">
                                          <p:val>
                                            <p:fltVal val="0"/>
                                          </p:val>
                                        </p:tav>
                                      </p:tavLst>
                                    </p:anim>
                                    <p:animEffect transition="in" filter="fade">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ppt_w</p:attrName>
                                        </p:attrNameLst>
                                      </p:cBhvr>
                                      <p:tavLst>
                                        <p:tav tm="0">
                                          <p:val>
                                            <p:fltVal val="0"/>
                                          </p:val>
                                        </p:tav>
                                        <p:tav tm="100000">
                                          <p:val>
                                            <p:strVal val="#ppt_w"/>
                                          </p:val>
                                        </p:tav>
                                      </p:tavLst>
                                    </p:anim>
                                    <p:anim calcmode="lin" valueType="num">
                                      <p:cBhvr>
                                        <p:cTn id="64" dur="500" fill="hold"/>
                                        <p:tgtEl>
                                          <p:spTgt spid="19"/>
                                        </p:tgtEl>
                                        <p:attrNameLst>
                                          <p:attrName>ppt_h</p:attrName>
                                        </p:attrNameLst>
                                      </p:cBhvr>
                                      <p:tavLst>
                                        <p:tav tm="0">
                                          <p:val>
                                            <p:fltVal val="0"/>
                                          </p:val>
                                        </p:tav>
                                        <p:tav tm="100000">
                                          <p:val>
                                            <p:strVal val="#ppt_h"/>
                                          </p:val>
                                        </p:tav>
                                      </p:tavLst>
                                    </p:anim>
                                    <p:anim calcmode="lin" valueType="num">
                                      <p:cBhvr>
                                        <p:cTn id="65" dur="500" fill="hold"/>
                                        <p:tgtEl>
                                          <p:spTgt spid="19"/>
                                        </p:tgtEl>
                                        <p:attrNameLst>
                                          <p:attrName>style.rotation</p:attrName>
                                        </p:attrNameLst>
                                      </p:cBhvr>
                                      <p:tavLst>
                                        <p:tav tm="0">
                                          <p:val>
                                            <p:fltVal val="90"/>
                                          </p:val>
                                        </p:tav>
                                        <p:tav tm="100000">
                                          <p:val>
                                            <p:fltVal val="0"/>
                                          </p:val>
                                        </p:tav>
                                      </p:tavLst>
                                    </p:anim>
                                    <p:animEffect transition="in" filter="fade">
                                      <p:cBhvr>
                                        <p:cTn id="66" dur="500"/>
                                        <p:tgtEl>
                                          <p:spTgt spid="19"/>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 calcmode="lin" valueType="num">
                                      <p:cBhvr>
                                        <p:cTn id="71" dur="500" fill="hold"/>
                                        <p:tgtEl>
                                          <p:spTgt spid="15"/>
                                        </p:tgtEl>
                                        <p:attrNameLst>
                                          <p:attrName>style.rotation</p:attrName>
                                        </p:attrNameLst>
                                      </p:cBhvr>
                                      <p:tavLst>
                                        <p:tav tm="0">
                                          <p:val>
                                            <p:fltVal val="90"/>
                                          </p:val>
                                        </p:tav>
                                        <p:tav tm="100000">
                                          <p:val>
                                            <p:fltVal val="0"/>
                                          </p:val>
                                        </p:tav>
                                      </p:tavLst>
                                    </p:anim>
                                    <p:animEffect transition="in" filter="fade">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xit" presetSubtype="0" fill="hold" grpId="1" nodeType="clickEffect">
                                  <p:stCondLst>
                                    <p:cond delay="0"/>
                                  </p:stCondLst>
                                  <p:childTnLst>
                                    <p:animEffect transition="out" filter="fade">
                                      <p:cBhvr>
                                        <p:cTn id="76" dur="500"/>
                                        <p:tgtEl>
                                          <p:spTgt spid="12"/>
                                        </p:tgtEl>
                                      </p:cBhvr>
                                    </p:animEffect>
                                    <p:anim calcmode="lin" valueType="num">
                                      <p:cBhvr>
                                        <p:cTn id="77" dur="500"/>
                                        <p:tgtEl>
                                          <p:spTgt spid="12"/>
                                        </p:tgtEl>
                                        <p:attrNameLst>
                                          <p:attrName>ppt_x</p:attrName>
                                        </p:attrNameLst>
                                      </p:cBhvr>
                                      <p:tavLst>
                                        <p:tav tm="0">
                                          <p:val>
                                            <p:strVal val="ppt_x"/>
                                          </p:val>
                                        </p:tav>
                                        <p:tav tm="100000">
                                          <p:val>
                                            <p:strVal val="ppt_x"/>
                                          </p:val>
                                        </p:tav>
                                      </p:tavLst>
                                    </p:anim>
                                    <p:anim calcmode="lin" valueType="num">
                                      <p:cBhvr>
                                        <p:cTn id="78" dur="500"/>
                                        <p:tgtEl>
                                          <p:spTgt spid="12"/>
                                        </p:tgtEl>
                                        <p:attrNameLst>
                                          <p:attrName>ppt_y</p:attrName>
                                        </p:attrNameLst>
                                      </p:cBhvr>
                                      <p:tavLst>
                                        <p:tav tm="0">
                                          <p:val>
                                            <p:strVal val="ppt_y"/>
                                          </p:val>
                                        </p:tav>
                                        <p:tav tm="100000">
                                          <p:val>
                                            <p:strVal val="ppt_y+.1"/>
                                          </p:val>
                                        </p:tav>
                                      </p:tavLst>
                                    </p:anim>
                                    <p:set>
                                      <p:cBhvr>
                                        <p:cTn id="79" dur="1" fill="hold">
                                          <p:stCondLst>
                                            <p:cond delay="499"/>
                                          </p:stCondLst>
                                        </p:cTn>
                                        <p:tgtEl>
                                          <p:spTgt spid="12"/>
                                        </p:tgtEl>
                                        <p:attrNameLst>
                                          <p:attrName>style.visibility</p:attrName>
                                        </p:attrNameLst>
                                      </p:cBhvr>
                                      <p:to>
                                        <p:strVal val="hidden"/>
                                      </p:to>
                                    </p:set>
                                  </p:childTnLst>
                                </p:cTn>
                              </p:par>
                              <p:par>
                                <p:cTn id="80" presetID="42" presetClass="exit" presetSubtype="0" fill="hold" grpId="1" nodeType="withEffect">
                                  <p:stCondLst>
                                    <p:cond delay="0"/>
                                  </p:stCondLst>
                                  <p:childTnLst>
                                    <p:animEffect transition="out" filter="fade">
                                      <p:cBhvr>
                                        <p:cTn id="81" dur="500"/>
                                        <p:tgtEl>
                                          <p:spTgt spid="16"/>
                                        </p:tgtEl>
                                      </p:cBhvr>
                                    </p:animEffect>
                                    <p:anim calcmode="lin" valueType="num">
                                      <p:cBhvr>
                                        <p:cTn id="82" dur="500"/>
                                        <p:tgtEl>
                                          <p:spTgt spid="16"/>
                                        </p:tgtEl>
                                        <p:attrNameLst>
                                          <p:attrName>ppt_x</p:attrName>
                                        </p:attrNameLst>
                                      </p:cBhvr>
                                      <p:tavLst>
                                        <p:tav tm="0">
                                          <p:val>
                                            <p:strVal val="ppt_x"/>
                                          </p:val>
                                        </p:tav>
                                        <p:tav tm="100000">
                                          <p:val>
                                            <p:strVal val="ppt_x"/>
                                          </p:val>
                                        </p:tav>
                                      </p:tavLst>
                                    </p:anim>
                                    <p:anim calcmode="lin" valueType="num">
                                      <p:cBhvr>
                                        <p:cTn id="83" dur="500"/>
                                        <p:tgtEl>
                                          <p:spTgt spid="16"/>
                                        </p:tgtEl>
                                        <p:attrNameLst>
                                          <p:attrName>ppt_y</p:attrName>
                                        </p:attrNameLst>
                                      </p:cBhvr>
                                      <p:tavLst>
                                        <p:tav tm="0">
                                          <p:val>
                                            <p:strVal val="ppt_y"/>
                                          </p:val>
                                        </p:tav>
                                        <p:tav tm="100000">
                                          <p:val>
                                            <p:strVal val="ppt_y+.1"/>
                                          </p:val>
                                        </p:tav>
                                      </p:tavLst>
                                    </p:anim>
                                    <p:set>
                                      <p:cBhvr>
                                        <p:cTn id="84" dur="1" fill="hold">
                                          <p:stCondLst>
                                            <p:cond delay="499"/>
                                          </p:stCondLst>
                                        </p:cTn>
                                        <p:tgtEl>
                                          <p:spTgt spid="16"/>
                                        </p:tgtEl>
                                        <p:attrNameLst>
                                          <p:attrName>style.visibility</p:attrName>
                                        </p:attrNameLst>
                                      </p:cBhvr>
                                      <p:to>
                                        <p:strVal val="hidden"/>
                                      </p:to>
                                    </p:set>
                                  </p:childTnLst>
                                </p:cTn>
                              </p:par>
                              <p:par>
                                <p:cTn id="85" presetID="42" presetClass="exit" presetSubtype="0" fill="hold" grpId="1" nodeType="withEffect">
                                  <p:stCondLst>
                                    <p:cond delay="0"/>
                                  </p:stCondLst>
                                  <p:childTnLst>
                                    <p:animEffect transition="out" filter="fade">
                                      <p:cBhvr>
                                        <p:cTn id="86" dur="500"/>
                                        <p:tgtEl>
                                          <p:spTgt spid="13"/>
                                        </p:tgtEl>
                                      </p:cBhvr>
                                    </p:animEffect>
                                    <p:anim calcmode="lin" valueType="num">
                                      <p:cBhvr>
                                        <p:cTn id="87" dur="500"/>
                                        <p:tgtEl>
                                          <p:spTgt spid="13"/>
                                        </p:tgtEl>
                                        <p:attrNameLst>
                                          <p:attrName>ppt_x</p:attrName>
                                        </p:attrNameLst>
                                      </p:cBhvr>
                                      <p:tavLst>
                                        <p:tav tm="0">
                                          <p:val>
                                            <p:strVal val="ppt_x"/>
                                          </p:val>
                                        </p:tav>
                                        <p:tav tm="100000">
                                          <p:val>
                                            <p:strVal val="ppt_x"/>
                                          </p:val>
                                        </p:tav>
                                      </p:tavLst>
                                    </p:anim>
                                    <p:anim calcmode="lin" valueType="num">
                                      <p:cBhvr>
                                        <p:cTn id="88" dur="500"/>
                                        <p:tgtEl>
                                          <p:spTgt spid="13"/>
                                        </p:tgtEl>
                                        <p:attrNameLst>
                                          <p:attrName>ppt_y</p:attrName>
                                        </p:attrNameLst>
                                      </p:cBhvr>
                                      <p:tavLst>
                                        <p:tav tm="0">
                                          <p:val>
                                            <p:strVal val="ppt_y"/>
                                          </p:val>
                                        </p:tav>
                                        <p:tav tm="100000">
                                          <p:val>
                                            <p:strVal val="ppt_y+.1"/>
                                          </p:val>
                                        </p:tav>
                                      </p:tavLst>
                                    </p:anim>
                                    <p:set>
                                      <p:cBhvr>
                                        <p:cTn id="89" dur="1" fill="hold">
                                          <p:stCondLst>
                                            <p:cond delay="499"/>
                                          </p:stCondLst>
                                        </p:cTn>
                                        <p:tgtEl>
                                          <p:spTgt spid="13"/>
                                        </p:tgtEl>
                                        <p:attrNameLst>
                                          <p:attrName>style.visibility</p:attrName>
                                        </p:attrNameLst>
                                      </p:cBhvr>
                                      <p:to>
                                        <p:strVal val="hidden"/>
                                      </p:to>
                                    </p:set>
                                  </p:childTnLst>
                                </p:cTn>
                              </p:par>
                              <p:par>
                                <p:cTn id="90" presetID="42" presetClass="exit" presetSubtype="0" fill="hold" grpId="1" nodeType="withEffect">
                                  <p:stCondLst>
                                    <p:cond delay="0"/>
                                  </p:stCondLst>
                                  <p:childTnLst>
                                    <p:animEffect transition="out" filter="fade">
                                      <p:cBhvr>
                                        <p:cTn id="91" dur="500"/>
                                        <p:tgtEl>
                                          <p:spTgt spid="17"/>
                                        </p:tgtEl>
                                      </p:cBhvr>
                                    </p:animEffect>
                                    <p:anim calcmode="lin" valueType="num">
                                      <p:cBhvr>
                                        <p:cTn id="92" dur="500"/>
                                        <p:tgtEl>
                                          <p:spTgt spid="17"/>
                                        </p:tgtEl>
                                        <p:attrNameLst>
                                          <p:attrName>ppt_x</p:attrName>
                                        </p:attrNameLst>
                                      </p:cBhvr>
                                      <p:tavLst>
                                        <p:tav tm="0">
                                          <p:val>
                                            <p:strVal val="ppt_x"/>
                                          </p:val>
                                        </p:tav>
                                        <p:tav tm="100000">
                                          <p:val>
                                            <p:strVal val="ppt_x"/>
                                          </p:val>
                                        </p:tav>
                                      </p:tavLst>
                                    </p:anim>
                                    <p:anim calcmode="lin" valueType="num">
                                      <p:cBhvr>
                                        <p:cTn id="93" dur="500"/>
                                        <p:tgtEl>
                                          <p:spTgt spid="17"/>
                                        </p:tgtEl>
                                        <p:attrNameLst>
                                          <p:attrName>ppt_y</p:attrName>
                                        </p:attrNameLst>
                                      </p:cBhvr>
                                      <p:tavLst>
                                        <p:tav tm="0">
                                          <p:val>
                                            <p:strVal val="ppt_y"/>
                                          </p:val>
                                        </p:tav>
                                        <p:tav tm="100000">
                                          <p:val>
                                            <p:strVal val="ppt_y+.1"/>
                                          </p:val>
                                        </p:tav>
                                      </p:tavLst>
                                    </p:anim>
                                    <p:set>
                                      <p:cBhvr>
                                        <p:cTn id="94" dur="1" fill="hold">
                                          <p:stCondLst>
                                            <p:cond delay="499"/>
                                          </p:stCondLst>
                                        </p:cTn>
                                        <p:tgtEl>
                                          <p:spTgt spid="17"/>
                                        </p:tgtEl>
                                        <p:attrNameLst>
                                          <p:attrName>style.visibility</p:attrName>
                                        </p:attrNameLst>
                                      </p:cBhvr>
                                      <p:to>
                                        <p:strVal val="hidden"/>
                                      </p:to>
                                    </p:set>
                                  </p:childTnLst>
                                </p:cTn>
                              </p:par>
                              <p:par>
                                <p:cTn id="95" presetID="42" presetClass="exit" presetSubtype="0" fill="hold" grpId="1" nodeType="withEffect">
                                  <p:stCondLst>
                                    <p:cond delay="0"/>
                                  </p:stCondLst>
                                  <p:childTnLst>
                                    <p:animEffect transition="out" filter="fade">
                                      <p:cBhvr>
                                        <p:cTn id="96" dur="500"/>
                                        <p:tgtEl>
                                          <p:spTgt spid="14"/>
                                        </p:tgtEl>
                                      </p:cBhvr>
                                    </p:animEffect>
                                    <p:anim calcmode="lin" valueType="num">
                                      <p:cBhvr>
                                        <p:cTn id="97" dur="500"/>
                                        <p:tgtEl>
                                          <p:spTgt spid="14"/>
                                        </p:tgtEl>
                                        <p:attrNameLst>
                                          <p:attrName>ppt_x</p:attrName>
                                        </p:attrNameLst>
                                      </p:cBhvr>
                                      <p:tavLst>
                                        <p:tav tm="0">
                                          <p:val>
                                            <p:strVal val="ppt_x"/>
                                          </p:val>
                                        </p:tav>
                                        <p:tav tm="100000">
                                          <p:val>
                                            <p:strVal val="ppt_x"/>
                                          </p:val>
                                        </p:tav>
                                      </p:tavLst>
                                    </p:anim>
                                    <p:anim calcmode="lin" valueType="num">
                                      <p:cBhvr>
                                        <p:cTn id="98" dur="500"/>
                                        <p:tgtEl>
                                          <p:spTgt spid="14"/>
                                        </p:tgtEl>
                                        <p:attrNameLst>
                                          <p:attrName>ppt_y</p:attrName>
                                        </p:attrNameLst>
                                      </p:cBhvr>
                                      <p:tavLst>
                                        <p:tav tm="0">
                                          <p:val>
                                            <p:strVal val="ppt_y"/>
                                          </p:val>
                                        </p:tav>
                                        <p:tav tm="100000">
                                          <p:val>
                                            <p:strVal val="ppt_y+.1"/>
                                          </p:val>
                                        </p:tav>
                                      </p:tavLst>
                                    </p:anim>
                                    <p:set>
                                      <p:cBhvr>
                                        <p:cTn id="99" dur="1" fill="hold">
                                          <p:stCondLst>
                                            <p:cond delay="499"/>
                                          </p:stCondLst>
                                        </p:cTn>
                                        <p:tgtEl>
                                          <p:spTgt spid="14"/>
                                        </p:tgtEl>
                                        <p:attrNameLst>
                                          <p:attrName>style.visibility</p:attrName>
                                        </p:attrNameLst>
                                      </p:cBhvr>
                                      <p:to>
                                        <p:strVal val="hidden"/>
                                      </p:to>
                                    </p:set>
                                  </p:childTnLst>
                                </p:cTn>
                              </p:par>
                              <p:par>
                                <p:cTn id="100" presetID="42" presetClass="exit" presetSubtype="0" fill="hold" grpId="1" nodeType="withEffect">
                                  <p:stCondLst>
                                    <p:cond delay="0"/>
                                  </p:stCondLst>
                                  <p:childTnLst>
                                    <p:animEffect transition="out" filter="fade">
                                      <p:cBhvr>
                                        <p:cTn id="101" dur="500"/>
                                        <p:tgtEl>
                                          <p:spTgt spid="18"/>
                                        </p:tgtEl>
                                      </p:cBhvr>
                                    </p:animEffect>
                                    <p:anim calcmode="lin" valueType="num">
                                      <p:cBhvr>
                                        <p:cTn id="102" dur="500"/>
                                        <p:tgtEl>
                                          <p:spTgt spid="18"/>
                                        </p:tgtEl>
                                        <p:attrNameLst>
                                          <p:attrName>ppt_x</p:attrName>
                                        </p:attrNameLst>
                                      </p:cBhvr>
                                      <p:tavLst>
                                        <p:tav tm="0">
                                          <p:val>
                                            <p:strVal val="ppt_x"/>
                                          </p:val>
                                        </p:tav>
                                        <p:tav tm="100000">
                                          <p:val>
                                            <p:strVal val="ppt_x"/>
                                          </p:val>
                                        </p:tav>
                                      </p:tavLst>
                                    </p:anim>
                                    <p:anim calcmode="lin" valueType="num">
                                      <p:cBhvr>
                                        <p:cTn id="103" dur="500"/>
                                        <p:tgtEl>
                                          <p:spTgt spid="18"/>
                                        </p:tgtEl>
                                        <p:attrNameLst>
                                          <p:attrName>ppt_y</p:attrName>
                                        </p:attrNameLst>
                                      </p:cBhvr>
                                      <p:tavLst>
                                        <p:tav tm="0">
                                          <p:val>
                                            <p:strVal val="ppt_y"/>
                                          </p:val>
                                        </p:tav>
                                        <p:tav tm="100000">
                                          <p:val>
                                            <p:strVal val="ppt_y+.1"/>
                                          </p:val>
                                        </p:tav>
                                      </p:tavLst>
                                    </p:anim>
                                    <p:set>
                                      <p:cBhvr>
                                        <p:cTn id="104" dur="1" fill="hold">
                                          <p:stCondLst>
                                            <p:cond delay="499"/>
                                          </p:stCondLst>
                                        </p:cTn>
                                        <p:tgtEl>
                                          <p:spTgt spid="18"/>
                                        </p:tgtEl>
                                        <p:attrNameLst>
                                          <p:attrName>style.visibility</p:attrName>
                                        </p:attrNameLst>
                                      </p:cBhvr>
                                      <p:to>
                                        <p:strVal val="hidden"/>
                                      </p:to>
                                    </p:set>
                                  </p:childTnLst>
                                </p:cTn>
                              </p:par>
                              <p:par>
                                <p:cTn id="105" presetID="42" presetClass="exit" presetSubtype="0" fill="hold" grpId="1" nodeType="withEffect">
                                  <p:stCondLst>
                                    <p:cond delay="0"/>
                                  </p:stCondLst>
                                  <p:childTnLst>
                                    <p:animEffect transition="out" filter="fade">
                                      <p:cBhvr>
                                        <p:cTn id="106" dur="500"/>
                                        <p:tgtEl>
                                          <p:spTgt spid="19"/>
                                        </p:tgtEl>
                                      </p:cBhvr>
                                    </p:animEffect>
                                    <p:anim calcmode="lin" valueType="num">
                                      <p:cBhvr>
                                        <p:cTn id="107" dur="500"/>
                                        <p:tgtEl>
                                          <p:spTgt spid="19"/>
                                        </p:tgtEl>
                                        <p:attrNameLst>
                                          <p:attrName>ppt_x</p:attrName>
                                        </p:attrNameLst>
                                      </p:cBhvr>
                                      <p:tavLst>
                                        <p:tav tm="0">
                                          <p:val>
                                            <p:strVal val="ppt_x"/>
                                          </p:val>
                                        </p:tav>
                                        <p:tav tm="100000">
                                          <p:val>
                                            <p:strVal val="ppt_x"/>
                                          </p:val>
                                        </p:tav>
                                      </p:tavLst>
                                    </p:anim>
                                    <p:anim calcmode="lin" valueType="num">
                                      <p:cBhvr>
                                        <p:cTn id="108" dur="500"/>
                                        <p:tgtEl>
                                          <p:spTgt spid="19"/>
                                        </p:tgtEl>
                                        <p:attrNameLst>
                                          <p:attrName>ppt_y</p:attrName>
                                        </p:attrNameLst>
                                      </p:cBhvr>
                                      <p:tavLst>
                                        <p:tav tm="0">
                                          <p:val>
                                            <p:strVal val="ppt_y"/>
                                          </p:val>
                                        </p:tav>
                                        <p:tav tm="100000">
                                          <p:val>
                                            <p:strVal val="ppt_y+.1"/>
                                          </p:val>
                                        </p:tav>
                                      </p:tavLst>
                                    </p:anim>
                                    <p:set>
                                      <p:cBhvr>
                                        <p:cTn id="109" dur="1" fill="hold">
                                          <p:stCondLst>
                                            <p:cond delay="499"/>
                                          </p:stCondLst>
                                        </p:cTn>
                                        <p:tgtEl>
                                          <p:spTgt spid="19"/>
                                        </p:tgtEl>
                                        <p:attrNameLst>
                                          <p:attrName>style.visibility</p:attrName>
                                        </p:attrNameLst>
                                      </p:cBhvr>
                                      <p:to>
                                        <p:strVal val="hidden"/>
                                      </p:to>
                                    </p:set>
                                  </p:childTnLst>
                                </p:cTn>
                              </p:par>
                              <p:par>
                                <p:cTn id="110" presetID="42" presetClass="exit" presetSubtype="0" fill="hold" grpId="1" nodeType="withEffect">
                                  <p:stCondLst>
                                    <p:cond delay="0"/>
                                  </p:stCondLst>
                                  <p:childTnLst>
                                    <p:animEffect transition="out" filter="fade">
                                      <p:cBhvr>
                                        <p:cTn id="111" dur="500"/>
                                        <p:tgtEl>
                                          <p:spTgt spid="15"/>
                                        </p:tgtEl>
                                      </p:cBhvr>
                                    </p:animEffect>
                                    <p:anim calcmode="lin" valueType="num">
                                      <p:cBhvr>
                                        <p:cTn id="112" dur="500"/>
                                        <p:tgtEl>
                                          <p:spTgt spid="15"/>
                                        </p:tgtEl>
                                        <p:attrNameLst>
                                          <p:attrName>ppt_x</p:attrName>
                                        </p:attrNameLst>
                                      </p:cBhvr>
                                      <p:tavLst>
                                        <p:tav tm="0">
                                          <p:val>
                                            <p:strVal val="ppt_x"/>
                                          </p:val>
                                        </p:tav>
                                        <p:tav tm="100000">
                                          <p:val>
                                            <p:strVal val="ppt_x"/>
                                          </p:val>
                                        </p:tav>
                                      </p:tavLst>
                                    </p:anim>
                                    <p:anim calcmode="lin" valueType="num">
                                      <p:cBhvr>
                                        <p:cTn id="113" dur="500"/>
                                        <p:tgtEl>
                                          <p:spTgt spid="15"/>
                                        </p:tgtEl>
                                        <p:attrNameLst>
                                          <p:attrName>ppt_y</p:attrName>
                                        </p:attrNameLst>
                                      </p:cBhvr>
                                      <p:tavLst>
                                        <p:tav tm="0">
                                          <p:val>
                                            <p:strVal val="ppt_y"/>
                                          </p:val>
                                        </p:tav>
                                        <p:tav tm="100000">
                                          <p:val>
                                            <p:strVal val="ppt_y+.1"/>
                                          </p:val>
                                        </p:tav>
                                      </p:tavLst>
                                    </p:anim>
                                    <p:set>
                                      <p:cBhvr>
                                        <p:cTn id="114" dur="1" fill="hold">
                                          <p:stCondLst>
                                            <p:cond delay="499"/>
                                          </p:stCondLst>
                                        </p:cTn>
                                        <p:tgtEl>
                                          <p:spTgt spid="15"/>
                                        </p:tgtEl>
                                        <p:attrNameLst>
                                          <p:attrName>style.visibility</p:attrName>
                                        </p:attrNameLst>
                                      </p:cBhvr>
                                      <p:to>
                                        <p:strVal val="hidden"/>
                                      </p:to>
                                    </p:set>
                                  </p:childTnLst>
                                </p:cTn>
                              </p:par>
                            </p:childTnLst>
                          </p:cTn>
                        </p:par>
                        <p:par>
                          <p:cTn id="115" fill="hold">
                            <p:stCondLst>
                              <p:cond delay="500"/>
                            </p:stCondLst>
                            <p:childTnLst>
                              <p:par>
                                <p:cTn id="116" presetID="42" presetClass="entr" presetSubtype="0" fill="hold" grpId="0" nodeType="after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fade">
                                      <p:cBhvr>
                                        <p:cTn id="118" dur="500"/>
                                        <p:tgtEl>
                                          <p:spTgt spid="22"/>
                                        </p:tgtEl>
                                      </p:cBhvr>
                                    </p:animEffect>
                                    <p:anim calcmode="lin" valueType="num">
                                      <p:cBhvr>
                                        <p:cTn id="119" dur="500" fill="hold"/>
                                        <p:tgtEl>
                                          <p:spTgt spid="22"/>
                                        </p:tgtEl>
                                        <p:attrNameLst>
                                          <p:attrName>ppt_x</p:attrName>
                                        </p:attrNameLst>
                                      </p:cBhvr>
                                      <p:tavLst>
                                        <p:tav tm="0">
                                          <p:val>
                                            <p:strVal val="#ppt_x"/>
                                          </p:val>
                                        </p:tav>
                                        <p:tav tm="100000">
                                          <p:val>
                                            <p:strVal val="#ppt_x"/>
                                          </p:val>
                                        </p:tav>
                                      </p:tavLst>
                                    </p:anim>
                                    <p:anim calcmode="lin" valueType="num">
                                      <p:cBhvr>
                                        <p:cTn id="120"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1" grpId="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20" name="Rettangolo con angoli arrotondati 19">
            <a:extLst>
              <a:ext uri="{FF2B5EF4-FFF2-40B4-BE49-F238E27FC236}">
                <a16:creationId xmlns:a16="http://schemas.microsoft.com/office/drawing/2014/main" id="{DDAD9881-7E05-49FB-9BEC-93B5B25E3AEA}"/>
              </a:ext>
            </a:extLst>
          </p:cNvPr>
          <p:cNvSpPr/>
          <p:nvPr/>
        </p:nvSpPr>
        <p:spPr>
          <a:xfrm>
            <a:off x="697690" y="1631204"/>
            <a:ext cx="1475821" cy="252666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L’adozione del Regolamento per la cura dei beni comuni</a:t>
            </a:r>
            <a:endParaRPr lang="it-IT" sz="1700" b="1" dirty="0">
              <a:solidFill>
                <a:schemeClr val="bg1"/>
              </a:solidFill>
              <a:latin typeface="Darker Grotesque" pitchFamily="2" charset="0"/>
            </a:endParaRPr>
          </a:p>
        </p:txBody>
      </p:sp>
      <p:sp>
        <p:nvSpPr>
          <p:cNvPr id="21" name="Ovale 20">
            <a:extLst>
              <a:ext uri="{FF2B5EF4-FFF2-40B4-BE49-F238E27FC236}">
                <a16:creationId xmlns:a16="http://schemas.microsoft.com/office/drawing/2014/main" id="{1B988EE1-4881-423E-87BE-8FA208FA7CE5}"/>
              </a:ext>
            </a:extLst>
          </p:cNvPr>
          <p:cNvSpPr/>
          <p:nvPr/>
        </p:nvSpPr>
        <p:spPr>
          <a:xfrm>
            <a:off x="1195629" y="1498181"/>
            <a:ext cx="479942" cy="407706"/>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1</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374753" y="1832706"/>
            <a:ext cx="5401340" cy="2123658"/>
          </a:xfrm>
          <a:prstGeom prst="rect">
            <a:avLst/>
          </a:prstGeom>
          <a:noFill/>
        </p:spPr>
        <p:txBody>
          <a:bodyPr wrap="square" rtlCol="0">
            <a:spAutoFit/>
          </a:bodyPr>
          <a:lstStyle/>
          <a:p>
            <a:r>
              <a:rPr lang="it-IT" altLang="it-IT" sz="2200" dirty="0">
                <a:solidFill>
                  <a:schemeClr val="tx1"/>
                </a:solidFill>
                <a:latin typeface="Darker Grotesque" pitchFamily="2" charset="0"/>
              </a:rPr>
              <a:t>Mentre gli amministratori lavorano sul regolamento, le comunità lavorano sui beni comuni, sulla loro importanza e definizione. Ne individuano alcuni che caratterizzano il territorio e la sua identità e, magari, su quei beni individuati secondo queste caratteristiche, elaborano delle proposte. </a:t>
            </a:r>
          </a:p>
        </p:txBody>
      </p:sp>
      <p:sp>
        <p:nvSpPr>
          <p:cNvPr id="23" name="CasellaDiTesto 22">
            <a:extLst>
              <a:ext uri="{FF2B5EF4-FFF2-40B4-BE49-F238E27FC236}">
                <a16:creationId xmlns:a16="http://schemas.microsoft.com/office/drawing/2014/main" id="{9AEFD188-DFAD-46D9-A4E6-FCCAC7631300}"/>
              </a:ext>
            </a:extLst>
          </p:cNvPr>
          <p:cNvSpPr txBox="1"/>
          <p:nvPr/>
        </p:nvSpPr>
        <p:spPr>
          <a:xfrm>
            <a:off x="2374753" y="1702034"/>
            <a:ext cx="5911702" cy="2677656"/>
          </a:xfrm>
          <a:prstGeom prst="rect">
            <a:avLst/>
          </a:prstGeom>
          <a:noFill/>
        </p:spPr>
        <p:txBody>
          <a:bodyPr wrap="square" rtlCol="0">
            <a:spAutoFit/>
          </a:bodyPr>
          <a:lstStyle/>
          <a:p>
            <a:r>
              <a:rPr lang="it-IT" sz="2200" dirty="0">
                <a:latin typeface="Darker Grotesque" pitchFamily="2" charset="0"/>
              </a:rPr>
              <a:t>Il confronto tra politici, tecnici e cittadini è garanzia di applicazione del Regolamento, che, altrimenti, rischia di restare inapplicato. Il processo di adozione non può limitarsi al semplice percorso istituzionale, in questo caso l’effetto sarà quello di avere un regolamento «silente», ovvero non utilizzato dai destinatari privilegiati di quel sistema di regole: i cittadini.</a:t>
            </a:r>
          </a:p>
          <a:p>
            <a:endParaRPr lang="it-IT" dirty="0"/>
          </a:p>
        </p:txBody>
      </p:sp>
    </p:spTree>
    <p:extLst>
      <p:ext uri="{BB962C8B-B14F-4D97-AF65-F5344CB8AC3E}">
        <p14:creationId xmlns:p14="http://schemas.microsoft.com/office/powerpoint/2010/main" val="36935965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anim calcmode="lin" valueType="num">
                                      <p:cBhvr>
                                        <p:cTn id="8" dur="500" fill="hold"/>
                                        <p:tgtEl>
                                          <p:spTgt spid="22"/>
                                        </p:tgtEl>
                                        <p:attrNameLst>
                                          <p:attrName>ppt_x</p:attrName>
                                        </p:attrNameLst>
                                      </p:cBhvr>
                                      <p:tavLst>
                                        <p:tav tm="0">
                                          <p:val>
                                            <p:strVal val="#ppt_x"/>
                                          </p:val>
                                        </p:tav>
                                        <p:tav tm="100000">
                                          <p:val>
                                            <p:strVal val="#ppt_x"/>
                                          </p:val>
                                        </p:tav>
                                      </p:tavLst>
                                    </p:anim>
                                    <p:anim calcmode="lin" valueType="num">
                                      <p:cBhvr>
                                        <p:cTn id="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22"/>
                                        </p:tgtEl>
                                      </p:cBhvr>
                                    </p:animEffect>
                                    <p:anim calcmode="lin" valueType="num">
                                      <p:cBhvr>
                                        <p:cTn id="14" dur="1000"/>
                                        <p:tgtEl>
                                          <p:spTgt spid="22"/>
                                        </p:tgtEl>
                                        <p:attrNameLst>
                                          <p:attrName>ppt_x</p:attrName>
                                        </p:attrNameLst>
                                      </p:cBhvr>
                                      <p:tavLst>
                                        <p:tav tm="0">
                                          <p:val>
                                            <p:strVal val="ppt_x"/>
                                          </p:val>
                                        </p:tav>
                                        <p:tav tm="100000">
                                          <p:val>
                                            <p:strVal val="ppt_x"/>
                                          </p:val>
                                        </p:tav>
                                      </p:tavLst>
                                    </p:anim>
                                    <p:anim calcmode="lin" valueType="num">
                                      <p:cBhvr>
                                        <p:cTn id="15" dur="1000"/>
                                        <p:tgtEl>
                                          <p:spTgt spid="22"/>
                                        </p:tgtEl>
                                        <p:attrNameLst>
                                          <p:attrName>ppt_y</p:attrName>
                                        </p:attrNameLst>
                                      </p:cBhvr>
                                      <p:tavLst>
                                        <p:tav tm="0">
                                          <p:val>
                                            <p:strVal val="ppt_y"/>
                                          </p:val>
                                        </p:tav>
                                        <p:tav tm="100000">
                                          <p:val>
                                            <p:strVal val="ppt_y+.1"/>
                                          </p:val>
                                        </p:tav>
                                      </p:tavLst>
                                    </p:anim>
                                    <p:set>
                                      <p:cBhvr>
                                        <p:cTn id="16" dur="1" fill="hold">
                                          <p:stCondLst>
                                            <p:cond delay="999"/>
                                          </p:stCondLst>
                                        </p:cTn>
                                        <p:tgtEl>
                                          <p:spTgt spid="2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2" name="Rettangolo con angoli arrotondati 11">
            <a:extLst>
              <a:ext uri="{FF2B5EF4-FFF2-40B4-BE49-F238E27FC236}">
                <a16:creationId xmlns:a16="http://schemas.microsoft.com/office/drawing/2014/main" id="{808D4C58-5FF4-46B4-AAD6-BCE381CF3A0B}"/>
              </a:ext>
            </a:extLst>
          </p:cNvPr>
          <p:cNvSpPr/>
          <p:nvPr/>
        </p:nvSpPr>
        <p:spPr>
          <a:xfrm>
            <a:off x="2255706"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3" name="Rettangolo con angoli arrotondati 12">
            <a:extLst>
              <a:ext uri="{FF2B5EF4-FFF2-40B4-BE49-F238E27FC236}">
                <a16:creationId xmlns:a16="http://schemas.microsoft.com/office/drawing/2014/main" id="{9A328AE8-483E-43FF-A82B-7B871610C735}"/>
              </a:ext>
            </a:extLst>
          </p:cNvPr>
          <p:cNvSpPr/>
          <p:nvPr/>
        </p:nvSpPr>
        <p:spPr>
          <a:xfrm>
            <a:off x="3825519" y="1660211"/>
            <a:ext cx="1395007" cy="2526662"/>
          </a:xfrm>
          <a:prstGeom prst="roundRect">
            <a:avLst/>
          </a:prstGeom>
          <a:solidFill>
            <a:srgbClr val="FFD9A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rgbClr val="919090"/>
                </a:solidFill>
                <a:latin typeface="Darker Grotesque" pitchFamily="2" charset="0"/>
              </a:rPr>
              <a:t>La creazione di uno spazio sul sito istituzionale del Comune</a:t>
            </a:r>
            <a:endParaRPr lang="it-IT" sz="1700" b="1" dirty="0">
              <a:solidFill>
                <a:srgbClr val="919090"/>
              </a:solidFill>
              <a:latin typeface="Darker Grotesque" pitchFamily="2" charset="0"/>
            </a:endParaRPr>
          </a:p>
        </p:txBody>
      </p:sp>
      <p:sp>
        <p:nvSpPr>
          <p:cNvPr id="14" name="Rettangolo con angoli arrotondati 13">
            <a:extLst>
              <a:ext uri="{FF2B5EF4-FFF2-40B4-BE49-F238E27FC236}">
                <a16:creationId xmlns:a16="http://schemas.microsoft.com/office/drawing/2014/main" id="{E62D14B4-067B-4E58-8BC7-C4AC8C6C5EDC}"/>
              </a:ext>
            </a:extLst>
          </p:cNvPr>
          <p:cNvSpPr/>
          <p:nvPr/>
        </p:nvSpPr>
        <p:spPr>
          <a:xfrm>
            <a:off x="5394416" y="1622296"/>
            <a:ext cx="1491511" cy="252666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co-progettazione</a:t>
            </a:r>
            <a:endParaRPr lang="it-IT" sz="1700" b="1" dirty="0">
              <a:solidFill>
                <a:schemeClr val="bg1"/>
              </a:solidFill>
              <a:latin typeface="Darker Grotesque" pitchFamily="2" charset="0"/>
            </a:endParaRP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7042943" y="1646541"/>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6" name="Ovale 15">
            <a:extLst>
              <a:ext uri="{FF2B5EF4-FFF2-40B4-BE49-F238E27FC236}">
                <a16:creationId xmlns:a16="http://schemas.microsoft.com/office/drawing/2014/main" id="{92ACFAFD-DAB1-4DEA-B235-7A77786B8CFE}"/>
              </a:ext>
            </a:extLst>
          </p:cNvPr>
          <p:cNvSpPr/>
          <p:nvPr/>
        </p:nvSpPr>
        <p:spPr>
          <a:xfrm>
            <a:off x="2713238"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7" name="Ovale 16">
            <a:extLst>
              <a:ext uri="{FF2B5EF4-FFF2-40B4-BE49-F238E27FC236}">
                <a16:creationId xmlns:a16="http://schemas.microsoft.com/office/drawing/2014/main" id="{4B97B590-D991-40A4-AD38-09AC4D5BD85A}"/>
              </a:ext>
            </a:extLst>
          </p:cNvPr>
          <p:cNvSpPr/>
          <p:nvPr/>
        </p:nvSpPr>
        <p:spPr>
          <a:xfrm>
            <a:off x="4282594" y="1489359"/>
            <a:ext cx="479942" cy="407706"/>
          </a:xfrm>
          <a:prstGeom prst="ellipse">
            <a:avLst/>
          </a:prstGeom>
          <a:solidFill>
            <a:srgbClr val="FFD9A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3</a:t>
            </a:r>
          </a:p>
        </p:txBody>
      </p:sp>
      <p:sp>
        <p:nvSpPr>
          <p:cNvPr id="18" name="Ovale 17">
            <a:extLst>
              <a:ext uri="{FF2B5EF4-FFF2-40B4-BE49-F238E27FC236}">
                <a16:creationId xmlns:a16="http://schemas.microsoft.com/office/drawing/2014/main" id="{6C018451-DCEE-4C06-8E17-33B9E846574B}"/>
              </a:ext>
            </a:extLst>
          </p:cNvPr>
          <p:cNvSpPr/>
          <p:nvPr/>
        </p:nvSpPr>
        <p:spPr>
          <a:xfrm>
            <a:off x="5909430" y="1493514"/>
            <a:ext cx="479942" cy="407706"/>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4</a:t>
            </a:r>
          </a:p>
        </p:txBody>
      </p:sp>
      <p:sp>
        <p:nvSpPr>
          <p:cNvPr id="19" name="Ovale 18">
            <a:extLst>
              <a:ext uri="{FF2B5EF4-FFF2-40B4-BE49-F238E27FC236}">
                <a16:creationId xmlns:a16="http://schemas.microsoft.com/office/drawing/2014/main" id="{179372AC-3E1A-4DC7-A0A4-721FF4DE8D9A}"/>
              </a:ext>
            </a:extLst>
          </p:cNvPr>
          <p:cNvSpPr/>
          <p:nvPr/>
        </p:nvSpPr>
        <p:spPr>
          <a:xfrm>
            <a:off x="7598789" y="1489359"/>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0" name="Rettangolo con angoli arrotondati 19">
            <a:extLst>
              <a:ext uri="{FF2B5EF4-FFF2-40B4-BE49-F238E27FC236}">
                <a16:creationId xmlns:a16="http://schemas.microsoft.com/office/drawing/2014/main" id="{DDAD9881-7E05-49FB-9BEC-93B5B25E3AEA}"/>
              </a:ext>
            </a:extLst>
          </p:cNvPr>
          <p:cNvSpPr/>
          <p:nvPr/>
        </p:nvSpPr>
        <p:spPr>
          <a:xfrm>
            <a:off x="659346" y="1622296"/>
            <a:ext cx="1475821" cy="252666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L’adozione del Regolamento per la cura dei beni comuni</a:t>
            </a:r>
            <a:endParaRPr lang="it-IT" sz="1700" b="1" dirty="0">
              <a:solidFill>
                <a:schemeClr val="bg1"/>
              </a:solidFill>
              <a:latin typeface="Darker Grotesque" pitchFamily="2" charset="0"/>
            </a:endParaRPr>
          </a:p>
        </p:txBody>
      </p:sp>
      <p:sp>
        <p:nvSpPr>
          <p:cNvPr id="21" name="Ovale 20">
            <a:extLst>
              <a:ext uri="{FF2B5EF4-FFF2-40B4-BE49-F238E27FC236}">
                <a16:creationId xmlns:a16="http://schemas.microsoft.com/office/drawing/2014/main" id="{1B988EE1-4881-423E-87BE-8FA208FA7CE5}"/>
              </a:ext>
            </a:extLst>
          </p:cNvPr>
          <p:cNvSpPr/>
          <p:nvPr/>
        </p:nvSpPr>
        <p:spPr>
          <a:xfrm>
            <a:off x="1157285" y="1489273"/>
            <a:ext cx="479942" cy="407706"/>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1</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255706" y="1493514"/>
            <a:ext cx="5401340" cy="2862322"/>
          </a:xfrm>
          <a:prstGeom prst="rect">
            <a:avLst/>
          </a:prstGeom>
          <a:noFill/>
        </p:spPr>
        <p:txBody>
          <a:bodyPr wrap="square" rtlCol="0">
            <a:spAutoFit/>
          </a:bodyPr>
          <a:lstStyle/>
          <a:p>
            <a:r>
              <a:rPr lang="it-IT" altLang="it-IT" sz="1800" dirty="0">
                <a:solidFill>
                  <a:schemeClr val="tx1"/>
                </a:solidFill>
                <a:latin typeface="Darker Grotesque" pitchFamily="2" charset="0"/>
              </a:rPr>
              <a:t>Questo è uno degli elementi più complessi del modello di amministrazione condivisa: la creazione di un ufficio che sia un’interfaccia semplice tra cittadini e amministrazione pubblica. È il luogo dove vengono presentate le proposte di collaborazione da parte dei cittadini singoli e/o associati. </a:t>
            </a:r>
          </a:p>
          <a:p>
            <a:endParaRPr lang="it-IT" altLang="it-IT" sz="1800" dirty="0">
              <a:solidFill>
                <a:schemeClr val="tx1"/>
              </a:solidFill>
              <a:latin typeface="Darker Grotesque" pitchFamily="2" charset="0"/>
            </a:endParaRPr>
          </a:p>
          <a:p>
            <a:r>
              <a:rPr lang="it-IT" altLang="it-IT" sz="1800" dirty="0">
                <a:solidFill>
                  <a:schemeClr val="tx1"/>
                </a:solidFill>
                <a:latin typeface="Darker Grotesque" pitchFamily="2" charset="0"/>
              </a:rPr>
              <a:t>Sul versante interno all’amministrazione comunale, l’Ufficio per i beni comuni istruisce il processo di formazione del Patto di Collaborazione, coinvolgendo i settori e i servizi interessati dalla proposta di collaborazione. </a:t>
            </a:r>
          </a:p>
        </p:txBody>
      </p:sp>
    </p:spTree>
    <p:extLst>
      <p:ext uri="{BB962C8B-B14F-4D97-AF65-F5344CB8AC3E}">
        <p14:creationId xmlns:p14="http://schemas.microsoft.com/office/powerpoint/2010/main" val="39046988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1" nodeType="clickEffect">
                                  <p:stCondLst>
                                    <p:cond delay="0"/>
                                  </p:stCondLst>
                                  <p:childTnLst>
                                    <p:animEffect transition="out" filter="fade">
                                      <p:cBhvr>
                                        <p:cTn id="6" dur="1000"/>
                                        <p:tgtEl>
                                          <p:spTgt spid="21"/>
                                        </p:tgtEl>
                                      </p:cBhvr>
                                    </p:animEffect>
                                    <p:anim calcmode="lin" valueType="num">
                                      <p:cBhvr>
                                        <p:cTn id="7" dur="1000"/>
                                        <p:tgtEl>
                                          <p:spTgt spid="21"/>
                                        </p:tgtEl>
                                        <p:attrNameLst>
                                          <p:attrName>ppt_x</p:attrName>
                                        </p:attrNameLst>
                                      </p:cBhvr>
                                      <p:tavLst>
                                        <p:tav tm="0">
                                          <p:val>
                                            <p:strVal val="ppt_x"/>
                                          </p:val>
                                        </p:tav>
                                        <p:tav tm="100000">
                                          <p:val>
                                            <p:strVal val="ppt_x"/>
                                          </p:val>
                                        </p:tav>
                                      </p:tavLst>
                                    </p:anim>
                                    <p:anim calcmode="lin" valueType="num">
                                      <p:cBhvr>
                                        <p:cTn id="8" dur="1000"/>
                                        <p:tgtEl>
                                          <p:spTgt spid="21"/>
                                        </p:tgtEl>
                                        <p:attrNameLst>
                                          <p:attrName>ppt_y</p:attrName>
                                        </p:attrNameLst>
                                      </p:cBhvr>
                                      <p:tavLst>
                                        <p:tav tm="0">
                                          <p:val>
                                            <p:strVal val="ppt_y"/>
                                          </p:val>
                                        </p:tav>
                                        <p:tav tm="100000">
                                          <p:val>
                                            <p:strVal val="ppt_y+.1"/>
                                          </p:val>
                                        </p:tav>
                                      </p:tavLst>
                                    </p:anim>
                                    <p:set>
                                      <p:cBhvr>
                                        <p:cTn id="9" dur="1" fill="hold">
                                          <p:stCondLst>
                                            <p:cond delay="999"/>
                                          </p:stCondLst>
                                        </p:cTn>
                                        <p:tgtEl>
                                          <p:spTgt spid="21"/>
                                        </p:tgtEl>
                                        <p:attrNameLst>
                                          <p:attrName>style.visibility</p:attrName>
                                        </p:attrNameLst>
                                      </p:cBhvr>
                                      <p:to>
                                        <p:strVal val="hidden"/>
                                      </p:to>
                                    </p:set>
                                  </p:childTnLst>
                                </p:cTn>
                              </p:par>
                              <p:par>
                                <p:cTn id="10" presetID="42" presetClass="exit" presetSubtype="0" fill="hold" grpId="1" nodeType="withEffect">
                                  <p:stCondLst>
                                    <p:cond delay="0"/>
                                  </p:stCondLst>
                                  <p:childTnLst>
                                    <p:animEffect transition="out" filter="fade">
                                      <p:cBhvr>
                                        <p:cTn id="11" dur="1000"/>
                                        <p:tgtEl>
                                          <p:spTgt spid="20"/>
                                        </p:tgtEl>
                                      </p:cBhvr>
                                    </p:animEffect>
                                    <p:anim calcmode="lin" valueType="num">
                                      <p:cBhvr>
                                        <p:cTn id="12" dur="1000"/>
                                        <p:tgtEl>
                                          <p:spTgt spid="20"/>
                                        </p:tgtEl>
                                        <p:attrNameLst>
                                          <p:attrName>ppt_x</p:attrName>
                                        </p:attrNameLst>
                                      </p:cBhvr>
                                      <p:tavLst>
                                        <p:tav tm="0">
                                          <p:val>
                                            <p:strVal val="ppt_x"/>
                                          </p:val>
                                        </p:tav>
                                        <p:tav tm="100000">
                                          <p:val>
                                            <p:strVal val="ppt_x"/>
                                          </p:val>
                                        </p:tav>
                                      </p:tavLst>
                                    </p:anim>
                                    <p:anim calcmode="lin" valueType="num">
                                      <p:cBhvr>
                                        <p:cTn id="13" dur="1000"/>
                                        <p:tgtEl>
                                          <p:spTgt spid="20"/>
                                        </p:tgtEl>
                                        <p:attrNameLst>
                                          <p:attrName>ppt_y</p:attrName>
                                        </p:attrNameLst>
                                      </p:cBhvr>
                                      <p:tavLst>
                                        <p:tav tm="0">
                                          <p:val>
                                            <p:strVal val="ppt_y"/>
                                          </p:val>
                                        </p:tav>
                                        <p:tav tm="100000">
                                          <p:val>
                                            <p:strVal val="ppt_y+.1"/>
                                          </p:val>
                                        </p:tav>
                                      </p:tavLst>
                                    </p:anim>
                                    <p:set>
                                      <p:cBhvr>
                                        <p:cTn id="14" dur="1" fill="hold">
                                          <p:stCondLst>
                                            <p:cond delay="999"/>
                                          </p:stCondLst>
                                        </p:cTn>
                                        <p:tgtEl>
                                          <p:spTgt spid="20"/>
                                        </p:tgtEl>
                                        <p:attrNameLst>
                                          <p:attrName>style.visibility</p:attrName>
                                        </p:attrNameLst>
                                      </p:cBhvr>
                                      <p:to>
                                        <p:strVal val="hidden"/>
                                      </p:to>
                                    </p:set>
                                  </p:childTnLst>
                                </p:cTn>
                              </p:par>
                              <p:par>
                                <p:cTn id="15" presetID="42" presetClass="exit" presetSubtype="0" fill="hold" grpId="1" nodeType="withEffect">
                                  <p:stCondLst>
                                    <p:cond delay="0"/>
                                  </p:stCondLst>
                                  <p:childTnLst>
                                    <p:animEffect transition="out" filter="fade">
                                      <p:cBhvr>
                                        <p:cTn id="16" dur="1000"/>
                                        <p:tgtEl>
                                          <p:spTgt spid="13"/>
                                        </p:tgtEl>
                                      </p:cBhvr>
                                    </p:animEffect>
                                    <p:anim calcmode="lin" valueType="num">
                                      <p:cBhvr>
                                        <p:cTn id="17" dur="1000"/>
                                        <p:tgtEl>
                                          <p:spTgt spid="13"/>
                                        </p:tgtEl>
                                        <p:attrNameLst>
                                          <p:attrName>ppt_x</p:attrName>
                                        </p:attrNameLst>
                                      </p:cBhvr>
                                      <p:tavLst>
                                        <p:tav tm="0">
                                          <p:val>
                                            <p:strVal val="ppt_x"/>
                                          </p:val>
                                        </p:tav>
                                        <p:tav tm="100000">
                                          <p:val>
                                            <p:strVal val="ppt_x"/>
                                          </p:val>
                                        </p:tav>
                                      </p:tavLst>
                                    </p:anim>
                                    <p:anim calcmode="lin" valueType="num">
                                      <p:cBhvr>
                                        <p:cTn id="18" dur="1000"/>
                                        <p:tgtEl>
                                          <p:spTgt spid="13"/>
                                        </p:tgtEl>
                                        <p:attrNameLst>
                                          <p:attrName>ppt_y</p:attrName>
                                        </p:attrNameLst>
                                      </p:cBhvr>
                                      <p:tavLst>
                                        <p:tav tm="0">
                                          <p:val>
                                            <p:strVal val="ppt_y"/>
                                          </p:val>
                                        </p:tav>
                                        <p:tav tm="100000">
                                          <p:val>
                                            <p:strVal val="ppt_y+.1"/>
                                          </p:val>
                                        </p:tav>
                                      </p:tavLst>
                                    </p:anim>
                                    <p:set>
                                      <p:cBhvr>
                                        <p:cTn id="19" dur="1" fill="hold">
                                          <p:stCondLst>
                                            <p:cond delay="999"/>
                                          </p:stCondLst>
                                        </p:cTn>
                                        <p:tgtEl>
                                          <p:spTgt spid="13"/>
                                        </p:tgtEl>
                                        <p:attrNameLst>
                                          <p:attrName>style.visibility</p:attrName>
                                        </p:attrNameLst>
                                      </p:cBhvr>
                                      <p:to>
                                        <p:strVal val="hidden"/>
                                      </p:to>
                                    </p:set>
                                  </p:childTnLst>
                                </p:cTn>
                              </p:par>
                              <p:par>
                                <p:cTn id="20" presetID="42" presetClass="exit" presetSubtype="0" fill="hold" grpId="1" nodeType="withEffect">
                                  <p:stCondLst>
                                    <p:cond delay="0"/>
                                  </p:stCondLst>
                                  <p:childTnLst>
                                    <p:animEffect transition="out" filter="fade">
                                      <p:cBhvr>
                                        <p:cTn id="21" dur="1000"/>
                                        <p:tgtEl>
                                          <p:spTgt spid="17"/>
                                        </p:tgtEl>
                                      </p:cBhvr>
                                    </p:animEffect>
                                    <p:anim calcmode="lin" valueType="num">
                                      <p:cBhvr>
                                        <p:cTn id="22" dur="1000"/>
                                        <p:tgtEl>
                                          <p:spTgt spid="17"/>
                                        </p:tgtEl>
                                        <p:attrNameLst>
                                          <p:attrName>ppt_x</p:attrName>
                                        </p:attrNameLst>
                                      </p:cBhvr>
                                      <p:tavLst>
                                        <p:tav tm="0">
                                          <p:val>
                                            <p:strVal val="ppt_x"/>
                                          </p:val>
                                        </p:tav>
                                        <p:tav tm="100000">
                                          <p:val>
                                            <p:strVal val="ppt_x"/>
                                          </p:val>
                                        </p:tav>
                                      </p:tavLst>
                                    </p:anim>
                                    <p:anim calcmode="lin" valueType="num">
                                      <p:cBhvr>
                                        <p:cTn id="23" dur="1000"/>
                                        <p:tgtEl>
                                          <p:spTgt spid="17"/>
                                        </p:tgtEl>
                                        <p:attrNameLst>
                                          <p:attrName>ppt_y</p:attrName>
                                        </p:attrNameLst>
                                      </p:cBhvr>
                                      <p:tavLst>
                                        <p:tav tm="0">
                                          <p:val>
                                            <p:strVal val="ppt_y"/>
                                          </p:val>
                                        </p:tav>
                                        <p:tav tm="100000">
                                          <p:val>
                                            <p:strVal val="ppt_y+.1"/>
                                          </p:val>
                                        </p:tav>
                                      </p:tavLst>
                                    </p:anim>
                                    <p:set>
                                      <p:cBhvr>
                                        <p:cTn id="24" dur="1" fill="hold">
                                          <p:stCondLst>
                                            <p:cond delay="999"/>
                                          </p:stCondLst>
                                        </p:cTn>
                                        <p:tgtEl>
                                          <p:spTgt spid="17"/>
                                        </p:tgtEl>
                                        <p:attrNameLst>
                                          <p:attrName>style.visibility</p:attrName>
                                        </p:attrNameLst>
                                      </p:cBhvr>
                                      <p:to>
                                        <p:strVal val="hidden"/>
                                      </p:to>
                                    </p:set>
                                  </p:childTnLst>
                                </p:cTn>
                              </p:par>
                              <p:par>
                                <p:cTn id="25" presetID="42" presetClass="exit" presetSubtype="0" fill="hold" grpId="1" nodeType="withEffect">
                                  <p:stCondLst>
                                    <p:cond delay="0"/>
                                  </p:stCondLst>
                                  <p:childTnLst>
                                    <p:animEffect transition="out" filter="fade">
                                      <p:cBhvr>
                                        <p:cTn id="26" dur="1000"/>
                                        <p:tgtEl>
                                          <p:spTgt spid="14"/>
                                        </p:tgtEl>
                                      </p:cBhvr>
                                    </p:animEffect>
                                    <p:anim calcmode="lin" valueType="num">
                                      <p:cBhvr>
                                        <p:cTn id="27" dur="1000"/>
                                        <p:tgtEl>
                                          <p:spTgt spid="14"/>
                                        </p:tgtEl>
                                        <p:attrNameLst>
                                          <p:attrName>ppt_x</p:attrName>
                                        </p:attrNameLst>
                                      </p:cBhvr>
                                      <p:tavLst>
                                        <p:tav tm="0">
                                          <p:val>
                                            <p:strVal val="ppt_x"/>
                                          </p:val>
                                        </p:tav>
                                        <p:tav tm="100000">
                                          <p:val>
                                            <p:strVal val="ppt_x"/>
                                          </p:val>
                                        </p:tav>
                                      </p:tavLst>
                                    </p:anim>
                                    <p:anim calcmode="lin" valueType="num">
                                      <p:cBhvr>
                                        <p:cTn id="28" dur="1000"/>
                                        <p:tgtEl>
                                          <p:spTgt spid="14"/>
                                        </p:tgtEl>
                                        <p:attrNameLst>
                                          <p:attrName>ppt_y</p:attrName>
                                        </p:attrNameLst>
                                      </p:cBhvr>
                                      <p:tavLst>
                                        <p:tav tm="0">
                                          <p:val>
                                            <p:strVal val="ppt_y"/>
                                          </p:val>
                                        </p:tav>
                                        <p:tav tm="100000">
                                          <p:val>
                                            <p:strVal val="ppt_y+.1"/>
                                          </p:val>
                                        </p:tav>
                                      </p:tavLst>
                                    </p:anim>
                                    <p:set>
                                      <p:cBhvr>
                                        <p:cTn id="29" dur="1" fill="hold">
                                          <p:stCondLst>
                                            <p:cond delay="999"/>
                                          </p:stCondLst>
                                        </p:cTn>
                                        <p:tgtEl>
                                          <p:spTgt spid="14"/>
                                        </p:tgtEl>
                                        <p:attrNameLst>
                                          <p:attrName>style.visibility</p:attrName>
                                        </p:attrNameLst>
                                      </p:cBhvr>
                                      <p:to>
                                        <p:strVal val="hidden"/>
                                      </p:to>
                                    </p:set>
                                  </p:childTnLst>
                                </p:cTn>
                              </p:par>
                              <p:par>
                                <p:cTn id="30" presetID="42" presetClass="exit" presetSubtype="0" fill="hold" grpId="1" nodeType="withEffect">
                                  <p:stCondLst>
                                    <p:cond delay="0"/>
                                  </p:stCondLst>
                                  <p:childTnLst>
                                    <p:animEffect transition="out" filter="fade">
                                      <p:cBhvr>
                                        <p:cTn id="31" dur="1000"/>
                                        <p:tgtEl>
                                          <p:spTgt spid="18"/>
                                        </p:tgtEl>
                                      </p:cBhvr>
                                    </p:animEffect>
                                    <p:anim calcmode="lin" valueType="num">
                                      <p:cBhvr>
                                        <p:cTn id="32" dur="1000"/>
                                        <p:tgtEl>
                                          <p:spTgt spid="18"/>
                                        </p:tgtEl>
                                        <p:attrNameLst>
                                          <p:attrName>ppt_x</p:attrName>
                                        </p:attrNameLst>
                                      </p:cBhvr>
                                      <p:tavLst>
                                        <p:tav tm="0">
                                          <p:val>
                                            <p:strVal val="ppt_x"/>
                                          </p:val>
                                        </p:tav>
                                        <p:tav tm="100000">
                                          <p:val>
                                            <p:strVal val="ppt_x"/>
                                          </p:val>
                                        </p:tav>
                                      </p:tavLst>
                                    </p:anim>
                                    <p:anim calcmode="lin" valueType="num">
                                      <p:cBhvr>
                                        <p:cTn id="33" dur="1000"/>
                                        <p:tgtEl>
                                          <p:spTgt spid="18"/>
                                        </p:tgtEl>
                                        <p:attrNameLst>
                                          <p:attrName>ppt_y</p:attrName>
                                        </p:attrNameLst>
                                      </p:cBhvr>
                                      <p:tavLst>
                                        <p:tav tm="0">
                                          <p:val>
                                            <p:strVal val="ppt_y"/>
                                          </p:val>
                                        </p:tav>
                                        <p:tav tm="100000">
                                          <p:val>
                                            <p:strVal val="ppt_y+.1"/>
                                          </p:val>
                                        </p:tav>
                                      </p:tavLst>
                                    </p:anim>
                                    <p:set>
                                      <p:cBhvr>
                                        <p:cTn id="34" dur="1" fill="hold">
                                          <p:stCondLst>
                                            <p:cond delay="999"/>
                                          </p:stCondLst>
                                        </p:cTn>
                                        <p:tgtEl>
                                          <p:spTgt spid="18"/>
                                        </p:tgtEl>
                                        <p:attrNameLst>
                                          <p:attrName>style.visibility</p:attrName>
                                        </p:attrNameLst>
                                      </p:cBhvr>
                                      <p:to>
                                        <p:strVal val="hidden"/>
                                      </p:to>
                                    </p:set>
                                  </p:childTnLst>
                                </p:cTn>
                              </p:par>
                              <p:par>
                                <p:cTn id="35" presetID="42" presetClass="exit" presetSubtype="0" fill="hold" grpId="1" nodeType="withEffect">
                                  <p:stCondLst>
                                    <p:cond delay="0"/>
                                  </p:stCondLst>
                                  <p:childTnLst>
                                    <p:animEffect transition="out" filter="fade">
                                      <p:cBhvr>
                                        <p:cTn id="36" dur="1000"/>
                                        <p:tgtEl>
                                          <p:spTgt spid="19"/>
                                        </p:tgtEl>
                                      </p:cBhvr>
                                    </p:animEffect>
                                    <p:anim calcmode="lin" valueType="num">
                                      <p:cBhvr>
                                        <p:cTn id="37" dur="1000"/>
                                        <p:tgtEl>
                                          <p:spTgt spid="19"/>
                                        </p:tgtEl>
                                        <p:attrNameLst>
                                          <p:attrName>ppt_x</p:attrName>
                                        </p:attrNameLst>
                                      </p:cBhvr>
                                      <p:tavLst>
                                        <p:tav tm="0">
                                          <p:val>
                                            <p:strVal val="ppt_x"/>
                                          </p:val>
                                        </p:tav>
                                        <p:tav tm="100000">
                                          <p:val>
                                            <p:strVal val="ppt_x"/>
                                          </p:val>
                                        </p:tav>
                                      </p:tavLst>
                                    </p:anim>
                                    <p:anim calcmode="lin" valueType="num">
                                      <p:cBhvr>
                                        <p:cTn id="38" dur="1000"/>
                                        <p:tgtEl>
                                          <p:spTgt spid="19"/>
                                        </p:tgtEl>
                                        <p:attrNameLst>
                                          <p:attrName>ppt_y</p:attrName>
                                        </p:attrNameLst>
                                      </p:cBhvr>
                                      <p:tavLst>
                                        <p:tav tm="0">
                                          <p:val>
                                            <p:strVal val="ppt_y"/>
                                          </p:val>
                                        </p:tav>
                                        <p:tav tm="100000">
                                          <p:val>
                                            <p:strVal val="ppt_y+.1"/>
                                          </p:val>
                                        </p:tav>
                                      </p:tavLst>
                                    </p:anim>
                                    <p:set>
                                      <p:cBhvr>
                                        <p:cTn id="39" dur="1" fill="hold">
                                          <p:stCondLst>
                                            <p:cond delay="999"/>
                                          </p:stCondLst>
                                        </p:cTn>
                                        <p:tgtEl>
                                          <p:spTgt spid="19"/>
                                        </p:tgtEl>
                                        <p:attrNameLst>
                                          <p:attrName>style.visibility</p:attrName>
                                        </p:attrNameLst>
                                      </p:cBhvr>
                                      <p:to>
                                        <p:strVal val="hidden"/>
                                      </p:to>
                                    </p:set>
                                  </p:childTnLst>
                                </p:cTn>
                              </p:par>
                              <p:par>
                                <p:cTn id="40" presetID="42" presetClass="exit" presetSubtype="0" fill="hold" grpId="1" nodeType="withEffect">
                                  <p:stCondLst>
                                    <p:cond delay="0"/>
                                  </p:stCondLst>
                                  <p:childTnLst>
                                    <p:animEffect transition="out" filter="fade">
                                      <p:cBhvr>
                                        <p:cTn id="41" dur="1000"/>
                                        <p:tgtEl>
                                          <p:spTgt spid="15"/>
                                        </p:tgtEl>
                                      </p:cBhvr>
                                    </p:animEffect>
                                    <p:anim calcmode="lin" valueType="num">
                                      <p:cBhvr>
                                        <p:cTn id="42" dur="1000"/>
                                        <p:tgtEl>
                                          <p:spTgt spid="15"/>
                                        </p:tgtEl>
                                        <p:attrNameLst>
                                          <p:attrName>ppt_x</p:attrName>
                                        </p:attrNameLst>
                                      </p:cBhvr>
                                      <p:tavLst>
                                        <p:tav tm="0">
                                          <p:val>
                                            <p:strVal val="ppt_x"/>
                                          </p:val>
                                        </p:tav>
                                        <p:tav tm="100000">
                                          <p:val>
                                            <p:strVal val="ppt_x"/>
                                          </p:val>
                                        </p:tav>
                                      </p:tavLst>
                                    </p:anim>
                                    <p:anim calcmode="lin" valueType="num">
                                      <p:cBhvr>
                                        <p:cTn id="43" dur="1000"/>
                                        <p:tgtEl>
                                          <p:spTgt spid="15"/>
                                        </p:tgtEl>
                                        <p:attrNameLst>
                                          <p:attrName>ppt_y</p:attrName>
                                        </p:attrNameLst>
                                      </p:cBhvr>
                                      <p:tavLst>
                                        <p:tav tm="0">
                                          <p:val>
                                            <p:strVal val="ppt_y"/>
                                          </p:val>
                                        </p:tav>
                                        <p:tav tm="100000">
                                          <p:val>
                                            <p:strVal val="ppt_y+.1"/>
                                          </p:val>
                                        </p:tav>
                                      </p:tavLst>
                                    </p:anim>
                                    <p:set>
                                      <p:cBhvr>
                                        <p:cTn id="44" dur="1" fill="hold">
                                          <p:stCondLst>
                                            <p:cond delay="999"/>
                                          </p:stCondLst>
                                        </p:cTn>
                                        <p:tgtEl>
                                          <p:spTgt spid="15"/>
                                        </p:tgtEl>
                                        <p:attrNameLst>
                                          <p:attrName>style.visibility</p:attrName>
                                        </p:attrNameLst>
                                      </p:cBhvr>
                                      <p:to>
                                        <p:strVal val="hidden"/>
                                      </p:to>
                                    </p:set>
                                  </p:childTnLst>
                                </p:cTn>
                              </p:par>
                              <p:par>
                                <p:cTn id="45" presetID="35" presetClass="path" presetSubtype="0" accel="50000" decel="50000" fill="hold" grpId="2" nodeType="withEffect">
                                  <p:stCondLst>
                                    <p:cond delay="0"/>
                                  </p:stCondLst>
                                  <p:childTnLst>
                                    <p:animMotion origin="layout" path="M 3.33333E-6 -7.40741E-7 L -0.17414 -0.00772 " pathEditMode="relative" rAng="0" ptsTypes="AA">
                                      <p:cBhvr>
                                        <p:cTn id="46" dur="2000" fill="hold"/>
                                        <p:tgtEl>
                                          <p:spTgt spid="12"/>
                                        </p:tgtEl>
                                        <p:attrNameLst>
                                          <p:attrName>ppt_x</p:attrName>
                                          <p:attrName>ppt_y</p:attrName>
                                        </p:attrNameLst>
                                      </p:cBhvr>
                                      <p:rCtr x="-8715" y="-401"/>
                                    </p:animMotion>
                                  </p:childTnLst>
                                </p:cTn>
                              </p:par>
                              <p:par>
                                <p:cTn id="47" presetID="35" presetClass="path" presetSubtype="0" accel="50000" decel="50000" fill="hold" grpId="2" nodeType="withEffect">
                                  <p:stCondLst>
                                    <p:cond delay="0"/>
                                  </p:stCondLst>
                                  <p:childTnLst>
                                    <p:animMotion origin="layout" path="M 3.33333E-6 -8.64198E-7 L -0.1757 -8.64198E-7 " pathEditMode="relative" rAng="0" ptsTypes="AA">
                                      <p:cBhvr>
                                        <p:cTn id="48" dur="2000" fill="hold"/>
                                        <p:tgtEl>
                                          <p:spTgt spid="16"/>
                                        </p:tgtEl>
                                        <p:attrNameLst>
                                          <p:attrName>ppt_x</p:attrName>
                                          <p:attrName>ppt_y</p:attrName>
                                        </p:attrNameLst>
                                      </p:cBhvr>
                                      <p:rCtr x="-8785" y="0"/>
                                    </p:animMotion>
                                  </p:childTnLst>
                                </p:cTn>
                              </p:par>
                            </p:childTnLst>
                          </p:cTn>
                        </p:par>
                        <p:par>
                          <p:cTn id="49" fill="hold">
                            <p:stCondLst>
                              <p:cond delay="2000"/>
                            </p:stCondLst>
                            <p:childTnLst>
                              <p:par>
                                <p:cTn id="50" presetID="42"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anim calcmode="lin" valueType="num">
                                      <p:cBhvr>
                                        <p:cTn id="53" dur="500" fill="hold"/>
                                        <p:tgtEl>
                                          <p:spTgt spid="22"/>
                                        </p:tgtEl>
                                        <p:attrNameLst>
                                          <p:attrName>ppt_x</p:attrName>
                                        </p:attrNameLst>
                                      </p:cBhvr>
                                      <p:tavLst>
                                        <p:tav tm="0">
                                          <p:val>
                                            <p:strVal val="#ppt_x"/>
                                          </p:val>
                                        </p:tav>
                                        <p:tav tm="100000">
                                          <p:val>
                                            <p:strVal val="#ppt_x"/>
                                          </p:val>
                                        </p:tav>
                                      </p:tavLst>
                                    </p:anim>
                                    <p:anim calcmode="lin" valueType="num">
                                      <p:cBhvr>
                                        <p:cTn id="54"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2" animBg="1"/>
      <p:bldP spid="13" grpId="1" animBg="1"/>
      <p:bldP spid="14" grpId="1" animBg="1"/>
      <p:bldP spid="15" grpId="1" animBg="1"/>
      <p:bldP spid="16" grpId="2" animBg="1"/>
      <p:bldP spid="17" grpId="1" animBg="1"/>
      <p:bldP spid="18" grpId="1" animBg="1"/>
      <p:bldP spid="19" grpId="1" animBg="1"/>
      <p:bldP spid="20" grpId="1" animBg="1"/>
      <p:bldP spid="21" grpId="1" animBg="1"/>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9" name="Rettangolo con angoli arrotondati 8">
            <a:extLst>
              <a:ext uri="{FF2B5EF4-FFF2-40B4-BE49-F238E27FC236}">
                <a16:creationId xmlns:a16="http://schemas.microsoft.com/office/drawing/2014/main" id="{505BD387-A398-403E-ADD8-21298AF1881C}"/>
              </a:ext>
            </a:extLst>
          </p:cNvPr>
          <p:cNvSpPr/>
          <p:nvPr/>
        </p:nvSpPr>
        <p:spPr>
          <a:xfrm>
            <a:off x="670403"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0" name="Ovale 9">
            <a:extLst>
              <a:ext uri="{FF2B5EF4-FFF2-40B4-BE49-F238E27FC236}">
                <a16:creationId xmlns:a16="http://schemas.microsoft.com/office/drawing/2014/main" id="{E8B52661-FE83-455C-B326-8E803A180788}"/>
              </a:ext>
            </a:extLst>
          </p:cNvPr>
          <p:cNvSpPr/>
          <p:nvPr/>
        </p:nvSpPr>
        <p:spPr>
          <a:xfrm>
            <a:off x="1127935"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1" name="CasellaDiTesto 10">
            <a:extLst>
              <a:ext uri="{FF2B5EF4-FFF2-40B4-BE49-F238E27FC236}">
                <a16:creationId xmlns:a16="http://schemas.microsoft.com/office/drawing/2014/main" id="{C9A59628-B68B-42AD-9481-1EDB611C6559}"/>
              </a:ext>
            </a:extLst>
          </p:cNvPr>
          <p:cNvSpPr txBox="1"/>
          <p:nvPr/>
        </p:nvSpPr>
        <p:spPr>
          <a:xfrm>
            <a:off x="2901323" y="1456358"/>
            <a:ext cx="5572274" cy="2862322"/>
          </a:xfrm>
          <a:prstGeom prst="rect">
            <a:avLst/>
          </a:prstGeom>
          <a:noFill/>
        </p:spPr>
        <p:txBody>
          <a:bodyPr wrap="square" rtlCol="0">
            <a:spAutoFit/>
          </a:bodyPr>
          <a:lstStyle/>
          <a:p>
            <a:pPr algn="just" eaLnBrk="1" hangingPunct="1">
              <a:buClrTx/>
              <a:buSzPct val="70000"/>
              <a:buFontTx/>
              <a:buNone/>
            </a:pPr>
            <a:r>
              <a:rPr lang="it-IT" altLang="it-IT" sz="2000" dirty="0">
                <a:latin typeface="Darker Grotesque" pitchFamily="2" charset="0"/>
              </a:rPr>
              <a:t>Le modalità per creare questo ufficio possono </a:t>
            </a:r>
          </a:p>
          <a:p>
            <a:pPr algn="just" eaLnBrk="1" hangingPunct="1">
              <a:buClrTx/>
              <a:buSzPct val="70000"/>
              <a:buFontTx/>
              <a:buNone/>
            </a:pPr>
            <a:r>
              <a:rPr lang="it-IT" altLang="it-IT" sz="2000" dirty="0">
                <a:latin typeface="Darker Grotesque" pitchFamily="2" charset="0"/>
              </a:rPr>
              <a:t>essere </a:t>
            </a:r>
            <a:r>
              <a:rPr lang="it-IT" altLang="it-IT" sz="2000" b="1" dirty="0">
                <a:solidFill>
                  <a:srgbClr val="D8255C"/>
                </a:solidFill>
                <a:latin typeface="Darker Grotesque" pitchFamily="2" charset="0"/>
              </a:rPr>
              <a:t>diverse</a:t>
            </a:r>
            <a:r>
              <a:rPr lang="it-IT" altLang="it-IT" sz="2000" dirty="0">
                <a:latin typeface="Darker Grotesque" pitchFamily="2" charset="0"/>
              </a:rPr>
              <a:t>:</a:t>
            </a:r>
          </a:p>
          <a:p>
            <a:pPr algn="just" eaLnBrk="1" hangingPunct="1">
              <a:buClrTx/>
              <a:buSzPct val="70000"/>
              <a:buFontTx/>
              <a:buNone/>
            </a:pPr>
            <a:endParaRPr lang="it-IT" altLang="it-IT" sz="2000" dirty="0">
              <a:latin typeface="Darker Grotesque" pitchFamily="2" charset="0"/>
            </a:endParaRPr>
          </a:p>
          <a:p>
            <a:pPr algn="just" eaLnBrk="1" hangingPunct="1">
              <a:buClrTx/>
              <a:buSzPct val="70000"/>
              <a:buFontTx/>
              <a:buNone/>
            </a:pPr>
            <a:r>
              <a:rPr lang="it-IT" altLang="it-IT" sz="2000" dirty="0">
                <a:latin typeface="Darker Grotesque" pitchFamily="2" charset="0"/>
              </a:rPr>
              <a:t>Il modello più semplice prevede che lo </a:t>
            </a:r>
            <a:r>
              <a:rPr lang="it-IT" altLang="it-IT" sz="2000" b="1" dirty="0">
                <a:solidFill>
                  <a:srgbClr val="FFBA4C"/>
                </a:solidFill>
                <a:latin typeface="Darker Grotesque" pitchFamily="2" charset="0"/>
              </a:rPr>
              <a:t>sportello</a:t>
            </a:r>
            <a:r>
              <a:rPr lang="it-IT" altLang="it-IT" sz="2000" dirty="0">
                <a:latin typeface="Darker Grotesque" pitchFamily="2" charset="0"/>
              </a:rPr>
              <a:t> sia solo un luogo di accoglienza della proposta, che poi la inoltra all’area di competenza per la costruzione  del Patto. Non è facile, però, che ogni ufficio abbia non solo le competenze amministrative ma anche quelle relazionali per co-progettare insieme ai proponenti;</a:t>
            </a:r>
          </a:p>
        </p:txBody>
      </p:sp>
      <p:sp>
        <p:nvSpPr>
          <p:cNvPr id="2" name="Freccia a destra 1">
            <a:extLst>
              <a:ext uri="{FF2B5EF4-FFF2-40B4-BE49-F238E27FC236}">
                <a16:creationId xmlns:a16="http://schemas.microsoft.com/office/drawing/2014/main" id="{C67F7A16-6ACB-469A-A72F-364341695780}"/>
              </a:ext>
            </a:extLst>
          </p:cNvPr>
          <p:cNvSpPr/>
          <p:nvPr/>
        </p:nvSpPr>
        <p:spPr>
          <a:xfrm>
            <a:off x="2272553" y="2336339"/>
            <a:ext cx="497541" cy="615203"/>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516582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anim calcmode="lin" valueType="num">
                                      <p:cBhvr>
                                        <p:cTn id="13"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Effect transition="in" filter="fade">
                                      <p:cBhvr>
                                        <p:cTn id="25" dur="750"/>
                                        <p:tgtEl>
                                          <p:spTgt spid="11">
                                            <p:txEl>
                                              <p:pRg st="3" end="3"/>
                                            </p:txEl>
                                          </p:spTgt>
                                        </p:tgtEl>
                                      </p:cBhvr>
                                    </p:animEffect>
                                    <p:anim calcmode="lin" valueType="num">
                                      <p:cBhvr>
                                        <p:cTn id="26" dur="75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7" dur="75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9" name="Rettangolo con angoli arrotondati 8">
            <a:extLst>
              <a:ext uri="{FF2B5EF4-FFF2-40B4-BE49-F238E27FC236}">
                <a16:creationId xmlns:a16="http://schemas.microsoft.com/office/drawing/2014/main" id="{505BD387-A398-403E-ADD8-21298AF1881C}"/>
              </a:ext>
            </a:extLst>
          </p:cNvPr>
          <p:cNvSpPr/>
          <p:nvPr/>
        </p:nvSpPr>
        <p:spPr>
          <a:xfrm>
            <a:off x="670403"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0" name="Ovale 9">
            <a:extLst>
              <a:ext uri="{FF2B5EF4-FFF2-40B4-BE49-F238E27FC236}">
                <a16:creationId xmlns:a16="http://schemas.microsoft.com/office/drawing/2014/main" id="{E8B52661-FE83-455C-B326-8E803A180788}"/>
              </a:ext>
            </a:extLst>
          </p:cNvPr>
          <p:cNvSpPr/>
          <p:nvPr/>
        </p:nvSpPr>
        <p:spPr>
          <a:xfrm>
            <a:off x="1127935"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1" name="CasellaDiTesto 10">
            <a:extLst>
              <a:ext uri="{FF2B5EF4-FFF2-40B4-BE49-F238E27FC236}">
                <a16:creationId xmlns:a16="http://schemas.microsoft.com/office/drawing/2014/main" id="{C9A59628-B68B-42AD-9481-1EDB611C6559}"/>
              </a:ext>
            </a:extLst>
          </p:cNvPr>
          <p:cNvSpPr txBox="1"/>
          <p:nvPr/>
        </p:nvSpPr>
        <p:spPr>
          <a:xfrm>
            <a:off x="2901323" y="1357848"/>
            <a:ext cx="5572274" cy="3785652"/>
          </a:xfrm>
          <a:prstGeom prst="rect">
            <a:avLst/>
          </a:prstGeom>
          <a:noFill/>
        </p:spPr>
        <p:txBody>
          <a:bodyPr wrap="square" rtlCol="0">
            <a:spAutoFit/>
          </a:bodyPr>
          <a:lstStyle/>
          <a:p>
            <a:pPr algn="just" eaLnBrk="1" hangingPunct="1">
              <a:buClrTx/>
              <a:buSzPct val="70000"/>
              <a:buFontTx/>
              <a:buNone/>
            </a:pPr>
            <a:endParaRPr lang="it-IT" altLang="it-IT" sz="2000" dirty="0">
              <a:latin typeface="Darker Grotesque" pitchFamily="2" charset="0"/>
            </a:endParaRPr>
          </a:p>
          <a:p>
            <a:pPr algn="just" eaLnBrk="1" hangingPunct="1">
              <a:buClrTx/>
              <a:buSzPct val="70000"/>
              <a:buFontTx/>
              <a:buNone/>
            </a:pPr>
            <a:r>
              <a:rPr lang="it-IT" altLang="it-IT" sz="1800" dirty="0">
                <a:latin typeface="Darker Grotesque" pitchFamily="2" charset="0"/>
              </a:rPr>
              <a:t>Un’altra soluzione è costruire un ufficio capace di gestire l’intera fase di costruzione del patto, in particolare la co-progettazione. Capace di curare la relazione con il cittadino. Quell’ufficio coinvolgerà il settore specifico interessato dalla proposta solo per la definizione delle azioni di propria competenza;</a:t>
            </a:r>
          </a:p>
          <a:p>
            <a:pPr algn="just" eaLnBrk="1" hangingPunct="1">
              <a:buClrTx/>
              <a:buSzPct val="70000"/>
              <a:buFontTx/>
              <a:buNone/>
            </a:pPr>
            <a:endParaRPr lang="it-IT" altLang="it-IT" sz="1800" dirty="0">
              <a:latin typeface="Darker Grotesque" pitchFamily="2" charset="0"/>
            </a:endParaRPr>
          </a:p>
          <a:p>
            <a:pPr algn="just" eaLnBrk="1" hangingPunct="1">
              <a:buClrTx/>
              <a:buSzPct val="70000"/>
              <a:buFontTx/>
              <a:buNone/>
            </a:pPr>
            <a:r>
              <a:rPr lang="it-IT" altLang="it-IT" sz="1800" dirty="0">
                <a:latin typeface="Darker Grotesque" pitchFamily="2" charset="0"/>
              </a:rPr>
              <a:t>Un’ulteriore modalità può essere quella della gestione dell’ufficio con un Patto di collaborazione: la titolarità dell’ufficio resta affidata ad un funzionario dell’ente locale, mentre l’apertura dello sportello è affidata ai cittadini;</a:t>
            </a:r>
          </a:p>
          <a:p>
            <a:pPr algn="just" eaLnBrk="1" hangingPunct="1">
              <a:buClrTx/>
              <a:buSzPct val="70000"/>
              <a:buFontTx/>
              <a:buNone/>
            </a:pPr>
            <a:endParaRPr lang="it-IT" altLang="it-IT" sz="2000" dirty="0">
              <a:latin typeface="Darker Grotesque" pitchFamily="2" charset="0"/>
            </a:endParaRPr>
          </a:p>
          <a:p>
            <a:pPr algn="just" eaLnBrk="1" hangingPunct="1">
              <a:buClrTx/>
              <a:buSzPct val="70000"/>
              <a:buFontTx/>
              <a:buNone/>
            </a:pPr>
            <a:endParaRPr lang="it-IT" altLang="it-IT" sz="2000" dirty="0">
              <a:latin typeface="Darker Grotesque" pitchFamily="2" charset="0"/>
            </a:endParaRPr>
          </a:p>
        </p:txBody>
      </p:sp>
      <p:sp>
        <p:nvSpPr>
          <p:cNvPr id="2" name="Freccia a destra 1">
            <a:extLst>
              <a:ext uri="{FF2B5EF4-FFF2-40B4-BE49-F238E27FC236}">
                <a16:creationId xmlns:a16="http://schemas.microsoft.com/office/drawing/2014/main" id="{C67F7A16-6ACB-469A-A72F-364341695780}"/>
              </a:ext>
            </a:extLst>
          </p:cNvPr>
          <p:cNvSpPr/>
          <p:nvPr/>
        </p:nvSpPr>
        <p:spPr>
          <a:xfrm>
            <a:off x="2397166" y="1589614"/>
            <a:ext cx="497541" cy="615203"/>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a:extLst>
              <a:ext uri="{FF2B5EF4-FFF2-40B4-BE49-F238E27FC236}">
                <a16:creationId xmlns:a16="http://schemas.microsoft.com/office/drawing/2014/main" id="{AA041F61-3CBC-4F43-88F6-7B8515DD5460}"/>
              </a:ext>
            </a:extLst>
          </p:cNvPr>
          <p:cNvSpPr/>
          <p:nvPr/>
        </p:nvSpPr>
        <p:spPr>
          <a:xfrm>
            <a:off x="2397165" y="3250674"/>
            <a:ext cx="497541" cy="615203"/>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149551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500"/>
                                        <p:tgtEl>
                                          <p:spTgt spid="11">
                                            <p:txEl>
                                              <p:pRg st="1" end="1"/>
                                            </p:txEl>
                                          </p:spTgt>
                                        </p:tgtEl>
                                      </p:cBhvr>
                                    </p:animEffect>
                                    <p:anim calcmode="lin" valueType="num">
                                      <p:cBhvr>
                                        <p:cTn id="12"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0-#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anim calcmode="lin" valueType="num">
                                      <p:cBhvr>
                                        <p:cTn id="23"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9" name="Rettangolo con angoli arrotondati 8">
            <a:extLst>
              <a:ext uri="{FF2B5EF4-FFF2-40B4-BE49-F238E27FC236}">
                <a16:creationId xmlns:a16="http://schemas.microsoft.com/office/drawing/2014/main" id="{505BD387-A398-403E-ADD8-21298AF1881C}"/>
              </a:ext>
            </a:extLst>
          </p:cNvPr>
          <p:cNvSpPr/>
          <p:nvPr/>
        </p:nvSpPr>
        <p:spPr>
          <a:xfrm>
            <a:off x="670403"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0" name="Ovale 9">
            <a:extLst>
              <a:ext uri="{FF2B5EF4-FFF2-40B4-BE49-F238E27FC236}">
                <a16:creationId xmlns:a16="http://schemas.microsoft.com/office/drawing/2014/main" id="{E8B52661-FE83-455C-B326-8E803A180788}"/>
              </a:ext>
            </a:extLst>
          </p:cNvPr>
          <p:cNvSpPr/>
          <p:nvPr/>
        </p:nvSpPr>
        <p:spPr>
          <a:xfrm>
            <a:off x="1127935"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1" name="CasellaDiTesto 10">
            <a:extLst>
              <a:ext uri="{FF2B5EF4-FFF2-40B4-BE49-F238E27FC236}">
                <a16:creationId xmlns:a16="http://schemas.microsoft.com/office/drawing/2014/main" id="{C9A59628-B68B-42AD-9481-1EDB611C6559}"/>
              </a:ext>
            </a:extLst>
          </p:cNvPr>
          <p:cNvSpPr txBox="1"/>
          <p:nvPr/>
        </p:nvSpPr>
        <p:spPr>
          <a:xfrm>
            <a:off x="2879868" y="1641299"/>
            <a:ext cx="5572274" cy="1477328"/>
          </a:xfrm>
          <a:prstGeom prst="rect">
            <a:avLst/>
          </a:prstGeom>
          <a:noFill/>
        </p:spPr>
        <p:txBody>
          <a:bodyPr wrap="square" rtlCol="0">
            <a:spAutoFit/>
          </a:bodyPr>
          <a:lstStyle/>
          <a:p>
            <a:pPr algn="just" eaLnBrk="1" hangingPunct="1">
              <a:buClrTx/>
              <a:buSzPct val="70000"/>
              <a:buFontTx/>
              <a:buNone/>
            </a:pPr>
            <a:r>
              <a:rPr lang="it-IT" altLang="it-IT" sz="1800" dirty="0">
                <a:latin typeface="Darker Grotesque" pitchFamily="2" charset="0"/>
              </a:rPr>
              <a:t>Altra opzione è la forma ibrida. Se un Comune ha difficoltà ad individuare un funzionario/dipendente che gestisca lo sportello, è possibile costruire forme di collaborazione con i cittadini, in particolare con organizzazioni del Terzo Settore con competenze nella facilitazione dei processi relazionali.</a:t>
            </a:r>
            <a:endParaRPr lang="it-IT" altLang="it-IT" sz="2000" dirty="0">
              <a:latin typeface="Darker Grotesque" pitchFamily="2" charset="0"/>
            </a:endParaRPr>
          </a:p>
        </p:txBody>
      </p:sp>
      <p:sp>
        <p:nvSpPr>
          <p:cNvPr id="2" name="Freccia a destra 1">
            <a:extLst>
              <a:ext uri="{FF2B5EF4-FFF2-40B4-BE49-F238E27FC236}">
                <a16:creationId xmlns:a16="http://schemas.microsoft.com/office/drawing/2014/main" id="{C67F7A16-6ACB-469A-A72F-364341695780}"/>
              </a:ext>
            </a:extLst>
          </p:cNvPr>
          <p:cNvSpPr/>
          <p:nvPr/>
        </p:nvSpPr>
        <p:spPr>
          <a:xfrm>
            <a:off x="2382327" y="1564295"/>
            <a:ext cx="497541" cy="615203"/>
          </a:xfrm>
          <a:prstGeom prst="right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con angoli arrotondati 12">
            <a:extLst>
              <a:ext uri="{FF2B5EF4-FFF2-40B4-BE49-F238E27FC236}">
                <a16:creationId xmlns:a16="http://schemas.microsoft.com/office/drawing/2014/main" id="{BF5FA3D6-7B86-4CEB-9E21-E783B033CFC2}"/>
              </a:ext>
            </a:extLst>
          </p:cNvPr>
          <p:cNvSpPr/>
          <p:nvPr/>
        </p:nvSpPr>
        <p:spPr>
          <a:xfrm>
            <a:off x="3829878" y="3118627"/>
            <a:ext cx="4761229" cy="1696278"/>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500" i="1" dirty="0">
                <a:solidFill>
                  <a:schemeClr val="tx1"/>
                </a:solidFill>
                <a:latin typeface="Darker Grotesque" pitchFamily="2" charset="0"/>
              </a:rPr>
              <a:t>A Ravenna è stato selezionato un soggetto del terzo settore che collabora a stretto contatto con il funzionario delegato. Questo rapporto permette il confronto e l’analisi di quello che sta succedendo da due punti di vista differenti e permette di sviluppare i passi ulteriori che l’amministrazione deve fare per dare efficacia alla relazione con i cittadini.</a:t>
            </a:r>
            <a:endParaRPr lang="it-IT" sz="1500" dirty="0">
              <a:solidFill>
                <a:schemeClr val="tx1"/>
              </a:solidFill>
              <a:latin typeface="Darker Grotesque" pitchFamily="2" charset="0"/>
            </a:endParaRPr>
          </a:p>
        </p:txBody>
      </p:sp>
      <p:sp>
        <p:nvSpPr>
          <p:cNvPr id="5" name="Nuvola 4">
            <a:extLst>
              <a:ext uri="{FF2B5EF4-FFF2-40B4-BE49-F238E27FC236}">
                <a16:creationId xmlns:a16="http://schemas.microsoft.com/office/drawing/2014/main" id="{C15B7CF9-C4EE-4AC8-8D56-1FF9DA80F985}"/>
              </a:ext>
            </a:extLst>
          </p:cNvPr>
          <p:cNvSpPr/>
          <p:nvPr/>
        </p:nvSpPr>
        <p:spPr>
          <a:xfrm>
            <a:off x="2894707" y="3988904"/>
            <a:ext cx="1107450" cy="826001"/>
          </a:xfrm>
          <a:prstGeom prst="cloud">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latin typeface="Darker Grotesque" pitchFamily="2" charset="0"/>
              </a:rPr>
              <a:t>Caso studio</a:t>
            </a:r>
          </a:p>
        </p:txBody>
      </p:sp>
    </p:spTree>
    <p:extLst>
      <p:ext uri="{BB962C8B-B14F-4D97-AF65-F5344CB8AC3E}">
        <p14:creationId xmlns:p14="http://schemas.microsoft.com/office/powerpoint/2010/main" val="42290306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1000"/>
                                        <p:tgtEl>
                                          <p:spTgt spid="11">
                                            <p:txEl>
                                              <p:pRg st="0" end="0"/>
                                            </p:txEl>
                                          </p:spTgt>
                                        </p:tgtEl>
                                      </p:cBhvr>
                                    </p:animEffect>
                                    <p:anim calcmode="lin" valueType="num">
                                      <p:cBhvr>
                                        <p:cTn id="1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L’articolo 118 della Costituzione Italiana: interesse generale e beni comuni</a:t>
            </a: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14" name="Freccia a pentagono 13">
            <a:extLst>
              <a:ext uri="{FF2B5EF4-FFF2-40B4-BE49-F238E27FC236}">
                <a16:creationId xmlns:a16="http://schemas.microsoft.com/office/drawing/2014/main" id="{0B613C43-A798-4FCC-B1EA-834F9B560D4B}"/>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15" name="Freccia a pentagono 14">
            <a:extLst>
              <a:ext uri="{FF2B5EF4-FFF2-40B4-BE49-F238E27FC236}">
                <a16:creationId xmlns:a16="http://schemas.microsoft.com/office/drawing/2014/main" id="{2D87EB70-7858-4489-AFE5-7DFD24EF8FA0}"/>
              </a:ext>
            </a:extLst>
          </p:cNvPr>
          <p:cNvSpPr/>
          <p:nvPr/>
        </p:nvSpPr>
        <p:spPr>
          <a:xfrm>
            <a:off x="574158" y="3615072"/>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2" name="Freccia a pentagono 11">
            <a:extLst>
              <a:ext uri="{FF2B5EF4-FFF2-40B4-BE49-F238E27FC236}">
                <a16:creationId xmlns:a16="http://schemas.microsoft.com/office/drawing/2014/main" id="{A5713692-1E60-497A-BDCD-717FF59EBD40}"/>
              </a:ext>
            </a:extLst>
          </p:cNvPr>
          <p:cNvSpPr/>
          <p:nvPr/>
        </p:nvSpPr>
        <p:spPr>
          <a:xfrm>
            <a:off x="574158" y="289967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
        <p:nvSpPr>
          <p:cNvPr id="16" name="Freccia a pentagono 15">
            <a:extLst>
              <a:ext uri="{FF2B5EF4-FFF2-40B4-BE49-F238E27FC236}">
                <a16:creationId xmlns:a16="http://schemas.microsoft.com/office/drawing/2014/main" id="{B386C54A-EA54-41D7-8F9F-6D884EBA5673}"/>
              </a:ext>
            </a:extLst>
          </p:cNvPr>
          <p:cNvSpPr/>
          <p:nvPr/>
        </p:nvSpPr>
        <p:spPr>
          <a:xfrm>
            <a:off x="574158" y="362930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4</a:t>
            </a:r>
          </a:p>
        </p:txBody>
      </p:sp>
    </p:spTree>
    <p:extLst>
      <p:ext uri="{BB962C8B-B14F-4D97-AF65-F5344CB8AC3E}">
        <p14:creationId xmlns:p14="http://schemas.microsoft.com/office/powerpoint/2010/main" val="5819194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750" fill="hold"/>
                                        <p:tgtEl>
                                          <p:spTgt spid="10"/>
                                        </p:tgtEl>
                                        <p:attrNameLst>
                                          <p:attrName>ppt_x</p:attrName>
                                        </p:attrNameLst>
                                      </p:cBhvr>
                                      <p:tavLst>
                                        <p:tav tm="0">
                                          <p:val>
                                            <p:strVal val="0-#ppt_w/2"/>
                                          </p:val>
                                        </p:tav>
                                        <p:tav tm="100000">
                                          <p:val>
                                            <p:strVal val="#ppt_x"/>
                                          </p:val>
                                        </p:tav>
                                      </p:tavLst>
                                    </p:anim>
                                    <p:anim calcmode="lin" valueType="num">
                                      <p:cBhvr additive="base">
                                        <p:cTn id="15" dur="75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750" fill="hold"/>
                                        <p:tgtEl>
                                          <p:spTgt spid="13"/>
                                        </p:tgtEl>
                                        <p:attrNameLst>
                                          <p:attrName>ppt_x</p:attrName>
                                        </p:attrNameLst>
                                      </p:cBhvr>
                                      <p:tavLst>
                                        <p:tav tm="0">
                                          <p:val>
                                            <p:strVal val="0-#ppt_w/2"/>
                                          </p:val>
                                        </p:tav>
                                        <p:tav tm="100000">
                                          <p:val>
                                            <p:strVal val="#ppt_x"/>
                                          </p:val>
                                        </p:tav>
                                      </p:tavLst>
                                    </p:anim>
                                    <p:anim calcmode="lin" valueType="num">
                                      <p:cBhvr additive="base">
                                        <p:cTn id="28" dur="75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750" fill="hold"/>
                                        <p:tgtEl>
                                          <p:spTgt spid="14"/>
                                        </p:tgtEl>
                                        <p:attrNameLst>
                                          <p:attrName>ppt_x</p:attrName>
                                        </p:attrNameLst>
                                      </p:cBhvr>
                                      <p:tavLst>
                                        <p:tav tm="0">
                                          <p:val>
                                            <p:strVal val="0-#ppt_w/2"/>
                                          </p:val>
                                        </p:tav>
                                        <p:tav tm="100000">
                                          <p:val>
                                            <p:strVal val="#ppt_x"/>
                                          </p:val>
                                        </p:tav>
                                      </p:tavLst>
                                    </p:anim>
                                    <p:anim calcmode="lin" valueType="num">
                                      <p:cBhvr additive="base">
                                        <p:cTn id="41" dur="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fltVal val="0"/>
                                          </p:val>
                                        </p:tav>
                                        <p:tav tm="100000">
                                          <p:val>
                                            <p:strVal val="#ppt_h"/>
                                          </p:val>
                                        </p:tav>
                                      </p:tavLst>
                                    </p:anim>
                                    <p:animEffect transition="in" filter="fade">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750" fill="hold"/>
                                        <p:tgtEl>
                                          <p:spTgt spid="15"/>
                                        </p:tgtEl>
                                        <p:attrNameLst>
                                          <p:attrName>ppt_x</p:attrName>
                                        </p:attrNameLst>
                                      </p:cBhvr>
                                      <p:tavLst>
                                        <p:tav tm="0">
                                          <p:val>
                                            <p:strVal val="0-#ppt_w/2"/>
                                          </p:val>
                                        </p:tav>
                                        <p:tav tm="100000">
                                          <p:val>
                                            <p:strVal val="#ppt_x"/>
                                          </p:val>
                                        </p:tav>
                                      </p:tavLst>
                                    </p:anim>
                                    <p:anim calcmode="lin" valueType="num">
                                      <p:cBhvr additive="base">
                                        <p:cTn id="54" dur="7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xit" presetSubtype="0" fill="hold" grpId="1" nodeType="clickEffect">
                                  <p:stCondLst>
                                    <p:cond delay="0"/>
                                  </p:stCondLst>
                                  <p:childTnLst>
                                    <p:animEffect transition="out" filter="fade">
                                      <p:cBhvr>
                                        <p:cTn id="58" dur="1000"/>
                                        <p:tgtEl>
                                          <p:spTgt spid="11"/>
                                        </p:tgtEl>
                                      </p:cBhvr>
                                    </p:animEffect>
                                    <p:anim calcmode="lin" valueType="num">
                                      <p:cBhvr>
                                        <p:cTn id="59" dur="1000"/>
                                        <p:tgtEl>
                                          <p:spTgt spid="11"/>
                                        </p:tgtEl>
                                        <p:attrNameLst>
                                          <p:attrName>ppt_x</p:attrName>
                                        </p:attrNameLst>
                                      </p:cBhvr>
                                      <p:tavLst>
                                        <p:tav tm="0">
                                          <p:val>
                                            <p:strVal val="ppt_x"/>
                                          </p:val>
                                        </p:tav>
                                        <p:tav tm="100000">
                                          <p:val>
                                            <p:strVal val="ppt_x"/>
                                          </p:val>
                                        </p:tav>
                                      </p:tavLst>
                                    </p:anim>
                                    <p:anim calcmode="lin" valueType="num">
                                      <p:cBhvr>
                                        <p:cTn id="60" dur="1000"/>
                                        <p:tgtEl>
                                          <p:spTgt spid="11"/>
                                        </p:tgtEl>
                                        <p:attrNameLst>
                                          <p:attrName>ppt_y</p:attrName>
                                        </p:attrNameLst>
                                      </p:cBhvr>
                                      <p:tavLst>
                                        <p:tav tm="0">
                                          <p:val>
                                            <p:strVal val="ppt_y"/>
                                          </p:val>
                                        </p:tav>
                                        <p:tav tm="100000">
                                          <p:val>
                                            <p:strVal val="ppt_y+.1"/>
                                          </p:val>
                                        </p:tav>
                                      </p:tavLst>
                                    </p:anim>
                                    <p:set>
                                      <p:cBhvr>
                                        <p:cTn id="61" dur="1" fill="hold">
                                          <p:stCondLst>
                                            <p:cond delay="999"/>
                                          </p:stCondLst>
                                        </p:cTn>
                                        <p:tgtEl>
                                          <p:spTgt spid="11"/>
                                        </p:tgtEl>
                                        <p:attrNameLst>
                                          <p:attrName>style.visibility</p:attrName>
                                        </p:attrNameLst>
                                      </p:cBhvr>
                                      <p:to>
                                        <p:strVal val="hidden"/>
                                      </p:to>
                                    </p:set>
                                  </p:childTnLst>
                                </p:cTn>
                              </p:par>
                              <p:par>
                                <p:cTn id="62" presetID="42" presetClass="exit" presetSubtype="0" fill="hold" grpId="1" nodeType="withEffect">
                                  <p:stCondLst>
                                    <p:cond delay="0"/>
                                  </p:stCondLst>
                                  <p:childTnLst>
                                    <p:animEffect transition="out" filter="fade">
                                      <p:cBhvr>
                                        <p:cTn id="63" dur="1000"/>
                                        <p:tgtEl>
                                          <p:spTgt spid="13"/>
                                        </p:tgtEl>
                                      </p:cBhvr>
                                    </p:animEffect>
                                    <p:anim calcmode="lin" valueType="num">
                                      <p:cBhvr>
                                        <p:cTn id="64" dur="1000"/>
                                        <p:tgtEl>
                                          <p:spTgt spid="13"/>
                                        </p:tgtEl>
                                        <p:attrNameLst>
                                          <p:attrName>ppt_x</p:attrName>
                                        </p:attrNameLst>
                                      </p:cBhvr>
                                      <p:tavLst>
                                        <p:tav tm="0">
                                          <p:val>
                                            <p:strVal val="ppt_x"/>
                                          </p:val>
                                        </p:tav>
                                        <p:tav tm="100000">
                                          <p:val>
                                            <p:strVal val="ppt_x"/>
                                          </p:val>
                                        </p:tav>
                                      </p:tavLst>
                                    </p:anim>
                                    <p:anim calcmode="lin" valueType="num">
                                      <p:cBhvr>
                                        <p:cTn id="65" dur="1000"/>
                                        <p:tgtEl>
                                          <p:spTgt spid="13"/>
                                        </p:tgtEl>
                                        <p:attrNameLst>
                                          <p:attrName>ppt_y</p:attrName>
                                        </p:attrNameLst>
                                      </p:cBhvr>
                                      <p:tavLst>
                                        <p:tav tm="0">
                                          <p:val>
                                            <p:strVal val="ppt_y"/>
                                          </p:val>
                                        </p:tav>
                                        <p:tav tm="100000">
                                          <p:val>
                                            <p:strVal val="ppt_y+.1"/>
                                          </p:val>
                                        </p:tav>
                                      </p:tavLst>
                                    </p:anim>
                                    <p:set>
                                      <p:cBhvr>
                                        <p:cTn id="66" dur="1" fill="hold">
                                          <p:stCondLst>
                                            <p:cond delay="999"/>
                                          </p:stCondLst>
                                        </p:cTn>
                                        <p:tgtEl>
                                          <p:spTgt spid="13"/>
                                        </p:tgtEl>
                                        <p:attrNameLst>
                                          <p:attrName>style.visibility</p:attrName>
                                        </p:attrNameLst>
                                      </p:cBhvr>
                                      <p:to>
                                        <p:strVal val="hidden"/>
                                      </p:to>
                                    </p:set>
                                  </p:childTnLst>
                                </p:cTn>
                              </p:par>
                              <p:par>
                                <p:cTn id="67" presetID="42" presetClass="exit" presetSubtype="0" fill="hold" grpId="1" nodeType="withEffect">
                                  <p:stCondLst>
                                    <p:cond delay="0"/>
                                  </p:stCondLst>
                                  <p:childTnLst>
                                    <p:animEffect transition="out" filter="fade">
                                      <p:cBhvr>
                                        <p:cTn id="68" dur="1000"/>
                                        <p:tgtEl>
                                          <p:spTgt spid="12"/>
                                        </p:tgtEl>
                                      </p:cBhvr>
                                    </p:animEffect>
                                    <p:anim calcmode="lin" valueType="num">
                                      <p:cBhvr>
                                        <p:cTn id="69" dur="1000"/>
                                        <p:tgtEl>
                                          <p:spTgt spid="12"/>
                                        </p:tgtEl>
                                        <p:attrNameLst>
                                          <p:attrName>ppt_x</p:attrName>
                                        </p:attrNameLst>
                                      </p:cBhvr>
                                      <p:tavLst>
                                        <p:tav tm="0">
                                          <p:val>
                                            <p:strVal val="ppt_x"/>
                                          </p:val>
                                        </p:tav>
                                        <p:tav tm="100000">
                                          <p:val>
                                            <p:strVal val="ppt_x"/>
                                          </p:val>
                                        </p:tav>
                                      </p:tavLst>
                                    </p:anim>
                                    <p:anim calcmode="lin" valueType="num">
                                      <p:cBhvr>
                                        <p:cTn id="70" dur="1000"/>
                                        <p:tgtEl>
                                          <p:spTgt spid="12"/>
                                        </p:tgtEl>
                                        <p:attrNameLst>
                                          <p:attrName>ppt_y</p:attrName>
                                        </p:attrNameLst>
                                      </p:cBhvr>
                                      <p:tavLst>
                                        <p:tav tm="0">
                                          <p:val>
                                            <p:strVal val="ppt_y"/>
                                          </p:val>
                                        </p:tav>
                                        <p:tav tm="100000">
                                          <p:val>
                                            <p:strVal val="ppt_y+.1"/>
                                          </p:val>
                                        </p:tav>
                                      </p:tavLst>
                                    </p:anim>
                                    <p:set>
                                      <p:cBhvr>
                                        <p:cTn id="71" dur="1" fill="hold">
                                          <p:stCondLst>
                                            <p:cond delay="999"/>
                                          </p:stCondLst>
                                        </p:cTn>
                                        <p:tgtEl>
                                          <p:spTgt spid="12"/>
                                        </p:tgtEl>
                                        <p:attrNameLst>
                                          <p:attrName>style.visibility</p:attrName>
                                        </p:attrNameLst>
                                      </p:cBhvr>
                                      <p:to>
                                        <p:strVal val="hidden"/>
                                      </p:to>
                                    </p:set>
                                  </p:childTnLst>
                                </p:cTn>
                              </p:par>
                              <p:par>
                                <p:cTn id="72" presetID="42" presetClass="exit" presetSubtype="0" fill="hold" grpId="1" nodeType="withEffect">
                                  <p:stCondLst>
                                    <p:cond delay="0"/>
                                  </p:stCondLst>
                                  <p:childTnLst>
                                    <p:animEffect transition="out" filter="fade">
                                      <p:cBhvr>
                                        <p:cTn id="73" dur="1000"/>
                                        <p:tgtEl>
                                          <p:spTgt spid="14"/>
                                        </p:tgtEl>
                                      </p:cBhvr>
                                    </p:animEffect>
                                    <p:anim calcmode="lin" valueType="num">
                                      <p:cBhvr>
                                        <p:cTn id="74" dur="1000"/>
                                        <p:tgtEl>
                                          <p:spTgt spid="14"/>
                                        </p:tgtEl>
                                        <p:attrNameLst>
                                          <p:attrName>ppt_x</p:attrName>
                                        </p:attrNameLst>
                                      </p:cBhvr>
                                      <p:tavLst>
                                        <p:tav tm="0">
                                          <p:val>
                                            <p:strVal val="ppt_x"/>
                                          </p:val>
                                        </p:tav>
                                        <p:tav tm="100000">
                                          <p:val>
                                            <p:strVal val="ppt_x"/>
                                          </p:val>
                                        </p:tav>
                                      </p:tavLst>
                                    </p:anim>
                                    <p:anim calcmode="lin" valueType="num">
                                      <p:cBhvr>
                                        <p:cTn id="75" dur="1000"/>
                                        <p:tgtEl>
                                          <p:spTgt spid="14"/>
                                        </p:tgtEl>
                                        <p:attrNameLst>
                                          <p:attrName>ppt_y</p:attrName>
                                        </p:attrNameLst>
                                      </p:cBhvr>
                                      <p:tavLst>
                                        <p:tav tm="0">
                                          <p:val>
                                            <p:strVal val="ppt_y"/>
                                          </p:val>
                                        </p:tav>
                                        <p:tav tm="100000">
                                          <p:val>
                                            <p:strVal val="ppt_y+.1"/>
                                          </p:val>
                                        </p:tav>
                                      </p:tavLst>
                                    </p:anim>
                                    <p:set>
                                      <p:cBhvr>
                                        <p:cTn id="76" dur="1" fill="hold">
                                          <p:stCondLst>
                                            <p:cond delay="999"/>
                                          </p:stCondLst>
                                        </p:cTn>
                                        <p:tgtEl>
                                          <p:spTgt spid="14"/>
                                        </p:tgtEl>
                                        <p:attrNameLst>
                                          <p:attrName>style.visibility</p:attrName>
                                        </p:attrNameLst>
                                      </p:cBhvr>
                                      <p:to>
                                        <p:strVal val="hidden"/>
                                      </p:to>
                                    </p:set>
                                  </p:childTnLst>
                                </p:cTn>
                              </p:par>
                              <p:par>
                                <p:cTn id="77" presetID="42" presetClass="exit" presetSubtype="0" fill="hold" grpId="1" nodeType="withEffect">
                                  <p:stCondLst>
                                    <p:cond delay="0"/>
                                  </p:stCondLst>
                                  <p:childTnLst>
                                    <p:animEffect transition="out" filter="fade">
                                      <p:cBhvr>
                                        <p:cTn id="78" dur="1000"/>
                                        <p:tgtEl>
                                          <p:spTgt spid="16"/>
                                        </p:tgtEl>
                                      </p:cBhvr>
                                    </p:animEffect>
                                    <p:anim calcmode="lin" valueType="num">
                                      <p:cBhvr>
                                        <p:cTn id="79" dur="1000"/>
                                        <p:tgtEl>
                                          <p:spTgt spid="16"/>
                                        </p:tgtEl>
                                        <p:attrNameLst>
                                          <p:attrName>ppt_x</p:attrName>
                                        </p:attrNameLst>
                                      </p:cBhvr>
                                      <p:tavLst>
                                        <p:tav tm="0">
                                          <p:val>
                                            <p:strVal val="ppt_x"/>
                                          </p:val>
                                        </p:tav>
                                        <p:tav tm="100000">
                                          <p:val>
                                            <p:strVal val="ppt_x"/>
                                          </p:val>
                                        </p:tav>
                                      </p:tavLst>
                                    </p:anim>
                                    <p:anim calcmode="lin" valueType="num">
                                      <p:cBhvr>
                                        <p:cTn id="80" dur="1000"/>
                                        <p:tgtEl>
                                          <p:spTgt spid="16"/>
                                        </p:tgtEl>
                                        <p:attrNameLst>
                                          <p:attrName>ppt_y</p:attrName>
                                        </p:attrNameLst>
                                      </p:cBhvr>
                                      <p:tavLst>
                                        <p:tav tm="0">
                                          <p:val>
                                            <p:strVal val="ppt_y"/>
                                          </p:val>
                                        </p:tav>
                                        <p:tav tm="100000">
                                          <p:val>
                                            <p:strVal val="ppt_y+.1"/>
                                          </p:val>
                                        </p:tav>
                                      </p:tavLst>
                                    </p:anim>
                                    <p:set>
                                      <p:cBhvr>
                                        <p:cTn id="81" dur="1" fill="hold">
                                          <p:stCondLst>
                                            <p:cond delay="999"/>
                                          </p:stCondLst>
                                        </p:cTn>
                                        <p:tgtEl>
                                          <p:spTgt spid="16"/>
                                        </p:tgtEl>
                                        <p:attrNameLst>
                                          <p:attrName>style.visibility</p:attrName>
                                        </p:attrNameLst>
                                      </p:cBhvr>
                                      <p:to>
                                        <p:strVal val="hidden"/>
                                      </p:to>
                                    </p:set>
                                  </p:childTnLst>
                                </p:cTn>
                              </p:par>
                              <p:par>
                                <p:cTn id="82" presetID="42" presetClass="exit" presetSubtype="0" fill="hold" grpId="1" nodeType="withEffect">
                                  <p:stCondLst>
                                    <p:cond delay="0"/>
                                  </p:stCondLst>
                                  <p:childTnLst>
                                    <p:animEffect transition="out" filter="fade">
                                      <p:cBhvr>
                                        <p:cTn id="83" dur="1000"/>
                                        <p:tgtEl>
                                          <p:spTgt spid="15"/>
                                        </p:tgtEl>
                                      </p:cBhvr>
                                    </p:animEffect>
                                    <p:anim calcmode="lin" valueType="num">
                                      <p:cBhvr>
                                        <p:cTn id="84" dur="1000"/>
                                        <p:tgtEl>
                                          <p:spTgt spid="15"/>
                                        </p:tgtEl>
                                        <p:attrNameLst>
                                          <p:attrName>ppt_x</p:attrName>
                                        </p:attrNameLst>
                                      </p:cBhvr>
                                      <p:tavLst>
                                        <p:tav tm="0">
                                          <p:val>
                                            <p:strVal val="ppt_x"/>
                                          </p:val>
                                        </p:tav>
                                        <p:tav tm="100000">
                                          <p:val>
                                            <p:strVal val="ppt_x"/>
                                          </p:val>
                                        </p:tav>
                                      </p:tavLst>
                                    </p:anim>
                                    <p:anim calcmode="lin" valueType="num">
                                      <p:cBhvr>
                                        <p:cTn id="85" dur="1000"/>
                                        <p:tgtEl>
                                          <p:spTgt spid="15"/>
                                        </p:tgtEl>
                                        <p:attrNameLst>
                                          <p:attrName>ppt_y</p:attrName>
                                        </p:attrNameLst>
                                      </p:cBhvr>
                                      <p:tavLst>
                                        <p:tav tm="0">
                                          <p:val>
                                            <p:strVal val="ppt_y"/>
                                          </p:val>
                                        </p:tav>
                                        <p:tav tm="100000">
                                          <p:val>
                                            <p:strVal val="ppt_y+.1"/>
                                          </p:val>
                                        </p:tav>
                                      </p:tavLst>
                                    </p:anim>
                                    <p:set>
                                      <p:cBhvr>
                                        <p:cTn id="86"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3" grpId="1" animBg="1"/>
      <p:bldP spid="14" grpId="0" animBg="1"/>
      <p:bldP spid="14" grpId="1" animBg="1"/>
      <p:bldP spid="15" grpId="0" animBg="1"/>
      <p:bldP spid="15" grpId="1" animBg="1"/>
      <p:bldP spid="2" grpId="0" animBg="1"/>
      <p:bldP spid="11" grpId="0" animBg="1"/>
      <p:bldP spid="11" grpId="1" animBg="1"/>
      <p:bldP spid="12" grpId="0" animBg="1"/>
      <p:bldP spid="12" grpId="1" animBg="1"/>
      <p:bldP spid="16" grpId="0" animBg="1"/>
      <p:bldP spid="16"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2" name="Rettangolo con angoli arrotondati 11">
            <a:extLst>
              <a:ext uri="{FF2B5EF4-FFF2-40B4-BE49-F238E27FC236}">
                <a16:creationId xmlns:a16="http://schemas.microsoft.com/office/drawing/2014/main" id="{808D4C58-5FF4-46B4-AAD6-BCE381CF3A0B}"/>
              </a:ext>
            </a:extLst>
          </p:cNvPr>
          <p:cNvSpPr/>
          <p:nvPr/>
        </p:nvSpPr>
        <p:spPr>
          <a:xfrm>
            <a:off x="2255706"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3" name="Rettangolo con angoli arrotondati 12">
            <a:extLst>
              <a:ext uri="{FF2B5EF4-FFF2-40B4-BE49-F238E27FC236}">
                <a16:creationId xmlns:a16="http://schemas.microsoft.com/office/drawing/2014/main" id="{9A328AE8-483E-43FF-A82B-7B871610C735}"/>
              </a:ext>
            </a:extLst>
          </p:cNvPr>
          <p:cNvSpPr/>
          <p:nvPr/>
        </p:nvSpPr>
        <p:spPr>
          <a:xfrm>
            <a:off x="3825519" y="1660211"/>
            <a:ext cx="1395007" cy="2526662"/>
          </a:xfrm>
          <a:prstGeom prst="roundRect">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uno spazio sul sito istituzionale del Comune</a:t>
            </a:r>
            <a:endParaRPr lang="it-IT" sz="1700" b="1" dirty="0">
              <a:solidFill>
                <a:schemeClr val="bg1"/>
              </a:solidFill>
              <a:latin typeface="Darker Grotesque" pitchFamily="2" charset="0"/>
            </a:endParaRPr>
          </a:p>
        </p:txBody>
      </p:sp>
      <p:sp>
        <p:nvSpPr>
          <p:cNvPr id="14" name="Rettangolo con angoli arrotondati 13">
            <a:extLst>
              <a:ext uri="{FF2B5EF4-FFF2-40B4-BE49-F238E27FC236}">
                <a16:creationId xmlns:a16="http://schemas.microsoft.com/office/drawing/2014/main" id="{E62D14B4-067B-4E58-8BC7-C4AC8C6C5EDC}"/>
              </a:ext>
            </a:extLst>
          </p:cNvPr>
          <p:cNvSpPr/>
          <p:nvPr/>
        </p:nvSpPr>
        <p:spPr>
          <a:xfrm>
            <a:off x="5394416" y="1622296"/>
            <a:ext cx="1491511" cy="252666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co-progettazione</a:t>
            </a:r>
            <a:endParaRPr lang="it-IT" sz="1700" b="1" dirty="0">
              <a:solidFill>
                <a:schemeClr val="bg1"/>
              </a:solidFill>
              <a:latin typeface="Darker Grotesque" pitchFamily="2" charset="0"/>
            </a:endParaRP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7042943" y="1646541"/>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6" name="Ovale 15">
            <a:extLst>
              <a:ext uri="{FF2B5EF4-FFF2-40B4-BE49-F238E27FC236}">
                <a16:creationId xmlns:a16="http://schemas.microsoft.com/office/drawing/2014/main" id="{92ACFAFD-DAB1-4DEA-B235-7A77786B8CFE}"/>
              </a:ext>
            </a:extLst>
          </p:cNvPr>
          <p:cNvSpPr/>
          <p:nvPr/>
        </p:nvSpPr>
        <p:spPr>
          <a:xfrm>
            <a:off x="2713238"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7" name="Ovale 16">
            <a:extLst>
              <a:ext uri="{FF2B5EF4-FFF2-40B4-BE49-F238E27FC236}">
                <a16:creationId xmlns:a16="http://schemas.microsoft.com/office/drawing/2014/main" id="{4B97B590-D991-40A4-AD38-09AC4D5BD85A}"/>
              </a:ext>
            </a:extLst>
          </p:cNvPr>
          <p:cNvSpPr/>
          <p:nvPr/>
        </p:nvSpPr>
        <p:spPr>
          <a:xfrm>
            <a:off x="4282594" y="1489359"/>
            <a:ext cx="479942" cy="407706"/>
          </a:xfrm>
          <a:prstGeom prst="ellipse">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solidFill>
                  <a:schemeClr val="bg1"/>
                </a:solidFill>
                <a:latin typeface="Darker Grotesque" pitchFamily="2" charset="0"/>
              </a:rPr>
              <a:t>3</a:t>
            </a:r>
          </a:p>
        </p:txBody>
      </p:sp>
      <p:sp>
        <p:nvSpPr>
          <p:cNvPr id="18" name="Ovale 17">
            <a:extLst>
              <a:ext uri="{FF2B5EF4-FFF2-40B4-BE49-F238E27FC236}">
                <a16:creationId xmlns:a16="http://schemas.microsoft.com/office/drawing/2014/main" id="{6C018451-DCEE-4C06-8E17-33B9E846574B}"/>
              </a:ext>
            </a:extLst>
          </p:cNvPr>
          <p:cNvSpPr/>
          <p:nvPr/>
        </p:nvSpPr>
        <p:spPr>
          <a:xfrm>
            <a:off x="5909430" y="1493514"/>
            <a:ext cx="479942" cy="407706"/>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4</a:t>
            </a:r>
          </a:p>
        </p:txBody>
      </p:sp>
      <p:sp>
        <p:nvSpPr>
          <p:cNvPr id="19" name="Ovale 18">
            <a:extLst>
              <a:ext uri="{FF2B5EF4-FFF2-40B4-BE49-F238E27FC236}">
                <a16:creationId xmlns:a16="http://schemas.microsoft.com/office/drawing/2014/main" id="{179372AC-3E1A-4DC7-A0A4-721FF4DE8D9A}"/>
              </a:ext>
            </a:extLst>
          </p:cNvPr>
          <p:cNvSpPr/>
          <p:nvPr/>
        </p:nvSpPr>
        <p:spPr>
          <a:xfrm>
            <a:off x="7598789" y="1489359"/>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0" name="Rettangolo con angoli arrotondati 19">
            <a:extLst>
              <a:ext uri="{FF2B5EF4-FFF2-40B4-BE49-F238E27FC236}">
                <a16:creationId xmlns:a16="http://schemas.microsoft.com/office/drawing/2014/main" id="{DDAD9881-7E05-49FB-9BEC-93B5B25E3AEA}"/>
              </a:ext>
            </a:extLst>
          </p:cNvPr>
          <p:cNvSpPr/>
          <p:nvPr/>
        </p:nvSpPr>
        <p:spPr>
          <a:xfrm>
            <a:off x="659346" y="1622296"/>
            <a:ext cx="1475821" cy="252666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L’adozione del Regolamento per la cura dei beni comuni</a:t>
            </a:r>
            <a:endParaRPr lang="it-IT" sz="1700" b="1" dirty="0">
              <a:solidFill>
                <a:schemeClr val="bg1"/>
              </a:solidFill>
              <a:latin typeface="Darker Grotesque" pitchFamily="2" charset="0"/>
            </a:endParaRPr>
          </a:p>
        </p:txBody>
      </p:sp>
      <p:sp>
        <p:nvSpPr>
          <p:cNvPr id="21" name="Ovale 20">
            <a:extLst>
              <a:ext uri="{FF2B5EF4-FFF2-40B4-BE49-F238E27FC236}">
                <a16:creationId xmlns:a16="http://schemas.microsoft.com/office/drawing/2014/main" id="{1B988EE1-4881-423E-87BE-8FA208FA7CE5}"/>
              </a:ext>
            </a:extLst>
          </p:cNvPr>
          <p:cNvSpPr/>
          <p:nvPr/>
        </p:nvSpPr>
        <p:spPr>
          <a:xfrm>
            <a:off x="1157285" y="1489273"/>
            <a:ext cx="479942" cy="407706"/>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1</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255706" y="1987466"/>
            <a:ext cx="5401340" cy="1754326"/>
          </a:xfrm>
          <a:prstGeom prst="rect">
            <a:avLst/>
          </a:prstGeom>
          <a:noFill/>
        </p:spPr>
        <p:txBody>
          <a:bodyPr wrap="square" rtlCol="0">
            <a:spAutoFit/>
          </a:bodyPr>
          <a:lstStyle/>
          <a:p>
            <a:r>
              <a:rPr lang="it-IT" altLang="it-IT" sz="1800" dirty="0">
                <a:solidFill>
                  <a:schemeClr val="tx1"/>
                </a:solidFill>
                <a:latin typeface="Darker Grotesque" pitchFamily="2" charset="0"/>
              </a:rPr>
              <a:t>La creazione di uno </a:t>
            </a:r>
            <a:r>
              <a:rPr lang="it-IT" altLang="it-IT" sz="1800" b="1" dirty="0">
                <a:solidFill>
                  <a:schemeClr val="tx1"/>
                </a:solidFill>
                <a:latin typeface="Darker Grotesque" pitchFamily="2" charset="0"/>
              </a:rPr>
              <a:t>spazio informativo </a:t>
            </a:r>
            <a:r>
              <a:rPr lang="it-IT" altLang="it-IT" sz="1800" dirty="0">
                <a:solidFill>
                  <a:schemeClr val="tx1"/>
                </a:solidFill>
                <a:latin typeface="Darker Grotesque" pitchFamily="2" charset="0"/>
              </a:rPr>
              <a:t>intende garantire la massima </a:t>
            </a:r>
            <a:r>
              <a:rPr lang="it-IT" altLang="it-IT" sz="1800" b="1" dirty="0">
                <a:solidFill>
                  <a:schemeClr val="tx1"/>
                </a:solidFill>
                <a:latin typeface="Darker Grotesque" pitchFamily="2" charset="0"/>
              </a:rPr>
              <a:t>partecipazione</a:t>
            </a:r>
            <a:r>
              <a:rPr lang="it-IT" altLang="it-IT" sz="1800" dirty="0">
                <a:solidFill>
                  <a:schemeClr val="tx1"/>
                </a:solidFill>
                <a:latin typeface="Darker Grotesque" pitchFamily="2" charset="0"/>
              </a:rPr>
              <a:t> e l’assoluta </a:t>
            </a:r>
            <a:r>
              <a:rPr lang="it-IT" altLang="it-IT" sz="1800" b="1" dirty="0">
                <a:solidFill>
                  <a:schemeClr val="tx1"/>
                </a:solidFill>
                <a:latin typeface="Darker Grotesque" pitchFamily="2" charset="0"/>
              </a:rPr>
              <a:t>trasparenza</a:t>
            </a:r>
            <a:r>
              <a:rPr lang="it-IT" altLang="it-IT" sz="1800" dirty="0">
                <a:solidFill>
                  <a:schemeClr val="tx1"/>
                </a:solidFill>
                <a:latin typeface="Darker Grotesque" pitchFamily="2" charset="0"/>
              </a:rPr>
              <a:t> nella relazione con i cittadini. È uno degli elementi determinanti per favorire la diffusione del modello di amministrazione condivisa e dei principi, non solo giuridici, ma anche culturali, necessari per favorire la collaborazione.  </a:t>
            </a:r>
          </a:p>
        </p:txBody>
      </p:sp>
    </p:spTree>
    <p:extLst>
      <p:ext uri="{BB962C8B-B14F-4D97-AF65-F5344CB8AC3E}">
        <p14:creationId xmlns:p14="http://schemas.microsoft.com/office/powerpoint/2010/main" val="3119100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0"/>
                                        </p:tgtEl>
                                      </p:cBhvr>
                                    </p:animEffect>
                                    <p:anim calcmode="lin" valueType="num">
                                      <p:cBhvr>
                                        <p:cTn id="7" dur="1000"/>
                                        <p:tgtEl>
                                          <p:spTgt spid="20"/>
                                        </p:tgtEl>
                                        <p:attrNameLst>
                                          <p:attrName>ppt_x</p:attrName>
                                        </p:attrNameLst>
                                      </p:cBhvr>
                                      <p:tavLst>
                                        <p:tav tm="0">
                                          <p:val>
                                            <p:strVal val="ppt_x"/>
                                          </p:val>
                                        </p:tav>
                                        <p:tav tm="100000">
                                          <p:val>
                                            <p:strVal val="ppt_x"/>
                                          </p:val>
                                        </p:tav>
                                      </p:tavLst>
                                    </p:anim>
                                    <p:anim calcmode="lin" valueType="num">
                                      <p:cBhvr>
                                        <p:cTn id="8" dur="1000"/>
                                        <p:tgtEl>
                                          <p:spTgt spid="20"/>
                                        </p:tgtEl>
                                        <p:attrNameLst>
                                          <p:attrName>ppt_y</p:attrName>
                                        </p:attrNameLst>
                                      </p:cBhvr>
                                      <p:tavLst>
                                        <p:tav tm="0">
                                          <p:val>
                                            <p:strVal val="ppt_y"/>
                                          </p:val>
                                        </p:tav>
                                        <p:tav tm="100000">
                                          <p:val>
                                            <p:strVal val="ppt_y+.1"/>
                                          </p:val>
                                        </p:tav>
                                      </p:tavLst>
                                    </p:anim>
                                    <p:set>
                                      <p:cBhvr>
                                        <p:cTn id="9" dur="1" fill="hold">
                                          <p:stCondLst>
                                            <p:cond delay="999"/>
                                          </p:stCondLst>
                                        </p:cTn>
                                        <p:tgtEl>
                                          <p:spTgt spid="2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21"/>
                                        </p:tgtEl>
                                      </p:cBhvr>
                                    </p:animEffect>
                                    <p:anim calcmode="lin" valueType="num">
                                      <p:cBhvr>
                                        <p:cTn id="12" dur="1000"/>
                                        <p:tgtEl>
                                          <p:spTgt spid="21"/>
                                        </p:tgtEl>
                                        <p:attrNameLst>
                                          <p:attrName>ppt_x</p:attrName>
                                        </p:attrNameLst>
                                      </p:cBhvr>
                                      <p:tavLst>
                                        <p:tav tm="0">
                                          <p:val>
                                            <p:strVal val="ppt_x"/>
                                          </p:val>
                                        </p:tav>
                                        <p:tav tm="100000">
                                          <p:val>
                                            <p:strVal val="ppt_x"/>
                                          </p:val>
                                        </p:tav>
                                      </p:tavLst>
                                    </p:anim>
                                    <p:anim calcmode="lin" valueType="num">
                                      <p:cBhvr>
                                        <p:cTn id="13" dur="1000"/>
                                        <p:tgtEl>
                                          <p:spTgt spid="21"/>
                                        </p:tgtEl>
                                        <p:attrNameLst>
                                          <p:attrName>ppt_y</p:attrName>
                                        </p:attrNameLst>
                                      </p:cBhvr>
                                      <p:tavLst>
                                        <p:tav tm="0">
                                          <p:val>
                                            <p:strVal val="ppt_y"/>
                                          </p:val>
                                        </p:tav>
                                        <p:tav tm="100000">
                                          <p:val>
                                            <p:strVal val="ppt_y+.1"/>
                                          </p:val>
                                        </p:tav>
                                      </p:tavLst>
                                    </p:anim>
                                    <p:set>
                                      <p:cBhvr>
                                        <p:cTn id="14" dur="1" fill="hold">
                                          <p:stCondLst>
                                            <p:cond delay="999"/>
                                          </p:stCondLst>
                                        </p:cTn>
                                        <p:tgtEl>
                                          <p:spTgt spid="2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6"/>
                                        </p:tgtEl>
                                      </p:cBhvr>
                                    </p:animEffect>
                                    <p:anim calcmode="lin" valueType="num">
                                      <p:cBhvr>
                                        <p:cTn id="17" dur="1000"/>
                                        <p:tgtEl>
                                          <p:spTgt spid="16"/>
                                        </p:tgtEl>
                                        <p:attrNameLst>
                                          <p:attrName>ppt_x</p:attrName>
                                        </p:attrNameLst>
                                      </p:cBhvr>
                                      <p:tavLst>
                                        <p:tav tm="0">
                                          <p:val>
                                            <p:strVal val="ppt_x"/>
                                          </p:val>
                                        </p:tav>
                                        <p:tav tm="100000">
                                          <p:val>
                                            <p:strVal val="ppt_x"/>
                                          </p:val>
                                        </p:tav>
                                      </p:tavLst>
                                    </p:anim>
                                    <p:anim calcmode="lin" valueType="num">
                                      <p:cBhvr>
                                        <p:cTn id="18" dur="1000"/>
                                        <p:tgtEl>
                                          <p:spTgt spid="16"/>
                                        </p:tgtEl>
                                        <p:attrNameLst>
                                          <p:attrName>ppt_y</p:attrName>
                                        </p:attrNameLst>
                                      </p:cBhvr>
                                      <p:tavLst>
                                        <p:tav tm="0">
                                          <p:val>
                                            <p:strVal val="ppt_y"/>
                                          </p:val>
                                        </p:tav>
                                        <p:tav tm="100000">
                                          <p:val>
                                            <p:strVal val="ppt_y+.1"/>
                                          </p:val>
                                        </p:tav>
                                      </p:tavLst>
                                    </p:anim>
                                    <p:set>
                                      <p:cBhvr>
                                        <p:cTn id="19" dur="1" fill="hold">
                                          <p:stCondLst>
                                            <p:cond delay="999"/>
                                          </p:stCondLst>
                                        </p:cTn>
                                        <p:tgtEl>
                                          <p:spTgt spid="16"/>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2"/>
                                        </p:tgtEl>
                                      </p:cBhvr>
                                    </p:animEffect>
                                    <p:anim calcmode="lin" valueType="num">
                                      <p:cBhvr>
                                        <p:cTn id="22" dur="1000"/>
                                        <p:tgtEl>
                                          <p:spTgt spid="12"/>
                                        </p:tgtEl>
                                        <p:attrNameLst>
                                          <p:attrName>ppt_x</p:attrName>
                                        </p:attrNameLst>
                                      </p:cBhvr>
                                      <p:tavLst>
                                        <p:tav tm="0">
                                          <p:val>
                                            <p:strVal val="ppt_x"/>
                                          </p:val>
                                        </p:tav>
                                        <p:tav tm="100000">
                                          <p:val>
                                            <p:strVal val="ppt_x"/>
                                          </p:val>
                                        </p:tav>
                                      </p:tavLst>
                                    </p:anim>
                                    <p:anim calcmode="lin" valueType="num">
                                      <p:cBhvr>
                                        <p:cTn id="23" dur="1000"/>
                                        <p:tgtEl>
                                          <p:spTgt spid="12"/>
                                        </p:tgtEl>
                                        <p:attrNameLst>
                                          <p:attrName>ppt_y</p:attrName>
                                        </p:attrNameLst>
                                      </p:cBhvr>
                                      <p:tavLst>
                                        <p:tav tm="0">
                                          <p:val>
                                            <p:strVal val="ppt_y"/>
                                          </p:val>
                                        </p:tav>
                                        <p:tav tm="100000">
                                          <p:val>
                                            <p:strVal val="ppt_y+.1"/>
                                          </p:val>
                                        </p:tav>
                                      </p:tavLst>
                                    </p:anim>
                                    <p:set>
                                      <p:cBhvr>
                                        <p:cTn id="24" dur="1" fill="hold">
                                          <p:stCondLst>
                                            <p:cond delay="999"/>
                                          </p:stCondLst>
                                        </p:cTn>
                                        <p:tgtEl>
                                          <p:spTgt spid="12"/>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8"/>
                                        </p:tgtEl>
                                      </p:cBhvr>
                                    </p:animEffect>
                                    <p:anim calcmode="lin" valueType="num">
                                      <p:cBhvr>
                                        <p:cTn id="27" dur="1000"/>
                                        <p:tgtEl>
                                          <p:spTgt spid="18"/>
                                        </p:tgtEl>
                                        <p:attrNameLst>
                                          <p:attrName>ppt_x</p:attrName>
                                        </p:attrNameLst>
                                      </p:cBhvr>
                                      <p:tavLst>
                                        <p:tav tm="0">
                                          <p:val>
                                            <p:strVal val="ppt_x"/>
                                          </p:val>
                                        </p:tav>
                                        <p:tav tm="100000">
                                          <p:val>
                                            <p:strVal val="ppt_x"/>
                                          </p:val>
                                        </p:tav>
                                      </p:tavLst>
                                    </p:anim>
                                    <p:anim calcmode="lin" valueType="num">
                                      <p:cBhvr>
                                        <p:cTn id="28" dur="1000"/>
                                        <p:tgtEl>
                                          <p:spTgt spid="18"/>
                                        </p:tgtEl>
                                        <p:attrNameLst>
                                          <p:attrName>ppt_y</p:attrName>
                                        </p:attrNameLst>
                                      </p:cBhvr>
                                      <p:tavLst>
                                        <p:tav tm="0">
                                          <p:val>
                                            <p:strVal val="ppt_y"/>
                                          </p:val>
                                        </p:tav>
                                        <p:tav tm="100000">
                                          <p:val>
                                            <p:strVal val="ppt_y+.1"/>
                                          </p:val>
                                        </p:tav>
                                      </p:tavLst>
                                    </p:anim>
                                    <p:set>
                                      <p:cBhvr>
                                        <p:cTn id="29" dur="1" fill="hold">
                                          <p:stCondLst>
                                            <p:cond delay="999"/>
                                          </p:stCondLst>
                                        </p:cTn>
                                        <p:tgtEl>
                                          <p:spTgt spid="18"/>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14"/>
                                        </p:tgtEl>
                                      </p:cBhvr>
                                    </p:animEffect>
                                    <p:anim calcmode="lin" valueType="num">
                                      <p:cBhvr>
                                        <p:cTn id="32" dur="1000"/>
                                        <p:tgtEl>
                                          <p:spTgt spid="14"/>
                                        </p:tgtEl>
                                        <p:attrNameLst>
                                          <p:attrName>ppt_x</p:attrName>
                                        </p:attrNameLst>
                                      </p:cBhvr>
                                      <p:tavLst>
                                        <p:tav tm="0">
                                          <p:val>
                                            <p:strVal val="ppt_x"/>
                                          </p:val>
                                        </p:tav>
                                        <p:tav tm="100000">
                                          <p:val>
                                            <p:strVal val="ppt_x"/>
                                          </p:val>
                                        </p:tav>
                                      </p:tavLst>
                                    </p:anim>
                                    <p:anim calcmode="lin" valueType="num">
                                      <p:cBhvr>
                                        <p:cTn id="33" dur="1000"/>
                                        <p:tgtEl>
                                          <p:spTgt spid="14"/>
                                        </p:tgtEl>
                                        <p:attrNameLst>
                                          <p:attrName>ppt_y</p:attrName>
                                        </p:attrNameLst>
                                      </p:cBhvr>
                                      <p:tavLst>
                                        <p:tav tm="0">
                                          <p:val>
                                            <p:strVal val="ppt_y"/>
                                          </p:val>
                                        </p:tav>
                                        <p:tav tm="100000">
                                          <p:val>
                                            <p:strVal val="ppt_y+.1"/>
                                          </p:val>
                                        </p:tav>
                                      </p:tavLst>
                                    </p:anim>
                                    <p:set>
                                      <p:cBhvr>
                                        <p:cTn id="34" dur="1" fill="hold">
                                          <p:stCondLst>
                                            <p:cond delay="999"/>
                                          </p:stCondLst>
                                        </p:cTn>
                                        <p:tgtEl>
                                          <p:spTgt spid="14"/>
                                        </p:tgtEl>
                                        <p:attrNameLst>
                                          <p:attrName>style.visibility</p:attrName>
                                        </p:attrNameLst>
                                      </p:cBhvr>
                                      <p:to>
                                        <p:strVal val="hidden"/>
                                      </p:to>
                                    </p:set>
                                  </p:childTnLst>
                                </p:cTn>
                              </p:par>
                              <p:par>
                                <p:cTn id="35" presetID="42" presetClass="exit" presetSubtype="0" fill="hold" grpId="0" nodeType="withEffect">
                                  <p:stCondLst>
                                    <p:cond delay="0"/>
                                  </p:stCondLst>
                                  <p:childTnLst>
                                    <p:animEffect transition="out" filter="fade">
                                      <p:cBhvr>
                                        <p:cTn id="36" dur="1000"/>
                                        <p:tgtEl>
                                          <p:spTgt spid="19"/>
                                        </p:tgtEl>
                                      </p:cBhvr>
                                    </p:animEffect>
                                    <p:anim calcmode="lin" valueType="num">
                                      <p:cBhvr>
                                        <p:cTn id="37" dur="1000"/>
                                        <p:tgtEl>
                                          <p:spTgt spid="19"/>
                                        </p:tgtEl>
                                        <p:attrNameLst>
                                          <p:attrName>ppt_x</p:attrName>
                                        </p:attrNameLst>
                                      </p:cBhvr>
                                      <p:tavLst>
                                        <p:tav tm="0">
                                          <p:val>
                                            <p:strVal val="ppt_x"/>
                                          </p:val>
                                        </p:tav>
                                        <p:tav tm="100000">
                                          <p:val>
                                            <p:strVal val="ppt_x"/>
                                          </p:val>
                                        </p:tav>
                                      </p:tavLst>
                                    </p:anim>
                                    <p:anim calcmode="lin" valueType="num">
                                      <p:cBhvr>
                                        <p:cTn id="38" dur="1000"/>
                                        <p:tgtEl>
                                          <p:spTgt spid="19"/>
                                        </p:tgtEl>
                                        <p:attrNameLst>
                                          <p:attrName>ppt_y</p:attrName>
                                        </p:attrNameLst>
                                      </p:cBhvr>
                                      <p:tavLst>
                                        <p:tav tm="0">
                                          <p:val>
                                            <p:strVal val="ppt_y"/>
                                          </p:val>
                                        </p:tav>
                                        <p:tav tm="100000">
                                          <p:val>
                                            <p:strVal val="ppt_y+.1"/>
                                          </p:val>
                                        </p:tav>
                                      </p:tavLst>
                                    </p:anim>
                                    <p:set>
                                      <p:cBhvr>
                                        <p:cTn id="39" dur="1" fill="hold">
                                          <p:stCondLst>
                                            <p:cond delay="999"/>
                                          </p:stCondLst>
                                        </p:cTn>
                                        <p:tgtEl>
                                          <p:spTgt spid="19"/>
                                        </p:tgtEl>
                                        <p:attrNameLst>
                                          <p:attrName>style.visibility</p:attrName>
                                        </p:attrNameLst>
                                      </p:cBhvr>
                                      <p:to>
                                        <p:strVal val="hidden"/>
                                      </p:to>
                                    </p:set>
                                  </p:childTnLst>
                                </p:cTn>
                              </p:par>
                              <p:par>
                                <p:cTn id="40" presetID="42" presetClass="exit" presetSubtype="0" fill="hold" grpId="0" nodeType="withEffect">
                                  <p:stCondLst>
                                    <p:cond delay="0"/>
                                  </p:stCondLst>
                                  <p:childTnLst>
                                    <p:animEffect transition="out" filter="fade">
                                      <p:cBhvr>
                                        <p:cTn id="41" dur="1000"/>
                                        <p:tgtEl>
                                          <p:spTgt spid="15"/>
                                        </p:tgtEl>
                                      </p:cBhvr>
                                    </p:animEffect>
                                    <p:anim calcmode="lin" valueType="num">
                                      <p:cBhvr>
                                        <p:cTn id="42" dur="1000"/>
                                        <p:tgtEl>
                                          <p:spTgt spid="15"/>
                                        </p:tgtEl>
                                        <p:attrNameLst>
                                          <p:attrName>ppt_x</p:attrName>
                                        </p:attrNameLst>
                                      </p:cBhvr>
                                      <p:tavLst>
                                        <p:tav tm="0">
                                          <p:val>
                                            <p:strVal val="ppt_x"/>
                                          </p:val>
                                        </p:tav>
                                        <p:tav tm="100000">
                                          <p:val>
                                            <p:strVal val="ppt_x"/>
                                          </p:val>
                                        </p:tav>
                                      </p:tavLst>
                                    </p:anim>
                                    <p:anim calcmode="lin" valueType="num">
                                      <p:cBhvr>
                                        <p:cTn id="43" dur="1000"/>
                                        <p:tgtEl>
                                          <p:spTgt spid="15"/>
                                        </p:tgtEl>
                                        <p:attrNameLst>
                                          <p:attrName>ppt_y</p:attrName>
                                        </p:attrNameLst>
                                      </p:cBhvr>
                                      <p:tavLst>
                                        <p:tav tm="0">
                                          <p:val>
                                            <p:strVal val="ppt_y"/>
                                          </p:val>
                                        </p:tav>
                                        <p:tav tm="100000">
                                          <p:val>
                                            <p:strVal val="ppt_y+.1"/>
                                          </p:val>
                                        </p:tav>
                                      </p:tavLst>
                                    </p:anim>
                                    <p:set>
                                      <p:cBhvr>
                                        <p:cTn id="44" dur="1" fill="hold">
                                          <p:stCondLst>
                                            <p:cond delay="999"/>
                                          </p:stCondLst>
                                        </p:cTn>
                                        <p:tgtEl>
                                          <p:spTgt spid="15"/>
                                        </p:tgtEl>
                                        <p:attrNameLst>
                                          <p:attrName>style.visibility</p:attrName>
                                        </p:attrNameLst>
                                      </p:cBhvr>
                                      <p:to>
                                        <p:strVal val="hidden"/>
                                      </p:to>
                                    </p:set>
                                  </p:childTnLst>
                                </p:cTn>
                              </p:par>
                              <p:par>
                                <p:cTn id="45" presetID="35" presetClass="path" presetSubtype="0" accel="50000" decel="50000" fill="hold" grpId="0" nodeType="withEffect">
                                  <p:stCondLst>
                                    <p:cond delay="0"/>
                                  </p:stCondLst>
                                  <p:childTnLst>
                                    <p:animMotion origin="layout" path="M 1.94444E-6 1.23457E-7 L -0.33004 0.00062 " pathEditMode="relative" rAng="0" ptsTypes="AA">
                                      <p:cBhvr>
                                        <p:cTn id="46" dur="1500" fill="hold"/>
                                        <p:tgtEl>
                                          <p:spTgt spid="13"/>
                                        </p:tgtEl>
                                        <p:attrNameLst>
                                          <p:attrName>ppt_x</p:attrName>
                                          <p:attrName>ppt_y</p:attrName>
                                        </p:attrNameLst>
                                      </p:cBhvr>
                                      <p:rCtr x="-16510" y="31"/>
                                    </p:animMotion>
                                  </p:childTnLst>
                                </p:cTn>
                              </p:par>
                              <p:par>
                                <p:cTn id="47" presetID="35" presetClass="path" presetSubtype="0" accel="50000" decel="50000" fill="hold" grpId="0" nodeType="withEffect">
                                  <p:stCondLst>
                                    <p:cond delay="0"/>
                                  </p:stCondLst>
                                  <p:childTnLst>
                                    <p:animMotion origin="layout" path="M 1.94444E-6 -2.34568E-6 L -0.33646 -0.00617 " pathEditMode="relative" rAng="0" ptsTypes="AA">
                                      <p:cBhvr>
                                        <p:cTn id="48" dur="1500" fill="hold"/>
                                        <p:tgtEl>
                                          <p:spTgt spid="17"/>
                                        </p:tgtEl>
                                        <p:attrNameLst>
                                          <p:attrName>ppt_x</p:attrName>
                                          <p:attrName>ppt_y</p:attrName>
                                        </p:attrNameLst>
                                      </p:cBhvr>
                                      <p:rCtr x="-16823" y="-309"/>
                                    </p:animMotion>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anim calcmode="lin" valueType="num">
                                      <p:cBhvr>
                                        <p:cTn id="54" dur="500" fill="hold"/>
                                        <p:tgtEl>
                                          <p:spTgt spid="22"/>
                                        </p:tgtEl>
                                        <p:attrNameLst>
                                          <p:attrName>ppt_x</p:attrName>
                                        </p:attrNameLst>
                                      </p:cBhvr>
                                      <p:tavLst>
                                        <p:tav tm="0">
                                          <p:val>
                                            <p:strVal val="#ppt_x"/>
                                          </p:val>
                                        </p:tav>
                                        <p:tav tm="100000">
                                          <p:val>
                                            <p:strVal val="#ppt_x"/>
                                          </p:val>
                                        </p:tav>
                                      </p:tavLst>
                                    </p:anim>
                                    <p:anim calcmode="lin" valueType="num">
                                      <p:cBhvr>
                                        <p:cTn id="55"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3" name="Rettangolo con angoli arrotondati 12">
            <a:extLst>
              <a:ext uri="{FF2B5EF4-FFF2-40B4-BE49-F238E27FC236}">
                <a16:creationId xmlns:a16="http://schemas.microsoft.com/office/drawing/2014/main" id="{9A328AE8-483E-43FF-A82B-7B871610C735}"/>
              </a:ext>
            </a:extLst>
          </p:cNvPr>
          <p:cNvSpPr/>
          <p:nvPr/>
        </p:nvSpPr>
        <p:spPr>
          <a:xfrm>
            <a:off x="789450" y="1660211"/>
            <a:ext cx="1395007" cy="2526662"/>
          </a:xfrm>
          <a:prstGeom prst="roundRect">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uno spazio sul sito istituzionale del Comune</a:t>
            </a:r>
            <a:endParaRPr lang="it-IT" sz="1700" b="1" dirty="0">
              <a:solidFill>
                <a:schemeClr val="bg1"/>
              </a:solidFill>
              <a:latin typeface="Darker Grotesque" pitchFamily="2" charset="0"/>
            </a:endParaRPr>
          </a:p>
        </p:txBody>
      </p:sp>
      <p:sp>
        <p:nvSpPr>
          <p:cNvPr id="17" name="Ovale 16">
            <a:extLst>
              <a:ext uri="{FF2B5EF4-FFF2-40B4-BE49-F238E27FC236}">
                <a16:creationId xmlns:a16="http://schemas.microsoft.com/office/drawing/2014/main" id="{4B97B590-D991-40A4-AD38-09AC4D5BD85A}"/>
              </a:ext>
            </a:extLst>
          </p:cNvPr>
          <p:cNvSpPr/>
          <p:nvPr/>
        </p:nvSpPr>
        <p:spPr>
          <a:xfrm>
            <a:off x="1246525" y="1489359"/>
            <a:ext cx="479942" cy="407706"/>
          </a:xfrm>
          <a:prstGeom prst="ellipse">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solidFill>
                  <a:schemeClr val="bg1"/>
                </a:solidFill>
                <a:latin typeface="Darker Grotesque" pitchFamily="2" charset="0"/>
              </a:rPr>
              <a:t>3</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382316" y="1897065"/>
            <a:ext cx="5401340" cy="2031325"/>
          </a:xfrm>
          <a:prstGeom prst="rect">
            <a:avLst/>
          </a:prstGeom>
          <a:noFill/>
        </p:spPr>
        <p:txBody>
          <a:bodyPr wrap="square" rtlCol="0">
            <a:spAutoFit/>
          </a:bodyPr>
          <a:lstStyle/>
          <a:p>
            <a:r>
              <a:rPr lang="it-IT" altLang="it-IT" sz="1800" dirty="0">
                <a:solidFill>
                  <a:schemeClr val="tx1"/>
                </a:solidFill>
                <a:latin typeface="Darker Grotesque" pitchFamily="2" charset="0"/>
              </a:rPr>
              <a:t>Uno spazio informativo ben gestito </a:t>
            </a:r>
            <a:r>
              <a:rPr lang="it-IT" altLang="it-IT" sz="1800" b="1" dirty="0">
                <a:solidFill>
                  <a:schemeClr val="tx1"/>
                </a:solidFill>
                <a:latin typeface="Darker Grotesque" pitchFamily="2" charset="0"/>
              </a:rPr>
              <a:t>facilita il lavoro con i cittadini</a:t>
            </a:r>
            <a:r>
              <a:rPr lang="it-IT" altLang="it-IT" sz="1800" dirty="0">
                <a:solidFill>
                  <a:schemeClr val="tx1"/>
                </a:solidFill>
                <a:latin typeface="Darker Grotesque" pitchFamily="2" charset="0"/>
              </a:rPr>
              <a:t>, </a:t>
            </a:r>
            <a:r>
              <a:rPr lang="it-IT" altLang="it-IT" sz="1800" b="1" dirty="0">
                <a:solidFill>
                  <a:schemeClr val="tx1"/>
                </a:solidFill>
                <a:latin typeface="Darker Grotesque" pitchFamily="2" charset="0"/>
              </a:rPr>
              <a:t>alleggerisce il carico di lavoro degli uffici </a:t>
            </a:r>
            <a:r>
              <a:rPr lang="it-IT" altLang="it-IT" sz="1800" dirty="0">
                <a:solidFill>
                  <a:schemeClr val="tx1"/>
                </a:solidFill>
                <a:latin typeface="Darker Grotesque" pitchFamily="2" charset="0"/>
              </a:rPr>
              <a:t>perché fornisce indicazioni per una corretta presentazione della proposta. Alcuni Comuni aggiungono anche delle interazioni con il pubblico (es: il comune di Trento invia una newsletter; il comune di Genova chiede ai cittadini l’indicazione di beni comuni su cui elaborare dei patti di collaborazione complessi).</a:t>
            </a:r>
          </a:p>
        </p:txBody>
      </p:sp>
      <p:sp>
        <p:nvSpPr>
          <p:cNvPr id="23" name="CasellaDiTesto 22">
            <a:extLst>
              <a:ext uri="{FF2B5EF4-FFF2-40B4-BE49-F238E27FC236}">
                <a16:creationId xmlns:a16="http://schemas.microsoft.com/office/drawing/2014/main" id="{AC5B5AE2-2056-42DC-AB52-87AE6EC54E69}"/>
              </a:ext>
            </a:extLst>
          </p:cNvPr>
          <p:cNvSpPr txBox="1"/>
          <p:nvPr/>
        </p:nvSpPr>
        <p:spPr>
          <a:xfrm>
            <a:off x="2350430" y="1897065"/>
            <a:ext cx="5401340" cy="1200329"/>
          </a:xfrm>
          <a:prstGeom prst="rect">
            <a:avLst/>
          </a:prstGeom>
          <a:noFill/>
        </p:spPr>
        <p:txBody>
          <a:bodyPr wrap="square" rtlCol="0">
            <a:spAutoFit/>
          </a:bodyPr>
          <a:lstStyle/>
          <a:p>
            <a:r>
              <a:rPr lang="it-IT" altLang="it-IT" sz="1800" dirty="0">
                <a:solidFill>
                  <a:schemeClr val="tx1"/>
                </a:solidFill>
                <a:latin typeface="Darker Grotesque" pitchFamily="2" charset="0"/>
              </a:rPr>
              <a:t>Lo spazio web istituzionale serve anche a </a:t>
            </a:r>
            <a:r>
              <a:rPr lang="it-IT" altLang="it-IT" sz="1800" b="1" dirty="0">
                <a:solidFill>
                  <a:schemeClr val="tx1"/>
                </a:solidFill>
                <a:latin typeface="Darker Grotesque" pitchFamily="2" charset="0"/>
              </a:rPr>
              <a:t>salvaguardare le caratteristiche essenziali del patto</a:t>
            </a:r>
            <a:r>
              <a:rPr lang="it-IT" altLang="it-IT" sz="1800" dirty="0">
                <a:solidFill>
                  <a:schemeClr val="tx1"/>
                </a:solidFill>
                <a:latin typeface="Darker Grotesque" pitchFamily="2" charset="0"/>
              </a:rPr>
              <a:t>: ogni cittadino deve avere la possibilità di conoscere quali sono i patti attivi per garantire il suo diritto ad aderire ad uno di essi.</a:t>
            </a:r>
          </a:p>
        </p:txBody>
      </p:sp>
    </p:spTree>
    <p:extLst>
      <p:ext uri="{BB962C8B-B14F-4D97-AF65-F5344CB8AC3E}">
        <p14:creationId xmlns:p14="http://schemas.microsoft.com/office/powerpoint/2010/main" val="21934065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22"/>
                                        </p:tgtEl>
                                      </p:cBhvr>
                                    </p:animEffect>
                                    <p:anim calcmode="lin" valueType="num">
                                      <p:cBhvr>
                                        <p:cTn id="14" dur="1000"/>
                                        <p:tgtEl>
                                          <p:spTgt spid="22"/>
                                        </p:tgtEl>
                                        <p:attrNameLst>
                                          <p:attrName>ppt_x</p:attrName>
                                        </p:attrNameLst>
                                      </p:cBhvr>
                                      <p:tavLst>
                                        <p:tav tm="0">
                                          <p:val>
                                            <p:strVal val="ppt_x"/>
                                          </p:val>
                                        </p:tav>
                                        <p:tav tm="100000">
                                          <p:val>
                                            <p:strVal val="ppt_x"/>
                                          </p:val>
                                        </p:tav>
                                      </p:tavLst>
                                    </p:anim>
                                    <p:anim calcmode="lin" valueType="num">
                                      <p:cBhvr>
                                        <p:cTn id="15" dur="1000"/>
                                        <p:tgtEl>
                                          <p:spTgt spid="22"/>
                                        </p:tgtEl>
                                        <p:attrNameLst>
                                          <p:attrName>ppt_y</p:attrName>
                                        </p:attrNameLst>
                                      </p:cBhvr>
                                      <p:tavLst>
                                        <p:tav tm="0">
                                          <p:val>
                                            <p:strVal val="ppt_y"/>
                                          </p:val>
                                        </p:tav>
                                        <p:tav tm="100000">
                                          <p:val>
                                            <p:strVal val="ppt_y+.1"/>
                                          </p:val>
                                        </p:tav>
                                      </p:tavLst>
                                    </p:anim>
                                    <p:set>
                                      <p:cBhvr>
                                        <p:cTn id="16" dur="1" fill="hold">
                                          <p:stCondLst>
                                            <p:cond delay="999"/>
                                          </p:stCondLst>
                                        </p:cTn>
                                        <p:tgtEl>
                                          <p:spTgt spid="22"/>
                                        </p:tgtEl>
                                        <p:attrNameLst>
                                          <p:attrName>style.visibility</p:attrName>
                                        </p:attrNameLst>
                                      </p:cBhvr>
                                      <p:to>
                                        <p:strVal val="hidden"/>
                                      </p:to>
                                    </p:set>
                                  </p:childTnLst>
                                </p:cTn>
                              </p:par>
                              <p:par>
                                <p:cTn id="17" presetID="42"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2" name="Rettangolo con angoli arrotondati 11">
            <a:extLst>
              <a:ext uri="{FF2B5EF4-FFF2-40B4-BE49-F238E27FC236}">
                <a16:creationId xmlns:a16="http://schemas.microsoft.com/office/drawing/2014/main" id="{808D4C58-5FF4-46B4-AAD6-BCE381CF3A0B}"/>
              </a:ext>
            </a:extLst>
          </p:cNvPr>
          <p:cNvSpPr/>
          <p:nvPr/>
        </p:nvSpPr>
        <p:spPr>
          <a:xfrm>
            <a:off x="2255706"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3" name="Rettangolo con angoli arrotondati 12">
            <a:extLst>
              <a:ext uri="{FF2B5EF4-FFF2-40B4-BE49-F238E27FC236}">
                <a16:creationId xmlns:a16="http://schemas.microsoft.com/office/drawing/2014/main" id="{9A328AE8-483E-43FF-A82B-7B871610C735}"/>
              </a:ext>
            </a:extLst>
          </p:cNvPr>
          <p:cNvSpPr/>
          <p:nvPr/>
        </p:nvSpPr>
        <p:spPr>
          <a:xfrm>
            <a:off x="3825519" y="1660211"/>
            <a:ext cx="1395007" cy="2526662"/>
          </a:xfrm>
          <a:prstGeom prst="roundRect">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uno spazio sul sito istituzionale del Comune</a:t>
            </a:r>
            <a:endParaRPr lang="it-IT" sz="1700" b="1" dirty="0">
              <a:solidFill>
                <a:schemeClr val="bg1"/>
              </a:solidFill>
              <a:latin typeface="Darker Grotesque" pitchFamily="2" charset="0"/>
            </a:endParaRPr>
          </a:p>
        </p:txBody>
      </p:sp>
      <p:sp>
        <p:nvSpPr>
          <p:cNvPr id="14" name="Rettangolo con angoli arrotondati 13">
            <a:extLst>
              <a:ext uri="{FF2B5EF4-FFF2-40B4-BE49-F238E27FC236}">
                <a16:creationId xmlns:a16="http://schemas.microsoft.com/office/drawing/2014/main" id="{E62D14B4-067B-4E58-8BC7-C4AC8C6C5EDC}"/>
              </a:ext>
            </a:extLst>
          </p:cNvPr>
          <p:cNvSpPr/>
          <p:nvPr/>
        </p:nvSpPr>
        <p:spPr>
          <a:xfrm>
            <a:off x="5394416" y="1622296"/>
            <a:ext cx="1491511" cy="252666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co-progettazione</a:t>
            </a:r>
            <a:endParaRPr lang="it-IT" sz="1700" b="1" dirty="0">
              <a:solidFill>
                <a:schemeClr val="bg1"/>
              </a:solidFill>
              <a:latin typeface="Darker Grotesque" pitchFamily="2" charset="0"/>
            </a:endParaRP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7042943" y="1646541"/>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6" name="Ovale 15">
            <a:extLst>
              <a:ext uri="{FF2B5EF4-FFF2-40B4-BE49-F238E27FC236}">
                <a16:creationId xmlns:a16="http://schemas.microsoft.com/office/drawing/2014/main" id="{92ACFAFD-DAB1-4DEA-B235-7A77786B8CFE}"/>
              </a:ext>
            </a:extLst>
          </p:cNvPr>
          <p:cNvSpPr/>
          <p:nvPr/>
        </p:nvSpPr>
        <p:spPr>
          <a:xfrm>
            <a:off x="2713238"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7" name="Ovale 16">
            <a:extLst>
              <a:ext uri="{FF2B5EF4-FFF2-40B4-BE49-F238E27FC236}">
                <a16:creationId xmlns:a16="http://schemas.microsoft.com/office/drawing/2014/main" id="{4B97B590-D991-40A4-AD38-09AC4D5BD85A}"/>
              </a:ext>
            </a:extLst>
          </p:cNvPr>
          <p:cNvSpPr/>
          <p:nvPr/>
        </p:nvSpPr>
        <p:spPr>
          <a:xfrm>
            <a:off x="4282594" y="1489359"/>
            <a:ext cx="479942" cy="407706"/>
          </a:xfrm>
          <a:prstGeom prst="ellipse">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solidFill>
                  <a:schemeClr val="bg1"/>
                </a:solidFill>
                <a:latin typeface="Darker Grotesque" pitchFamily="2" charset="0"/>
              </a:rPr>
              <a:t>3</a:t>
            </a:r>
          </a:p>
        </p:txBody>
      </p:sp>
      <p:sp>
        <p:nvSpPr>
          <p:cNvPr id="18" name="Ovale 17">
            <a:extLst>
              <a:ext uri="{FF2B5EF4-FFF2-40B4-BE49-F238E27FC236}">
                <a16:creationId xmlns:a16="http://schemas.microsoft.com/office/drawing/2014/main" id="{6C018451-DCEE-4C06-8E17-33B9E846574B}"/>
              </a:ext>
            </a:extLst>
          </p:cNvPr>
          <p:cNvSpPr/>
          <p:nvPr/>
        </p:nvSpPr>
        <p:spPr>
          <a:xfrm>
            <a:off x="5909430" y="1493514"/>
            <a:ext cx="479942" cy="407706"/>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4</a:t>
            </a:r>
          </a:p>
        </p:txBody>
      </p:sp>
      <p:sp>
        <p:nvSpPr>
          <p:cNvPr id="19" name="Ovale 18">
            <a:extLst>
              <a:ext uri="{FF2B5EF4-FFF2-40B4-BE49-F238E27FC236}">
                <a16:creationId xmlns:a16="http://schemas.microsoft.com/office/drawing/2014/main" id="{179372AC-3E1A-4DC7-A0A4-721FF4DE8D9A}"/>
              </a:ext>
            </a:extLst>
          </p:cNvPr>
          <p:cNvSpPr/>
          <p:nvPr/>
        </p:nvSpPr>
        <p:spPr>
          <a:xfrm>
            <a:off x="7598789" y="1489359"/>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0" name="Rettangolo con angoli arrotondati 19">
            <a:extLst>
              <a:ext uri="{FF2B5EF4-FFF2-40B4-BE49-F238E27FC236}">
                <a16:creationId xmlns:a16="http://schemas.microsoft.com/office/drawing/2014/main" id="{DDAD9881-7E05-49FB-9BEC-93B5B25E3AEA}"/>
              </a:ext>
            </a:extLst>
          </p:cNvPr>
          <p:cNvSpPr/>
          <p:nvPr/>
        </p:nvSpPr>
        <p:spPr>
          <a:xfrm>
            <a:off x="659346" y="1622296"/>
            <a:ext cx="1475821" cy="252666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L’adozione del Regolamento per la cura dei beni comuni</a:t>
            </a:r>
            <a:endParaRPr lang="it-IT" sz="1700" b="1" dirty="0">
              <a:solidFill>
                <a:schemeClr val="bg1"/>
              </a:solidFill>
              <a:latin typeface="Darker Grotesque" pitchFamily="2" charset="0"/>
            </a:endParaRPr>
          </a:p>
        </p:txBody>
      </p:sp>
      <p:sp>
        <p:nvSpPr>
          <p:cNvPr id="21" name="Ovale 20">
            <a:extLst>
              <a:ext uri="{FF2B5EF4-FFF2-40B4-BE49-F238E27FC236}">
                <a16:creationId xmlns:a16="http://schemas.microsoft.com/office/drawing/2014/main" id="{1B988EE1-4881-423E-87BE-8FA208FA7CE5}"/>
              </a:ext>
            </a:extLst>
          </p:cNvPr>
          <p:cNvSpPr/>
          <p:nvPr/>
        </p:nvSpPr>
        <p:spPr>
          <a:xfrm>
            <a:off x="1157285" y="1489273"/>
            <a:ext cx="479942" cy="407706"/>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1</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255706" y="1848972"/>
            <a:ext cx="6228948" cy="2031325"/>
          </a:xfrm>
          <a:prstGeom prst="rect">
            <a:avLst/>
          </a:prstGeom>
          <a:noFill/>
        </p:spPr>
        <p:txBody>
          <a:bodyPr wrap="square" rtlCol="0">
            <a:spAutoFit/>
          </a:bodyPr>
          <a:lstStyle/>
          <a:p>
            <a:r>
              <a:rPr lang="it-IT" altLang="it-IT" sz="1800" dirty="0">
                <a:solidFill>
                  <a:schemeClr val="tx1"/>
                </a:solidFill>
                <a:latin typeface="Darker Grotesque" pitchFamily="2" charset="0"/>
              </a:rPr>
              <a:t>La co-progettazione rappresenta il </a:t>
            </a:r>
            <a:r>
              <a:rPr lang="it-IT" altLang="it-IT" sz="1800" b="1" dirty="0">
                <a:solidFill>
                  <a:srgbClr val="D8255C"/>
                </a:solidFill>
                <a:latin typeface="Darker Grotesque" pitchFamily="2" charset="0"/>
              </a:rPr>
              <a:t>cuore del Patto di collaborazione</a:t>
            </a:r>
            <a:r>
              <a:rPr lang="it-IT" altLang="it-IT" sz="1800" dirty="0">
                <a:solidFill>
                  <a:schemeClr val="tx1"/>
                </a:solidFill>
                <a:latin typeface="Darker Grotesque" pitchFamily="2" charset="0"/>
              </a:rPr>
              <a:t>. È la fase in cui le istituzioni e i cittadini attivi, a partire da una proposta e in relazione ad un bene comune specifico, definiscono le azioni di cura, l’interesse generale tutelato dal patto, gli impegni reciproci, le responsabilità. È qui che prende vita il principio che caratterizza il patto rispetto a tutti gli altri atti della pubblica amministrazione: </a:t>
            </a:r>
            <a:r>
              <a:rPr lang="it-IT" altLang="it-IT" sz="1800" b="1" dirty="0">
                <a:solidFill>
                  <a:srgbClr val="D8255C"/>
                </a:solidFill>
                <a:latin typeface="Darker Grotesque" pitchFamily="2" charset="0"/>
              </a:rPr>
              <a:t>la definizione congiunta di quello che è l’interesse generale nel caso specifico</a:t>
            </a:r>
            <a:r>
              <a:rPr lang="it-IT" altLang="it-IT" sz="1800" dirty="0">
                <a:solidFill>
                  <a:schemeClr val="tx1"/>
                </a:solidFill>
                <a:latin typeface="Darker Grotesque" pitchFamily="2" charset="0"/>
              </a:rPr>
              <a:t>.</a:t>
            </a:r>
          </a:p>
        </p:txBody>
      </p:sp>
    </p:spTree>
    <p:extLst>
      <p:ext uri="{BB962C8B-B14F-4D97-AF65-F5344CB8AC3E}">
        <p14:creationId xmlns:p14="http://schemas.microsoft.com/office/powerpoint/2010/main" val="13433048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0"/>
                                        </p:tgtEl>
                                      </p:cBhvr>
                                    </p:animEffect>
                                    <p:anim calcmode="lin" valueType="num">
                                      <p:cBhvr>
                                        <p:cTn id="7" dur="1000"/>
                                        <p:tgtEl>
                                          <p:spTgt spid="20"/>
                                        </p:tgtEl>
                                        <p:attrNameLst>
                                          <p:attrName>ppt_x</p:attrName>
                                        </p:attrNameLst>
                                      </p:cBhvr>
                                      <p:tavLst>
                                        <p:tav tm="0">
                                          <p:val>
                                            <p:strVal val="ppt_x"/>
                                          </p:val>
                                        </p:tav>
                                        <p:tav tm="100000">
                                          <p:val>
                                            <p:strVal val="ppt_x"/>
                                          </p:val>
                                        </p:tav>
                                      </p:tavLst>
                                    </p:anim>
                                    <p:anim calcmode="lin" valueType="num">
                                      <p:cBhvr>
                                        <p:cTn id="8" dur="1000"/>
                                        <p:tgtEl>
                                          <p:spTgt spid="20"/>
                                        </p:tgtEl>
                                        <p:attrNameLst>
                                          <p:attrName>ppt_y</p:attrName>
                                        </p:attrNameLst>
                                      </p:cBhvr>
                                      <p:tavLst>
                                        <p:tav tm="0">
                                          <p:val>
                                            <p:strVal val="ppt_y"/>
                                          </p:val>
                                        </p:tav>
                                        <p:tav tm="100000">
                                          <p:val>
                                            <p:strVal val="ppt_y+.1"/>
                                          </p:val>
                                        </p:tav>
                                      </p:tavLst>
                                    </p:anim>
                                    <p:set>
                                      <p:cBhvr>
                                        <p:cTn id="9" dur="1" fill="hold">
                                          <p:stCondLst>
                                            <p:cond delay="999"/>
                                          </p:stCondLst>
                                        </p:cTn>
                                        <p:tgtEl>
                                          <p:spTgt spid="2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21"/>
                                        </p:tgtEl>
                                      </p:cBhvr>
                                    </p:animEffect>
                                    <p:anim calcmode="lin" valueType="num">
                                      <p:cBhvr>
                                        <p:cTn id="12" dur="1000"/>
                                        <p:tgtEl>
                                          <p:spTgt spid="21"/>
                                        </p:tgtEl>
                                        <p:attrNameLst>
                                          <p:attrName>ppt_x</p:attrName>
                                        </p:attrNameLst>
                                      </p:cBhvr>
                                      <p:tavLst>
                                        <p:tav tm="0">
                                          <p:val>
                                            <p:strVal val="ppt_x"/>
                                          </p:val>
                                        </p:tav>
                                        <p:tav tm="100000">
                                          <p:val>
                                            <p:strVal val="ppt_x"/>
                                          </p:val>
                                        </p:tav>
                                      </p:tavLst>
                                    </p:anim>
                                    <p:anim calcmode="lin" valueType="num">
                                      <p:cBhvr>
                                        <p:cTn id="13" dur="1000"/>
                                        <p:tgtEl>
                                          <p:spTgt spid="21"/>
                                        </p:tgtEl>
                                        <p:attrNameLst>
                                          <p:attrName>ppt_y</p:attrName>
                                        </p:attrNameLst>
                                      </p:cBhvr>
                                      <p:tavLst>
                                        <p:tav tm="0">
                                          <p:val>
                                            <p:strVal val="ppt_y"/>
                                          </p:val>
                                        </p:tav>
                                        <p:tav tm="100000">
                                          <p:val>
                                            <p:strVal val="ppt_y+.1"/>
                                          </p:val>
                                        </p:tav>
                                      </p:tavLst>
                                    </p:anim>
                                    <p:set>
                                      <p:cBhvr>
                                        <p:cTn id="14" dur="1" fill="hold">
                                          <p:stCondLst>
                                            <p:cond delay="999"/>
                                          </p:stCondLst>
                                        </p:cTn>
                                        <p:tgtEl>
                                          <p:spTgt spid="2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6"/>
                                        </p:tgtEl>
                                      </p:cBhvr>
                                    </p:animEffect>
                                    <p:anim calcmode="lin" valueType="num">
                                      <p:cBhvr>
                                        <p:cTn id="22" dur="1000"/>
                                        <p:tgtEl>
                                          <p:spTgt spid="16"/>
                                        </p:tgtEl>
                                        <p:attrNameLst>
                                          <p:attrName>ppt_x</p:attrName>
                                        </p:attrNameLst>
                                      </p:cBhvr>
                                      <p:tavLst>
                                        <p:tav tm="0">
                                          <p:val>
                                            <p:strVal val="ppt_x"/>
                                          </p:val>
                                        </p:tav>
                                        <p:tav tm="100000">
                                          <p:val>
                                            <p:strVal val="ppt_x"/>
                                          </p:val>
                                        </p:tav>
                                      </p:tavLst>
                                    </p:anim>
                                    <p:anim calcmode="lin" valueType="num">
                                      <p:cBhvr>
                                        <p:cTn id="23" dur="1000"/>
                                        <p:tgtEl>
                                          <p:spTgt spid="16"/>
                                        </p:tgtEl>
                                        <p:attrNameLst>
                                          <p:attrName>ppt_y</p:attrName>
                                        </p:attrNameLst>
                                      </p:cBhvr>
                                      <p:tavLst>
                                        <p:tav tm="0">
                                          <p:val>
                                            <p:strVal val="ppt_y"/>
                                          </p:val>
                                        </p:tav>
                                        <p:tav tm="100000">
                                          <p:val>
                                            <p:strVal val="ppt_y+.1"/>
                                          </p:val>
                                        </p:tav>
                                      </p:tavLst>
                                    </p:anim>
                                    <p:set>
                                      <p:cBhvr>
                                        <p:cTn id="24" dur="1" fill="hold">
                                          <p:stCondLst>
                                            <p:cond delay="999"/>
                                          </p:stCondLst>
                                        </p:cTn>
                                        <p:tgtEl>
                                          <p:spTgt spid="16"/>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3"/>
                                        </p:tgtEl>
                                      </p:cBhvr>
                                    </p:animEffect>
                                    <p:anim calcmode="lin" valueType="num">
                                      <p:cBhvr>
                                        <p:cTn id="27" dur="1000"/>
                                        <p:tgtEl>
                                          <p:spTgt spid="13"/>
                                        </p:tgtEl>
                                        <p:attrNameLst>
                                          <p:attrName>ppt_x</p:attrName>
                                        </p:attrNameLst>
                                      </p:cBhvr>
                                      <p:tavLst>
                                        <p:tav tm="0">
                                          <p:val>
                                            <p:strVal val="ppt_x"/>
                                          </p:val>
                                        </p:tav>
                                        <p:tav tm="100000">
                                          <p:val>
                                            <p:strVal val="ppt_x"/>
                                          </p:val>
                                        </p:tav>
                                      </p:tavLst>
                                    </p:anim>
                                    <p:anim calcmode="lin" valueType="num">
                                      <p:cBhvr>
                                        <p:cTn id="28" dur="1000"/>
                                        <p:tgtEl>
                                          <p:spTgt spid="13"/>
                                        </p:tgtEl>
                                        <p:attrNameLst>
                                          <p:attrName>ppt_y</p:attrName>
                                        </p:attrNameLst>
                                      </p:cBhvr>
                                      <p:tavLst>
                                        <p:tav tm="0">
                                          <p:val>
                                            <p:strVal val="ppt_y"/>
                                          </p:val>
                                        </p:tav>
                                        <p:tav tm="100000">
                                          <p:val>
                                            <p:strVal val="ppt_y+.1"/>
                                          </p:val>
                                        </p:tav>
                                      </p:tavLst>
                                    </p:anim>
                                    <p:set>
                                      <p:cBhvr>
                                        <p:cTn id="29" dur="1" fill="hold">
                                          <p:stCondLst>
                                            <p:cond delay="999"/>
                                          </p:stCondLst>
                                        </p:cTn>
                                        <p:tgtEl>
                                          <p:spTgt spid="13"/>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17"/>
                                        </p:tgtEl>
                                      </p:cBhvr>
                                    </p:animEffect>
                                    <p:anim calcmode="lin" valueType="num">
                                      <p:cBhvr>
                                        <p:cTn id="32" dur="1000"/>
                                        <p:tgtEl>
                                          <p:spTgt spid="17"/>
                                        </p:tgtEl>
                                        <p:attrNameLst>
                                          <p:attrName>ppt_x</p:attrName>
                                        </p:attrNameLst>
                                      </p:cBhvr>
                                      <p:tavLst>
                                        <p:tav tm="0">
                                          <p:val>
                                            <p:strVal val="ppt_x"/>
                                          </p:val>
                                        </p:tav>
                                        <p:tav tm="100000">
                                          <p:val>
                                            <p:strVal val="ppt_x"/>
                                          </p:val>
                                        </p:tav>
                                      </p:tavLst>
                                    </p:anim>
                                    <p:anim calcmode="lin" valueType="num">
                                      <p:cBhvr>
                                        <p:cTn id="33" dur="1000"/>
                                        <p:tgtEl>
                                          <p:spTgt spid="17"/>
                                        </p:tgtEl>
                                        <p:attrNameLst>
                                          <p:attrName>ppt_y</p:attrName>
                                        </p:attrNameLst>
                                      </p:cBhvr>
                                      <p:tavLst>
                                        <p:tav tm="0">
                                          <p:val>
                                            <p:strVal val="ppt_y"/>
                                          </p:val>
                                        </p:tav>
                                        <p:tav tm="100000">
                                          <p:val>
                                            <p:strVal val="ppt_y+.1"/>
                                          </p:val>
                                        </p:tav>
                                      </p:tavLst>
                                    </p:anim>
                                    <p:set>
                                      <p:cBhvr>
                                        <p:cTn id="34" dur="1" fill="hold">
                                          <p:stCondLst>
                                            <p:cond delay="999"/>
                                          </p:stCondLst>
                                        </p:cTn>
                                        <p:tgtEl>
                                          <p:spTgt spid="17"/>
                                        </p:tgtEl>
                                        <p:attrNameLst>
                                          <p:attrName>style.visibility</p:attrName>
                                        </p:attrNameLst>
                                      </p:cBhvr>
                                      <p:to>
                                        <p:strVal val="hidden"/>
                                      </p:to>
                                    </p:set>
                                  </p:childTnLst>
                                </p:cTn>
                              </p:par>
                              <p:par>
                                <p:cTn id="35" presetID="42" presetClass="exit" presetSubtype="0" fill="hold" grpId="0" nodeType="withEffect">
                                  <p:stCondLst>
                                    <p:cond delay="0"/>
                                  </p:stCondLst>
                                  <p:childTnLst>
                                    <p:animEffect transition="out" filter="fade">
                                      <p:cBhvr>
                                        <p:cTn id="36" dur="1000"/>
                                        <p:tgtEl>
                                          <p:spTgt spid="19"/>
                                        </p:tgtEl>
                                      </p:cBhvr>
                                    </p:animEffect>
                                    <p:anim calcmode="lin" valueType="num">
                                      <p:cBhvr>
                                        <p:cTn id="37" dur="1000"/>
                                        <p:tgtEl>
                                          <p:spTgt spid="19"/>
                                        </p:tgtEl>
                                        <p:attrNameLst>
                                          <p:attrName>ppt_x</p:attrName>
                                        </p:attrNameLst>
                                      </p:cBhvr>
                                      <p:tavLst>
                                        <p:tav tm="0">
                                          <p:val>
                                            <p:strVal val="ppt_x"/>
                                          </p:val>
                                        </p:tav>
                                        <p:tav tm="100000">
                                          <p:val>
                                            <p:strVal val="ppt_x"/>
                                          </p:val>
                                        </p:tav>
                                      </p:tavLst>
                                    </p:anim>
                                    <p:anim calcmode="lin" valueType="num">
                                      <p:cBhvr>
                                        <p:cTn id="38" dur="1000"/>
                                        <p:tgtEl>
                                          <p:spTgt spid="19"/>
                                        </p:tgtEl>
                                        <p:attrNameLst>
                                          <p:attrName>ppt_y</p:attrName>
                                        </p:attrNameLst>
                                      </p:cBhvr>
                                      <p:tavLst>
                                        <p:tav tm="0">
                                          <p:val>
                                            <p:strVal val="ppt_y"/>
                                          </p:val>
                                        </p:tav>
                                        <p:tav tm="100000">
                                          <p:val>
                                            <p:strVal val="ppt_y+.1"/>
                                          </p:val>
                                        </p:tav>
                                      </p:tavLst>
                                    </p:anim>
                                    <p:set>
                                      <p:cBhvr>
                                        <p:cTn id="39" dur="1" fill="hold">
                                          <p:stCondLst>
                                            <p:cond delay="999"/>
                                          </p:stCondLst>
                                        </p:cTn>
                                        <p:tgtEl>
                                          <p:spTgt spid="19"/>
                                        </p:tgtEl>
                                        <p:attrNameLst>
                                          <p:attrName>style.visibility</p:attrName>
                                        </p:attrNameLst>
                                      </p:cBhvr>
                                      <p:to>
                                        <p:strVal val="hidden"/>
                                      </p:to>
                                    </p:set>
                                  </p:childTnLst>
                                </p:cTn>
                              </p:par>
                              <p:par>
                                <p:cTn id="40" presetID="42" presetClass="exit" presetSubtype="0" fill="hold" grpId="0" nodeType="withEffect">
                                  <p:stCondLst>
                                    <p:cond delay="0"/>
                                  </p:stCondLst>
                                  <p:childTnLst>
                                    <p:animEffect transition="out" filter="fade">
                                      <p:cBhvr>
                                        <p:cTn id="41" dur="1000"/>
                                        <p:tgtEl>
                                          <p:spTgt spid="15"/>
                                        </p:tgtEl>
                                      </p:cBhvr>
                                    </p:animEffect>
                                    <p:anim calcmode="lin" valueType="num">
                                      <p:cBhvr>
                                        <p:cTn id="42" dur="1000"/>
                                        <p:tgtEl>
                                          <p:spTgt spid="15"/>
                                        </p:tgtEl>
                                        <p:attrNameLst>
                                          <p:attrName>ppt_x</p:attrName>
                                        </p:attrNameLst>
                                      </p:cBhvr>
                                      <p:tavLst>
                                        <p:tav tm="0">
                                          <p:val>
                                            <p:strVal val="ppt_x"/>
                                          </p:val>
                                        </p:tav>
                                        <p:tav tm="100000">
                                          <p:val>
                                            <p:strVal val="ppt_x"/>
                                          </p:val>
                                        </p:tav>
                                      </p:tavLst>
                                    </p:anim>
                                    <p:anim calcmode="lin" valueType="num">
                                      <p:cBhvr>
                                        <p:cTn id="43" dur="1000"/>
                                        <p:tgtEl>
                                          <p:spTgt spid="15"/>
                                        </p:tgtEl>
                                        <p:attrNameLst>
                                          <p:attrName>ppt_y</p:attrName>
                                        </p:attrNameLst>
                                      </p:cBhvr>
                                      <p:tavLst>
                                        <p:tav tm="0">
                                          <p:val>
                                            <p:strVal val="ppt_y"/>
                                          </p:val>
                                        </p:tav>
                                        <p:tav tm="100000">
                                          <p:val>
                                            <p:strVal val="ppt_y+.1"/>
                                          </p:val>
                                        </p:tav>
                                      </p:tavLst>
                                    </p:anim>
                                    <p:set>
                                      <p:cBhvr>
                                        <p:cTn id="44" dur="1" fill="hold">
                                          <p:stCondLst>
                                            <p:cond delay="999"/>
                                          </p:stCondLst>
                                        </p:cTn>
                                        <p:tgtEl>
                                          <p:spTgt spid="15"/>
                                        </p:tgtEl>
                                        <p:attrNameLst>
                                          <p:attrName>style.visibility</p:attrName>
                                        </p:attrNameLst>
                                      </p:cBhvr>
                                      <p:to>
                                        <p:strVal val="hidden"/>
                                      </p:to>
                                    </p:set>
                                  </p:childTnLst>
                                </p:cTn>
                              </p:par>
                              <p:par>
                                <p:cTn id="45" presetID="35" presetClass="path" presetSubtype="0" accel="50000" decel="50000" fill="hold" grpId="0" nodeType="withEffect">
                                  <p:stCondLst>
                                    <p:cond delay="0"/>
                                  </p:stCondLst>
                                  <p:childTnLst>
                                    <p:animMotion origin="layout" path="M 2.22222E-6 -1.11111E-6 L -0.50972 0.00093 " pathEditMode="relative" rAng="0" ptsTypes="AA">
                                      <p:cBhvr>
                                        <p:cTn id="46" dur="2000" fill="hold"/>
                                        <p:tgtEl>
                                          <p:spTgt spid="14"/>
                                        </p:tgtEl>
                                        <p:attrNameLst>
                                          <p:attrName>ppt_x</p:attrName>
                                          <p:attrName>ppt_y</p:attrName>
                                        </p:attrNameLst>
                                      </p:cBhvr>
                                      <p:rCtr x="-25486" y="31"/>
                                    </p:animMotion>
                                  </p:childTnLst>
                                </p:cTn>
                              </p:par>
                              <p:par>
                                <p:cTn id="47" presetID="35" presetClass="path" presetSubtype="0" accel="50000" decel="50000" fill="hold" grpId="0" nodeType="withEffect">
                                  <p:stCondLst>
                                    <p:cond delay="0"/>
                                  </p:stCondLst>
                                  <p:childTnLst>
                                    <p:animMotion origin="layout" path="M 4.16667E-6 1.7284E-6 L -0.51806 -0.0071 " pathEditMode="relative" rAng="0" ptsTypes="AA">
                                      <p:cBhvr>
                                        <p:cTn id="48" dur="2000" fill="hold"/>
                                        <p:tgtEl>
                                          <p:spTgt spid="18"/>
                                        </p:tgtEl>
                                        <p:attrNameLst>
                                          <p:attrName>ppt_x</p:attrName>
                                          <p:attrName>ppt_y</p:attrName>
                                        </p:attrNameLst>
                                      </p:cBhvr>
                                      <p:rCtr x="-25903" y="-370"/>
                                    </p:animMotion>
                                  </p:childTnLst>
                                </p:cTn>
                              </p:par>
                            </p:childTnLst>
                          </p:cTn>
                        </p:par>
                        <p:par>
                          <p:cTn id="49" fill="hold">
                            <p:stCondLst>
                              <p:cond delay="2000"/>
                            </p:stCondLst>
                            <p:childTnLst>
                              <p:par>
                                <p:cTn id="50" presetID="42"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1000"/>
                                        <p:tgtEl>
                                          <p:spTgt spid="22"/>
                                        </p:tgtEl>
                                      </p:cBhvr>
                                    </p:animEffect>
                                    <p:anim calcmode="lin" valueType="num">
                                      <p:cBhvr>
                                        <p:cTn id="53" dur="1000" fill="hold"/>
                                        <p:tgtEl>
                                          <p:spTgt spid="22"/>
                                        </p:tgtEl>
                                        <p:attrNameLst>
                                          <p:attrName>ppt_x</p:attrName>
                                        </p:attrNameLst>
                                      </p:cBhvr>
                                      <p:tavLst>
                                        <p:tav tm="0">
                                          <p:val>
                                            <p:strVal val="#ppt_x"/>
                                          </p:val>
                                        </p:tav>
                                        <p:tav tm="100000">
                                          <p:val>
                                            <p:strVal val="#ppt_x"/>
                                          </p:val>
                                        </p:tav>
                                      </p:tavLst>
                                    </p:anim>
                                    <p:anim calcmode="lin" valueType="num">
                                      <p:cBhvr>
                                        <p:cTn id="5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4" name="Rettangolo con angoli arrotondati 13">
            <a:extLst>
              <a:ext uri="{FF2B5EF4-FFF2-40B4-BE49-F238E27FC236}">
                <a16:creationId xmlns:a16="http://schemas.microsoft.com/office/drawing/2014/main" id="{E62D14B4-067B-4E58-8BC7-C4AC8C6C5EDC}"/>
              </a:ext>
            </a:extLst>
          </p:cNvPr>
          <p:cNvSpPr/>
          <p:nvPr/>
        </p:nvSpPr>
        <p:spPr>
          <a:xfrm>
            <a:off x="723695" y="1751078"/>
            <a:ext cx="1491511" cy="252666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co-progettazione</a:t>
            </a:r>
            <a:endParaRPr lang="it-IT" sz="1700" b="1" dirty="0">
              <a:solidFill>
                <a:schemeClr val="bg1"/>
              </a:solidFill>
              <a:latin typeface="Darker Grotesque" pitchFamily="2" charset="0"/>
            </a:endParaRPr>
          </a:p>
        </p:txBody>
      </p:sp>
      <p:sp>
        <p:nvSpPr>
          <p:cNvPr id="18" name="Ovale 17">
            <a:extLst>
              <a:ext uri="{FF2B5EF4-FFF2-40B4-BE49-F238E27FC236}">
                <a16:creationId xmlns:a16="http://schemas.microsoft.com/office/drawing/2014/main" id="{6C018451-DCEE-4C06-8E17-33B9E846574B}"/>
              </a:ext>
            </a:extLst>
          </p:cNvPr>
          <p:cNvSpPr/>
          <p:nvPr/>
        </p:nvSpPr>
        <p:spPr>
          <a:xfrm>
            <a:off x="1238709" y="1622296"/>
            <a:ext cx="479942" cy="407706"/>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4</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327794" y="1721747"/>
            <a:ext cx="6092511" cy="2585323"/>
          </a:xfrm>
          <a:prstGeom prst="rect">
            <a:avLst/>
          </a:prstGeom>
          <a:noFill/>
        </p:spPr>
        <p:txBody>
          <a:bodyPr wrap="square" rtlCol="0">
            <a:spAutoFit/>
          </a:bodyPr>
          <a:lstStyle/>
          <a:p>
            <a:r>
              <a:rPr lang="it-IT" altLang="it-IT" sz="1800" dirty="0">
                <a:solidFill>
                  <a:schemeClr val="tx1"/>
                </a:solidFill>
                <a:latin typeface="Darker Grotesque" pitchFamily="2" charset="0"/>
              </a:rPr>
              <a:t>La co-progettazione trasforma la proposta iniziale in azioni di cura definite. In corso d’opera la co-progettazione può essere molto utile per </a:t>
            </a:r>
            <a:r>
              <a:rPr lang="it-IT" altLang="it-IT" sz="1800" b="1" dirty="0">
                <a:solidFill>
                  <a:srgbClr val="D8255C"/>
                </a:solidFill>
                <a:latin typeface="Darker Grotesque" pitchFamily="2" charset="0"/>
              </a:rPr>
              <a:t>valorizzare le idee nuove</a:t>
            </a:r>
            <a:r>
              <a:rPr lang="it-IT" altLang="it-IT" sz="1800" dirty="0">
                <a:solidFill>
                  <a:schemeClr val="tx1"/>
                </a:solidFill>
                <a:latin typeface="Darker Grotesque" pitchFamily="2" charset="0"/>
              </a:rPr>
              <a:t>, ma anche per evidenziare alcune criticità e superarle.</a:t>
            </a:r>
          </a:p>
          <a:p>
            <a:endParaRPr lang="it-IT" altLang="it-IT" sz="1800" dirty="0">
              <a:solidFill>
                <a:schemeClr val="tx1"/>
              </a:solidFill>
              <a:latin typeface="Darker Grotesque" pitchFamily="2" charset="0"/>
            </a:endParaRPr>
          </a:p>
          <a:p>
            <a:r>
              <a:rPr lang="it-IT" altLang="it-IT" sz="1800" dirty="0">
                <a:solidFill>
                  <a:schemeClr val="tx1"/>
                </a:solidFill>
                <a:latin typeface="Darker Grotesque" pitchFamily="2" charset="0"/>
              </a:rPr>
              <a:t>Il patto attraverso la co-progettazione diventa un processo flessibile che può essere adeguato alle esigenze emergenti dei cittadini e della pubblica amministrazione con l’obiettivo di dare </a:t>
            </a:r>
            <a:r>
              <a:rPr lang="it-IT" altLang="it-IT" sz="1800" b="1" dirty="0">
                <a:solidFill>
                  <a:srgbClr val="D8255C"/>
                </a:solidFill>
                <a:latin typeface="Darker Grotesque" pitchFamily="2" charset="0"/>
              </a:rPr>
              <a:t>maggiore efficacia alle azioni di cura del bene comune</a:t>
            </a:r>
            <a:r>
              <a:rPr lang="it-IT" altLang="it-IT" sz="1800" dirty="0">
                <a:solidFill>
                  <a:schemeClr val="tx1"/>
                </a:solidFill>
                <a:latin typeface="Darker Grotesque" pitchFamily="2" charset="0"/>
              </a:rPr>
              <a:t>.</a:t>
            </a:r>
          </a:p>
        </p:txBody>
      </p:sp>
    </p:spTree>
    <p:extLst>
      <p:ext uri="{BB962C8B-B14F-4D97-AF65-F5344CB8AC3E}">
        <p14:creationId xmlns:p14="http://schemas.microsoft.com/office/powerpoint/2010/main" val="3607136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1000"/>
                                        <p:tgtEl>
                                          <p:spTgt spid="22">
                                            <p:txEl>
                                              <p:pRg st="0" end="0"/>
                                            </p:txEl>
                                          </p:spTgt>
                                        </p:tgtEl>
                                      </p:cBhvr>
                                    </p:animEffect>
                                    <p:anim calcmode="lin" valueType="num">
                                      <p:cBhvr>
                                        <p:cTn id="8"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xEl>
                                              <p:pRg st="2" end="2"/>
                                            </p:txEl>
                                          </p:spTgt>
                                        </p:tgtEl>
                                        <p:attrNameLst>
                                          <p:attrName>style.visibility</p:attrName>
                                        </p:attrNameLst>
                                      </p:cBhvr>
                                      <p:to>
                                        <p:strVal val="visible"/>
                                      </p:to>
                                    </p:set>
                                    <p:animEffect transition="in" filter="fade">
                                      <p:cBhvr>
                                        <p:cTn id="14" dur="1000"/>
                                        <p:tgtEl>
                                          <p:spTgt spid="22">
                                            <p:txEl>
                                              <p:pRg st="2" end="2"/>
                                            </p:txEl>
                                          </p:spTgt>
                                        </p:tgtEl>
                                      </p:cBhvr>
                                    </p:animEffect>
                                    <p:anim calcmode="lin" valueType="num">
                                      <p:cBhvr>
                                        <p:cTn id="15"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2" name="Rettangolo con angoli arrotondati 11">
            <a:extLst>
              <a:ext uri="{FF2B5EF4-FFF2-40B4-BE49-F238E27FC236}">
                <a16:creationId xmlns:a16="http://schemas.microsoft.com/office/drawing/2014/main" id="{808D4C58-5FF4-46B4-AAD6-BCE381CF3A0B}"/>
              </a:ext>
            </a:extLst>
          </p:cNvPr>
          <p:cNvSpPr/>
          <p:nvPr/>
        </p:nvSpPr>
        <p:spPr>
          <a:xfrm>
            <a:off x="2255706" y="1646541"/>
            <a:ext cx="1395007" cy="2526662"/>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 Ufficio che possa gestire il rapporto con i cittadini</a:t>
            </a:r>
            <a:endParaRPr lang="it-IT" sz="1700" b="1" dirty="0">
              <a:solidFill>
                <a:schemeClr val="bg1"/>
              </a:solidFill>
              <a:latin typeface="Darker Grotesque" pitchFamily="2" charset="0"/>
            </a:endParaRPr>
          </a:p>
        </p:txBody>
      </p:sp>
      <p:sp>
        <p:nvSpPr>
          <p:cNvPr id="13" name="Rettangolo con angoli arrotondati 12">
            <a:extLst>
              <a:ext uri="{FF2B5EF4-FFF2-40B4-BE49-F238E27FC236}">
                <a16:creationId xmlns:a16="http://schemas.microsoft.com/office/drawing/2014/main" id="{9A328AE8-483E-43FF-A82B-7B871610C735}"/>
              </a:ext>
            </a:extLst>
          </p:cNvPr>
          <p:cNvSpPr/>
          <p:nvPr/>
        </p:nvSpPr>
        <p:spPr>
          <a:xfrm>
            <a:off x="3825519" y="1660211"/>
            <a:ext cx="1395007" cy="2526662"/>
          </a:xfrm>
          <a:prstGeom prst="roundRect">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creazione di uno spazio sul sito istituzionale del Comune</a:t>
            </a:r>
            <a:endParaRPr lang="it-IT" sz="1700" b="1" dirty="0">
              <a:solidFill>
                <a:schemeClr val="bg1"/>
              </a:solidFill>
              <a:latin typeface="Darker Grotesque" pitchFamily="2" charset="0"/>
            </a:endParaRPr>
          </a:p>
        </p:txBody>
      </p:sp>
      <p:sp>
        <p:nvSpPr>
          <p:cNvPr id="14" name="Rettangolo con angoli arrotondati 13">
            <a:extLst>
              <a:ext uri="{FF2B5EF4-FFF2-40B4-BE49-F238E27FC236}">
                <a16:creationId xmlns:a16="http://schemas.microsoft.com/office/drawing/2014/main" id="{E62D14B4-067B-4E58-8BC7-C4AC8C6C5EDC}"/>
              </a:ext>
            </a:extLst>
          </p:cNvPr>
          <p:cNvSpPr/>
          <p:nvPr/>
        </p:nvSpPr>
        <p:spPr>
          <a:xfrm>
            <a:off x="5394416" y="1622296"/>
            <a:ext cx="1491511" cy="2526662"/>
          </a:xfrm>
          <a:prstGeom prst="roundRect">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co-progettazione</a:t>
            </a:r>
            <a:endParaRPr lang="it-IT" sz="1700" b="1" dirty="0">
              <a:solidFill>
                <a:schemeClr val="bg1"/>
              </a:solidFill>
              <a:latin typeface="Darker Grotesque" pitchFamily="2" charset="0"/>
            </a:endParaRP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7042943" y="1646541"/>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6" name="Ovale 15">
            <a:extLst>
              <a:ext uri="{FF2B5EF4-FFF2-40B4-BE49-F238E27FC236}">
                <a16:creationId xmlns:a16="http://schemas.microsoft.com/office/drawing/2014/main" id="{92ACFAFD-DAB1-4DEA-B235-7A77786B8CFE}"/>
              </a:ext>
            </a:extLst>
          </p:cNvPr>
          <p:cNvSpPr/>
          <p:nvPr/>
        </p:nvSpPr>
        <p:spPr>
          <a:xfrm>
            <a:off x="2713238" y="1456358"/>
            <a:ext cx="479942" cy="40770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2</a:t>
            </a:r>
          </a:p>
        </p:txBody>
      </p:sp>
      <p:sp>
        <p:nvSpPr>
          <p:cNvPr id="17" name="Ovale 16">
            <a:extLst>
              <a:ext uri="{FF2B5EF4-FFF2-40B4-BE49-F238E27FC236}">
                <a16:creationId xmlns:a16="http://schemas.microsoft.com/office/drawing/2014/main" id="{4B97B590-D991-40A4-AD38-09AC4D5BD85A}"/>
              </a:ext>
            </a:extLst>
          </p:cNvPr>
          <p:cNvSpPr/>
          <p:nvPr/>
        </p:nvSpPr>
        <p:spPr>
          <a:xfrm>
            <a:off x="4282594" y="1489359"/>
            <a:ext cx="479942" cy="389237"/>
          </a:xfrm>
          <a:prstGeom prst="ellipse">
            <a:avLst/>
          </a:prstGeom>
          <a:solidFill>
            <a:srgbClr val="FFCC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solidFill>
                  <a:schemeClr val="bg1"/>
                </a:solidFill>
                <a:latin typeface="Darker Grotesque" pitchFamily="2" charset="0"/>
              </a:rPr>
              <a:t>3</a:t>
            </a:r>
          </a:p>
        </p:txBody>
      </p:sp>
      <p:sp>
        <p:nvSpPr>
          <p:cNvPr id="18" name="Ovale 17">
            <a:extLst>
              <a:ext uri="{FF2B5EF4-FFF2-40B4-BE49-F238E27FC236}">
                <a16:creationId xmlns:a16="http://schemas.microsoft.com/office/drawing/2014/main" id="{6C018451-DCEE-4C06-8E17-33B9E846574B}"/>
              </a:ext>
            </a:extLst>
          </p:cNvPr>
          <p:cNvSpPr/>
          <p:nvPr/>
        </p:nvSpPr>
        <p:spPr>
          <a:xfrm>
            <a:off x="5909430" y="1493514"/>
            <a:ext cx="479942" cy="407706"/>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4</a:t>
            </a:r>
          </a:p>
        </p:txBody>
      </p:sp>
      <p:sp>
        <p:nvSpPr>
          <p:cNvPr id="19" name="Ovale 18">
            <a:extLst>
              <a:ext uri="{FF2B5EF4-FFF2-40B4-BE49-F238E27FC236}">
                <a16:creationId xmlns:a16="http://schemas.microsoft.com/office/drawing/2014/main" id="{179372AC-3E1A-4DC7-A0A4-721FF4DE8D9A}"/>
              </a:ext>
            </a:extLst>
          </p:cNvPr>
          <p:cNvSpPr/>
          <p:nvPr/>
        </p:nvSpPr>
        <p:spPr>
          <a:xfrm>
            <a:off x="7598789" y="1489359"/>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0" name="Rettangolo con angoli arrotondati 19">
            <a:extLst>
              <a:ext uri="{FF2B5EF4-FFF2-40B4-BE49-F238E27FC236}">
                <a16:creationId xmlns:a16="http://schemas.microsoft.com/office/drawing/2014/main" id="{DDAD9881-7E05-49FB-9BEC-93B5B25E3AEA}"/>
              </a:ext>
            </a:extLst>
          </p:cNvPr>
          <p:cNvSpPr/>
          <p:nvPr/>
        </p:nvSpPr>
        <p:spPr>
          <a:xfrm>
            <a:off x="659346" y="1622296"/>
            <a:ext cx="1475821" cy="2526662"/>
          </a:xfrm>
          <a:prstGeom prst="roundRect">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L’adozione del Regolamento per la cura dei beni comuni</a:t>
            </a:r>
            <a:endParaRPr lang="it-IT" sz="1700" b="1" dirty="0">
              <a:solidFill>
                <a:schemeClr val="bg1"/>
              </a:solidFill>
              <a:latin typeface="Darker Grotesque" pitchFamily="2" charset="0"/>
            </a:endParaRPr>
          </a:p>
        </p:txBody>
      </p:sp>
      <p:sp>
        <p:nvSpPr>
          <p:cNvPr id="21" name="Ovale 20">
            <a:extLst>
              <a:ext uri="{FF2B5EF4-FFF2-40B4-BE49-F238E27FC236}">
                <a16:creationId xmlns:a16="http://schemas.microsoft.com/office/drawing/2014/main" id="{1B988EE1-4881-423E-87BE-8FA208FA7CE5}"/>
              </a:ext>
            </a:extLst>
          </p:cNvPr>
          <p:cNvSpPr/>
          <p:nvPr/>
        </p:nvSpPr>
        <p:spPr>
          <a:xfrm>
            <a:off x="1157285" y="1489273"/>
            <a:ext cx="479942" cy="407706"/>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1</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235019" y="1654520"/>
            <a:ext cx="6111539" cy="2354491"/>
          </a:xfrm>
          <a:prstGeom prst="rect">
            <a:avLst/>
          </a:prstGeom>
          <a:noFill/>
        </p:spPr>
        <p:txBody>
          <a:bodyPr wrap="square" rtlCol="0">
            <a:spAutoFit/>
          </a:bodyPr>
          <a:lstStyle/>
          <a:p>
            <a:r>
              <a:rPr lang="it-IT" altLang="it-IT" sz="2100" dirty="0">
                <a:solidFill>
                  <a:schemeClr val="tx1"/>
                </a:solidFill>
                <a:latin typeface="Darker Grotesque" pitchFamily="2" charset="0"/>
              </a:rPr>
              <a:t>Il patto di collaborazione è l’atto amministrativo che </a:t>
            </a:r>
            <a:r>
              <a:rPr lang="it-IT" altLang="it-IT" sz="2100" b="1" dirty="0">
                <a:solidFill>
                  <a:srgbClr val="C9DE00"/>
                </a:solidFill>
                <a:latin typeface="Darker Grotesque" pitchFamily="2" charset="0"/>
              </a:rPr>
              <a:t>attua il principio di sussidiarietà orizzontale</a:t>
            </a:r>
            <a:r>
              <a:rPr lang="it-IT" altLang="it-IT" sz="2100" dirty="0">
                <a:solidFill>
                  <a:schemeClr val="tx1"/>
                </a:solidFill>
                <a:latin typeface="Darker Grotesque" pitchFamily="2" charset="0"/>
              </a:rPr>
              <a:t>, abilitando l'autonoma iniziativa dei cittadini nell'agire per l'interesse generale. Fornisce una </a:t>
            </a:r>
            <a:r>
              <a:rPr lang="it-IT" altLang="it-IT" sz="2100" b="1" dirty="0">
                <a:solidFill>
                  <a:srgbClr val="C9DE00"/>
                </a:solidFill>
                <a:latin typeface="Darker Grotesque" pitchFamily="2" charset="0"/>
              </a:rPr>
              <a:t>cornice legale alle pratiche sociali informali </a:t>
            </a:r>
            <a:r>
              <a:rPr lang="it-IT" altLang="it-IT" sz="2100" dirty="0">
                <a:solidFill>
                  <a:schemeClr val="tx1"/>
                </a:solidFill>
                <a:latin typeface="Darker Grotesque" pitchFamily="2" charset="0"/>
              </a:rPr>
              <a:t>che si attuano nello spazio urbano, modificandone le forme, gli usi, i valori, in modo imprevisto e non deterministico, esprimendo un diverso diritto alla città.</a:t>
            </a:r>
          </a:p>
        </p:txBody>
      </p:sp>
    </p:spTree>
    <p:extLst>
      <p:ext uri="{BB962C8B-B14F-4D97-AF65-F5344CB8AC3E}">
        <p14:creationId xmlns:p14="http://schemas.microsoft.com/office/powerpoint/2010/main" val="9412979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0"/>
                                        </p:tgtEl>
                                      </p:cBhvr>
                                    </p:animEffect>
                                    <p:anim calcmode="lin" valueType="num">
                                      <p:cBhvr>
                                        <p:cTn id="7" dur="1000"/>
                                        <p:tgtEl>
                                          <p:spTgt spid="20"/>
                                        </p:tgtEl>
                                        <p:attrNameLst>
                                          <p:attrName>ppt_x</p:attrName>
                                        </p:attrNameLst>
                                      </p:cBhvr>
                                      <p:tavLst>
                                        <p:tav tm="0">
                                          <p:val>
                                            <p:strVal val="ppt_x"/>
                                          </p:val>
                                        </p:tav>
                                        <p:tav tm="100000">
                                          <p:val>
                                            <p:strVal val="ppt_x"/>
                                          </p:val>
                                        </p:tav>
                                      </p:tavLst>
                                    </p:anim>
                                    <p:anim calcmode="lin" valueType="num">
                                      <p:cBhvr>
                                        <p:cTn id="8" dur="1000"/>
                                        <p:tgtEl>
                                          <p:spTgt spid="20"/>
                                        </p:tgtEl>
                                        <p:attrNameLst>
                                          <p:attrName>ppt_y</p:attrName>
                                        </p:attrNameLst>
                                      </p:cBhvr>
                                      <p:tavLst>
                                        <p:tav tm="0">
                                          <p:val>
                                            <p:strVal val="ppt_y"/>
                                          </p:val>
                                        </p:tav>
                                        <p:tav tm="100000">
                                          <p:val>
                                            <p:strVal val="ppt_y+.1"/>
                                          </p:val>
                                        </p:tav>
                                      </p:tavLst>
                                    </p:anim>
                                    <p:set>
                                      <p:cBhvr>
                                        <p:cTn id="9" dur="1" fill="hold">
                                          <p:stCondLst>
                                            <p:cond delay="999"/>
                                          </p:stCondLst>
                                        </p:cTn>
                                        <p:tgtEl>
                                          <p:spTgt spid="2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21"/>
                                        </p:tgtEl>
                                      </p:cBhvr>
                                    </p:animEffect>
                                    <p:anim calcmode="lin" valueType="num">
                                      <p:cBhvr>
                                        <p:cTn id="12" dur="1000"/>
                                        <p:tgtEl>
                                          <p:spTgt spid="21"/>
                                        </p:tgtEl>
                                        <p:attrNameLst>
                                          <p:attrName>ppt_x</p:attrName>
                                        </p:attrNameLst>
                                      </p:cBhvr>
                                      <p:tavLst>
                                        <p:tav tm="0">
                                          <p:val>
                                            <p:strVal val="ppt_x"/>
                                          </p:val>
                                        </p:tav>
                                        <p:tav tm="100000">
                                          <p:val>
                                            <p:strVal val="ppt_x"/>
                                          </p:val>
                                        </p:tav>
                                      </p:tavLst>
                                    </p:anim>
                                    <p:anim calcmode="lin" valueType="num">
                                      <p:cBhvr>
                                        <p:cTn id="13" dur="1000"/>
                                        <p:tgtEl>
                                          <p:spTgt spid="21"/>
                                        </p:tgtEl>
                                        <p:attrNameLst>
                                          <p:attrName>ppt_y</p:attrName>
                                        </p:attrNameLst>
                                      </p:cBhvr>
                                      <p:tavLst>
                                        <p:tav tm="0">
                                          <p:val>
                                            <p:strVal val="ppt_y"/>
                                          </p:val>
                                        </p:tav>
                                        <p:tav tm="100000">
                                          <p:val>
                                            <p:strVal val="ppt_y+.1"/>
                                          </p:val>
                                        </p:tav>
                                      </p:tavLst>
                                    </p:anim>
                                    <p:set>
                                      <p:cBhvr>
                                        <p:cTn id="14" dur="1" fill="hold">
                                          <p:stCondLst>
                                            <p:cond delay="999"/>
                                          </p:stCondLst>
                                        </p:cTn>
                                        <p:tgtEl>
                                          <p:spTgt spid="2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6"/>
                                        </p:tgtEl>
                                      </p:cBhvr>
                                    </p:animEffect>
                                    <p:anim calcmode="lin" valueType="num">
                                      <p:cBhvr>
                                        <p:cTn id="17" dur="1000"/>
                                        <p:tgtEl>
                                          <p:spTgt spid="16"/>
                                        </p:tgtEl>
                                        <p:attrNameLst>
                                          <p:attrName>ppt_x</p:attrName>
                                        </p:attrNameLst>
                                      </p:cBhvr>
                                      <p:tavLst>
                                        <p:tav tm="0">
                                          <p:val>
                                            <p:strVal val="ppt_x"/>
                                          </p:val>
                                        </p:tav>
                                        <p:tav tm="100000">
                                          <p:val>
                                            <p:strVal val="ppt_x"/>
                                          </p:val>
                                        </p:tav>
                                      </p:tavLst>
                                    </p:anim>
                                    <p:anim calcmode="lin" valueType="num">
                                      <p:cBhvr>
                                        <p:cTn id="18" dur="1000"/>
                                        <p:tgtEl>
                                          <p:spTgt spid="16"/>
                                        </p:tgtEl>
                                        <p:attrNameLst>
                                          <p:attrName>ppt_y</p:attrName>
                                        </p:attrNameLst>
                                      </p:cBhvr>
                                      <p:tavLst>
                                        <p:tav tm="0">
                                          <p:val>
                                            <p:strVal val="ppt_y"/>
                                          </p:val>
                                        </p:tav>
                                        <p:tav tm="100000">
                                          <p:val>
                                            <p:strVal val="ppt_y+.1"/>
                                          </p:val>
                                        </p:tav>
                                      </p:tavLst>
                                    </p:anim>
                                    <p:set>
                                      <p:cBhvr>
                                        <p:cTn id="19" dur="1" fill="hold">
                                          <p:stCondLst>
                                            <p:cond delay="999"/>
                                          </p:stCondLst>
                                        </p:cTn>
                                        <p:tgtEl>
                                          <p:spTgt spid="16"/>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2"/>
                                        </p:tgtEl>
                                      </p:cBhvr>
                                    </p:animEffect>
                                    <p:anim calcmode="lin" valueType="num">
                                      <p:cBhvr>
                                        <p:cTn id="22" dur="1000"/>
                                        <p:tgtEl>
                                          <p:spTgt spid="12"/>
                                        </p:tgtEl>
                                        <p:attrNameLst>
                                          <p:attrName>ppt_x</p:attrName>
                                        </p:attrNameLst>
                                      </p:cBhvr>
                                      <p:tavLst>
                                        <p:tav tm="0">
                                          <p:val>
                                            <p:strVal val="ppt_x"/>
                                          </p:val>
                                        </p:tav>
                                        <p:tav tm="100000">
                                          <p:val>
                                            <p:strVal val="ppt_x"/>
                                          </p:val>
                                        </p:tav>
                                      </p:tavLst>
                                    </p:anim>
                                    <p:anim calcmode="lin" valueType="num">
                                      <p:cBhvr>
                                        <p:cTn id="23" dur="1000"/>
                                        <p:tgtEl>
                                          <p:spTgt spid="12"/>
                                        </p:tgtEl>
                                        <p:attrNameLst>
                                          <p:attrName>ppt_y</p:attrName>
                                        </p:attrNameLst>
                                      </p:cBhvr>
                                      <p:tavLst>
                                        <p:tav tm="0">
                                          <p:val>
                                            <p:strVal val="ppt_y"/>
                                          </p:val>
                                        </p:tav>
                                        <p:tav tm="100000">
                                          <p:val>
                                            <p:strVal val="ppt_y+.1"/>
                                          </p:val>
                                        </p:tav>
                                      </p:tavLst>
                                    </p:anim>
                                    <p:set>
                                      <p:cBhvr>
                                        <p:cTn id="24" dur="1" fill="hold">
                                          <p:stCondLst>
                                            <p:cond delay="999"/>
                                          </p:stCondLst>
                                        </p:cTn>
                                        <p:tgtEl>
                                          <p:spTgt spid="12"/>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7"/>
                                        </p:tgtEl>
                                      </p:cBhvr>
                                    </p:animEffect>
                                    <p:anim calcmode="lin" valueType="num">
                                      <p:cBhvr>
                                        <p:cTn id="27" dur="1000"/>
                                        <p:tgtEl>
                                          <p:spTgt spid="17"/>
                                        </p:tgtEl>
                                        <p:attrNameLst>
                                          <p:attrName>ppt_x</p:attrName>
                                        </p:attrNameLst>
                                      </p:cBhvr>
                                      <p:tavLst>
                                        <p:tav tm="0">
                                          <p:val>
                                            <p:strVal val="ppt_x"/>
                                          </p:val>
                                        </p:tav>
                                        <p:tav tm="100000">
                                          <p:val>
                                            <p:strVal val="ppt_x"/>
                                          </p:val>
                                        </p:tav>
                                      </p:tavLst>
                                    </p:anim>
                                    <p:anim calcmode="lin" valueType="num">
                                      <p:cBhvr>
                                        <p:cTn id="28" dur="1000"/>
                                        <p:tgtEl>
                                          <p:spTgt spid="17"/>
                                        </p:tgtEl>
                                        <p:attrNameLst>
                                          <p:attrName>ppt_y</p:attrName>
                                        </p:attrNameLst>
                                      </p:cBhvr>
                                      <p:tavLst>
                                        <p:tav tm="0">
                                          <p:val>
                                            <p:strVal val="ppt_y"/>
                                          </p:val>
                                        </p:tav>
                                        <p:tav tm="100000">
                                          <p:val>
                                            <p:strVal val="ppt_y+.1"/>
                                          </p:val>
                                        </p:tav>
                                      </p:tavLst>
                                    </p:anim>
                                    <p:set>
                                      <p:cBhvr>
                                        <p:cTn id="29" dur="1" fill="hold">
                                          <p:stCondLst>
                                            <p:cond delay="999"/>
                                          </p:stCondLst>
                                        </p:cTn>
                                        <p:tgtEl>
                                          <p:spTgt spid="17"/>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13"/>
                                        </p:tgtEl>
                                      </p:cBhvr>
                                    </p:animEffect>
                                    <p:anim calcmode="lin" valueType="num">
                                      <p:cBhvr>
                                        <p:cTn id="32" dur="1000"/>
                                        <p:tgtEl>
                                          <p:spTgt spid="13"/>
                                        </p:tgtEl>
                                        <p:attrNameLst>
                                          <p:attrName>ppt_x</p:attrName>
                                        </p:attrNameLst>
                                      </p:cBhvr>
                                      <p:tavLst>
                                        <p:tav tm="0">
                                          <p:val>
                                            <p:strVal val="ppt_x"/>
                                          </p:val>
                                        </p:tav>
                                        <p:tav tm="100000">
                                          <p:val>
                                            <p:strVal val="ppt_x"/>
                                          </p:val>
                                        </p:tav>
                                      </p:tavLst>
                                    </p:anim>
                                    <p:anim calcmode="lin" valueType="num">
                                      <p:cBhvr>
                                        <p:cTn id="33" dur="1000"/>
                                        <p:tgtEl>
                                          <p:spTgt spid="13"/>
                                        </p:tgtEl>
                                        <p:attrNameLst>
                                          <p:attrName>ppt_y</p:attrName>
                                        </p:attrNameLst>
                                      </p:cBhvr>
                                      <p:tavLst>
                                        <p:tav tm="0">
                                          <p:val>
                                            <p:strVal val="ppt_y"/>
                                          </p:val>
                                        </p:tav>
                                        <p:tav tm="100000">
                                          <p:val>
                                            <p:strVal val="ppt_y+.1"/>
                                          </p:val>
                                        </p:tav>
                                      </p:tavLst>
                                    </p:anim>
                                    <p:set>
                                      <p:cBhvr>
                                        <p:cTn id="34" dur="1" fill="hold">
                                          <p:stCondLst>
                                            <p:cond delay="999"/>
                                          </p:stCondLst>
                                        </p:cTn>
                                        <p:tgtEl>
                                          <p:spTgt spid="13"/>
                                        </p:tgtEl>
                                        <p:attrNameLst>
                                          <p:attrName>style.visibility</p:attrName>
                                        </p:attrNameLst>
                                      </p:cBhvr>
                                      <p:to>
                                        <p:strVal val="hidden"/>
                                      </p:to>
                                    </p:set>
                                  </p:childTnLst>
                                </p:cTn>
                              </p:par>
                              <p:par>
                                <p:cTn id="35" presetID="42" presetClass="exit" presetSubtype="0" fill="hold" grpId="0" nodeType="withEffect">
                                  <p:stCondLst>
                                    <p:cond delay="0"/>
                                  </p:stCondLst>
                                  <p:childTnLst>
                                    <p:animEffect transition="out" filter="fade">
                                      <p:cBhvr>
                                        <p:cTn id="36" dur="1000"/>
                                        <p:tgtEl>
                                          <p:spTgt spid="18"/>
                                        </p:tgtEl>
                                      </p:cBhvr>
                                    </p:animEffect>
                                    <p:anim calcmode="lin" valueType="num">
                                      <p:cBhvr>
                                        <p:cTn id="37" dur="1000"/>
                                        <p:tgtEl>
                                          <p:spTgt spid="18"/>
                                        </p:tgtEl>
                                        <p:attrNameLst>
                                          <p:attrName>ppt_x</p:attrName>
                                        </p:attrNameLst>
                                      </p:cBhvr>
                                      <p:tavLst>
                                        <p:tav tm="0">
                                          <p:val>
                                            <p:strVal val="ppt_x"/>
                                          </p:val>
                                        </p:tav>
                                        <p:tav tm="100000">
                                          <p:val>
                                            <p:strVal val="ppt_x"/>
                                          </p:val>
                                        </p:tav>
                                      </p:tavLst>
                                    </p:anim>
                                    <p:anim calcmode="lin" valueType="num">
                                      <p:cBhvr>
                                        <p:cTn id="38" dur="1000"/>
                                        <p:tgtEl>
                                          <p:spTgt spid="18"/>
                                        </p:tgtEl>
                                        <p:attrNameLst>
                                          <p:attrName>ppt_y</p:attrName>
                                        </p:attrNameLst>
                                      </p:cBhvr>
                                      <p:tavLst>
                                        <p:tav tm="0">
                                          <p:val>
                                            <p:strVal val="ppt_y"/>
                                          </p:val>
                                        </p:tav>
                                        <p:tav tm="100000">
                                          <p:val>
                                            <p:strVal val="ppt_y+.1"/>
                                          </p:val>
                                        </p:tav>
                                      </p:tavLst>
                                    </p:anim>
                                    <p:set>
                                      <p:cBhvr>
                                        <p:cTn id="39" dur="1" fill="hold">
                                          <p:stCondLst>
                                            <p:cond delay="999"/>
                                          </p:stCondLst>
                                        </p:cTn>
                                        <p:tgtEl>
                                          <p:spTgt spid="18"/>
                                        </p:tgtEl>
                                        <p:attrNameLst>
                                          <p:attrName>style.visibility</p:attrName>
                                        </p:attrNameLst>
                                      </p:cBhvr>
                                      <p:to>
                                        <p:strVal val="hidden"/>
                                      </p:to>
                                    </p:set>
                                  </p:childTnLst>
                                </p:cTn>
                              </p:par>
                              <p:par>
                                <p:cTn id="40" presetID="42" presetClass="exit" presetSubtype="0" fill="hold" grpId="0" nodeType="withEffect">
                                  <p:stCondLst>
                                    <p:cond delay="0"/>
                                  </p:stCondLst>
                                  <p:childTnLst>
                                    <p:animEffect transition="out" filter="fade">
                                      <p:cBhvr>
                                        <p:cTn id="41" dur="1000"/>
                                        <p:tgtEl>
                                          <p:spTgt spid="14"/>
                                        </p:tgtEl>
                                      </p:cBhvr>
                                    </p:animEffect>
                                    <p:anim calcmode="lin" valueType="num">
                                      <p:cBhvr>
                                        <p:cTn id="42" dur="1000"/>
                                        <p:tgtEl>
                                          <p:spTgt spid="14"/>
                                        </p:tgtEl>
                                        <p:attrNameLst>
                                          <p:attrName>ppt_x</p:attrName>
                                        </p:attrNameLst>
                                      </p:cBhvr>
                                      <p:tavLst>
                                        <p:tav tm="0">
                                          <p:val>
                                            <p:strVal val="ppt_x"/>
                                          </p:val>
                                        </p:tav>
                                        <p:tav tm="100000">
                                          <p:val>
                                            <p:strVal val="ppt_x"/>
                                          </p:val>
                                        </p:tav>
                                      </p:tavLst>
                                    </p:anim>
                                    <p:anim calcmode="lin" valueType="num">
                                      <p:cBhvr>
                                        <p:cTn id="43" dur="1000"/>
                                        <p:tgtEl>
                                          <p:spTgt spid="14"/>
                                        </p:tgtEl>
                                        <p:attrNameLst>
                                          <p:attrName>ppt_y</p:attrName>
                                        </p:attrNameLst>
                                      </p:cBhvr>
                                      <p:tavLst>
                                        <p:tav tm="0">
                                          <p:val>
                                            <p:strVal val="ppt_y"/>
                                          </p:val>
                                        </p:tav>
                                        <p:tav tm="100000">
                                          <p:val>
                                            <p:strVal val="ppt_y+.1"/>
                                          </p:val>
                                        </p:tav>
                                      </p:tavLst>
                                    </p:anim>
                                    <p:set>
                                      <p:cBhvr>
                                        <p:cTn id="44" dur="1" fill="hold">
                                          <p:stCondLst>
                                            <p:cond delay="999"/>
                                          </p:stCondLst>
                                        </p:cTn>
                                        <p:tgtEl>
                                          <p:spTgt spid="14"/>
                                        </p:tgtEl>
                                        <p:attrNameLst>
                                          <p:attrName>style.visibility</p:attrName>
                                        </p:attrNameLst>
                                      </p:cBhvr>
                                      <p:to>
                                        <p:strVal val="hidden"/>
                                      </p:to>
                                    </p:set>
                                  </p:childTnLst>
                                </p:cTn>
                              </p:par>
                              <p:par>
                                <p:cTn id="45" presetID="35" presetClass="path" presetSubtype="0" accel="50000" decel="50000" fill="hold" grpId="0" nodeType="withEffect">
                                  <p:stCondLst>
                                    <p:cond delay="0"/>
                                  </p:stCondLst>
                                  <p:childTnLst>
                                    <p:animMotion origin="layout" path="M 1.94444E-6 -7.40741E-7 L -0.69983 -0.00617 " pathEditMode="relative" rAng="0" ptsTypes="AA">
                                      <p:cBhvr>
                                        <p:cTn id="46" dur="2000" fill="hold"/>
                                        <p:tgtEl>
                                          <p:spTgt spid="15"/>
                                        </p:tgtEl>
                                        <p:attrNameLst>
                                          <p:attrName>ppt_x</p:attrName>
                                          <p:attrName>ppt_y</p:attrName>
                                        </p:attrNameLst>
                                      </p:cBhvr>
                                      <p:rCtr x="-35000" y="-309"/>
                                    </p:animMotion>
                                  </p:childTnLst>
                                </p:cTn>
                              </p:par>
                              <p:par>
                                <p:cTn id="47" presetID="35" presetClass="path" presetSubtype="0" accel="50000" decel="50000" fill="hold" grpId="0" nodeType="withEffect">
                                  <p:stCondLst>
                                    <p:cond delay="0"/>
                                  </p:stCondLst>
                                  <p:childTnLst>
                                    <p:animMotion origin="layout" path="M -1.66667E-6 -2.34568E-6 L -0.69982 -0.00617 " pathEditMode="relative" rAng="0" ptsTypes="AA">
                                      <p:cBhvr>
                                        <p:cTn id="48" dur="2000" fill="hold"/>
                                        <p:tgtEl>
                                          <p:spTgt spid="19"/>
                                        </p:tgtEl>
                                        <p:attrNameLst>
                                          <p:attrName>ppt_x</p:attrName>
                                          <p:attrName>ppt_y</p:attrName>
                                        </p:attrNameLst>
                                      </p:cBhvr>
                                      <p:rCtr x="-35000" y="-309"/>
                                    </p:animMotion>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200909" y="1777453"/>
            <a:ext cx="6176609" cy="2585323"/>
          </a:xfrm>
          <a:prstGeom prst="rect">
            <a:avLst/>
          </a:prstGeom>
          <a:noFill/>
        </p:spPr>
        <p:txBody>
          <a:bodyPr wrap="square" rtlCol="0">
            <a:spAutoFit/>
          </a:bodyPr>
          <a:lstStyle/>
          <a:p>
            <a:pPr algn="just" eaLnBrk="1" hangingPunct="1">
              <a:buClrTx/>
              <a:buSzPct val="70000"/>
            </a:pPr>
            <a:r>
              <a:rPr lang="it-IT" altLang="it-IT" sz="1800" dirty="0">
                <a:solidFill>
                  <a:schemeClr val="tx1"/>
                </a:solidFill>
                <a:latin typeface="Darker Grotesque" pitchFamily="2" charset="0"/>
              </a:rPr>
              <a:t>Il patto di collaborazione deve configurarsi come la rappresentazione finale del processo di amministrazione condivisa. Il Patto è prodotto da un processo di co-progettazione: </a:t>
            </a:r>
            <a:r>
              <a:rPr lang="it-IT" altLang="it-IT" sz="1800" b="1" dirty="0">
                <a:latin typeface="Darker Grotesque" pitchFamily="2" charset="0"/>
              </a:rPr>
              <a:t>luogo di confronto </a:t>
            </a:r>
            <a:r>
              <a:rPr lang="it-IT" altLang="it-IT" sz="1800" dirty="0">
                <a:solidFill>
                  <a:schemeClr val="tx1"/>
                </a:solidFill>
                <a:latin typeface="Darker Grotesque" pitchFamily="2" charset="0"/>
              </a:rPr>
              <a:t>tra ente pubblico e cittadinanza attiva, dove si concretizza il principio di sussidiarietà, attraverso il quale costruire un rapporto di fiducia (compartecipazione delle parti).</a:t>
            </a:r>
          </a:p>
          <a:p>
            <a:pPr algn="just" eaLnBrk="1" hangingPunct="1">
              <a:buClrTx/>
              <a:buSzPct val="70000"/>
            </a:pPr>
            <a:endParaRPr lang="it-IT" altLang="it-IT" sz="1800" dirty="0">
              <a:solidFill>
                <a:schemeClr val="tx1"/>
              </a:solidFill>
              <a:latin typeface="Darker Grotesque" pitchFamily="2" charset="0"/>
            </a:endParaRPr>
          </a:p>
          <a:p>
            <a:pPr algn="just" eaLnBrk="1" hangingPunct="1">
              <a:buClrTx/>
              <a:buSzPct val="70000"/>
            </a:pPr>
            <a:r>
              <a:rPr lang="it-IT" altLang="it-IT" sz="1800" dirty="0">
                <a:solidFill>
                  <a:schemeClr val="tx1"/>
                </a:solidFill>
                <a:latin typeface="Darker Grotesque" pitchFamily="2" charset="0"/>
              </a:rPr>
              <a:t>Non un semplice atto formale e burocratico, ma l’esito di una </a:t>
            </a:r>
            <a:r>
              <a:rPr lang="it-IT" altLang="it-IT" sz="1800" b="1" dirty="0">
                <a:latin typeface="Darker Grotesque" pitchFamily="2" charset="0"/>
              </a:rPr>
              <a:t>relazione di condivisione </a:t>
            </a:r>
            <a:r>
              <a:rPr lang="it-IT" altLang="it-IT" sz="1800" dirty="0">
                <a:solidFill>
                  <a:schemeClr val="tx1"/>
                </a:solidFill>
                <a:latin typeface="Darker Grotesque" pitchFamily="2" charset="0"/>
              </a:rPr>
              <a:t>in cui si riconoscano tutti gli attori coinvolti. </a:t>
            </a:r>
          </a:p>
        </p:txBody>
      </p:sp>
    </p:spTree>
    <p:extLst>
      <p:ext uri="{BB962C8B-B14F-4D97-AF65-F5344CB8AC3E}">
        <p14:creationId xmlns:p14="http://schemas.microsoft.com/office/powerpoint/2010/main" val="28509249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358116" y="2307969"/>
            <a:ext cx="5226025" cy="1754326"/>
          </a:xfrm>
          <a:prstGeom prst="rect">
            <a:avLst/>
          </a:prstGeom>
          <a:noFill/>
        </p:spPr>
        <p:txBody>
          <a:bodyPr wrap="square" rtlCol="0">
            <a:spAutoFit/>
          </a:bodyPr>
          <a:lstStyle/>
          <a:p>
            <a:pPr algn="just" eaLnBrk="1" hangingPunct="1">
              <a:buClrTx/>
              <a:buSzPct val="70000"/>
            </a:pPr>
            <a:r>
              <a:rPr lang="it-IT" altLang="it-IT" sz="1800" dirty="0">
                <a:solidFill>
                  <a:schemeClr val="tx1"/>
                </a:solidFill>
                <a:latin typeface="Darker Grotesque" pitchFamily="2" charset="0"/>
              </a:rPr>
              <a:t>Sono essenziali almeno un rappresentante dell’ente pubblico e un cittadino attivo. I soggetti istituzionali chiamati a sottoscrivere un patto di collaborazione possono essere più di uno a seconda dell’oggetto del patto, della proprietà del bene, delle azioni di cura previste, delle forme di sostegno, dell’interesse generale tutelato.</a:t>
            </a:r>
          </a:p>
        </p:txBody>
      </p:sp>
      <p:sp>
        <p:nvSpPr>
          <p:cNvPr id="3" name="CasellaDiTesto 2">
            <a:extLst>
              <a:ext uri="{FF2B5EF4-FFF2-40B4-BE49-F238E27FC236}">
                <a16:creationId xmlns:a16="http://schemas.microsoft.com/office/drawing/2014/main" id="{F069AA24-E9C9-40F2-84E4-F63779AA52EA}"/>
              </a:ext>
            </a:extLst>
          </p:cNvPr>
          <p:cNvSpPr txBox="1"/>
          <p:nvPr/>
        </p:nvSpPr>
        <p:spPr>
          <a:xfrm>
            <a:off x="2393233" y="1038954"/>
            <a:ext cx="3998185" cy="400110"/>
          </a:xfrm>
          <a:prstGeom prst="rect">
            <a:avLst/>
          </a:prstGeom>
          <a:noFill/>
        </p:spPr>
        <p:txBody>
          <a:bodyPr wrap="square" rtlCol="0">
            <a:spAutoFit/>
          </a:bodyPr>
          <a:lstStyle/>
          <a:p>
            <a:r>
              <a:rPr lang="it-IT" sz="2000" dirty="0">
                <a:latin typeface="Darker Grotesque" pitchFamily="2" charset="0"/>
              </a:rPr>
              <a:t>Gli </a:t>
            </a:r>
            <a:r>
              <a:rPr lang="it-IT" sz="2000" b="1" dirty="0">
                <a:latin typeface="Darker Grotesque" pitchFamily="2" charset="0"/>
              </a:rPr>
              <a:t>elementi cardine </a:t>
            </a:r>
            <a:r>
              <a:rPr lang="it-IT" sz="2000" dirty="0">
                <a:latin typeface="Darker Grotesque" pitchFamily="2" charset="0"/>
              </a:rPr>
              <a:t>del Patto:</a:t>
            </a:r>
          </a:p>
        </p:txBody>
      </p:sp>
      <p:sp>
        <p:nvSpPr>
          <p:cNvPr id="10" name="Rettangolo con due angoli in diagonale arrotondati 9">
            <a:extLst>
              <a:ext uri="{FF2B5EF4-FFF2-40B4-BE49-F238E27FC236}">
                <a16:creationId xmlns:a16="http://schemas.microsoft.com/office/drawing/2014/main" id="{413D0B88-7C68-4451-AB96-7E3B4FB5AF7F}"/>
              </a:ext>
            </a:extLst>
          </p:cNvPr>
          <p:cNvSpPr/>
          <p:nvPr/>
        </p:nvSpPr>
        <p:spPr>
          <a:xfrm>
            <a:off x="2393233" y="146168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 soggetti</a:t>
            </a:r>
          </a:p>
        </p:txBody>
      </p:sp>
      <p:sp>
        <p:nvSpPr>
          <p:cNvPr id="11" name="Rettangolo con due angoli in diagonale arrotondati 10">
            <a:extLst>
              <a:ext uri="{FF2B5EF4-FFF2-40B4-BE49-F238E27FC236}">
                <a16:creationId xmlns:a16="http://schemas.microsoft.com/office/drawing/2014/main" id="{0A239B72-F209-4CB3-80A9-DEA6B3F5EB1D}"/>
              </a:ext>
            </a:extLst>
          </p:cNvPr>
          <p:cNvSpPr/>
          <p:nvPr/>
        </p:nvSpPr>
        <p:spPr>
          <a:xfrm>
            <a:off x="2393233" y="201098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Il bene comune oggetto del Patto</a:t>
            </a:r>
          </a:p>
        </p:txBody>
      </p:sp>
      <p:sp>
        <p:nvSpPr>
          <p:cNvPr id="12" name="Rettangolo con due angoli in diagonale arrotondati 11">
            <a:extLst>
              <a:ext uri="{FF2B5EF4-FFF2-40B4-BE49-F238E27FC236}">
                <a16:creationId xmlns:a16="http://schemas.microsoft.com/office/drawing/2014/main" id="{AFAE6D74-ACB1-4A66-9B17-6CD956B2E060}"/>
              </a:ext>
            </a:extLst>
          </p:cNvPr>
          <p:cNvSpPr/>
          <p:nvPr/>
        </p:nvSpPr>
        <p:spPr>
          <a:xfrm>
            <a:off x="2393233" y="256637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L’interesse generale</a:t>
            </a:r>
          </a:p>
        </p:txBody>
      </p:sp>
      <p:sp>
        <p:nvSpPr>
          <p:cNvPr id="13" name="Rettangolo con due angoli in diagonale arrotondati 12">
            <a:extLst>
              <a:ext uri="{FF2B5EF4-FFF2-40B4-BE49-F238E27FC236}">
                <a16:creationId xmlns:a16="http://schemas.microsoft.com/office/drawing/2014/main" id="{705A160A-BDDE-4513-9D8A-8F45540969DC}"/>
              </a:ext>
            </a:extLst>
          </p:cNvPr>
          <p:cNvSpPr/>
          <p:nvPr/>
        </p:nvSpPr>
        <p:spPr>
          <a:xfrm>
            <a:off x="2393233" y="3130906"/>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azioni di cura</a:t>
            </a:r>
          </a:p>
        </p:txBody>
      </p:sp>
      <p:sp>
        <p:nvSpPr>
          <p:cNvPr id="14" name="Rettangolo con due angoli in diagonale arrotondati 13">
            <a:extLst>
              <a:ext uri="{FF2B5EF4-FFF2-40B4-BE49-F238E27FC236}">
                <a16:creationId xmlns:a16="http://schemas.microsoft.com/office/drawing/2014/main" id="{B47FF101-1C2F-4FD6-A593-A252D2666781}"/>
              </a:ext>
            </a:extLst>
          </p:cNvPr>
          <p:cNvSpPr/>
          <p:nvPr/>
        </p:nvSpPr>
        <p:spPr>
          <a:xfrm>
            <a:off x="2393233" y="369027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forme di sostegno</a:t>
            </a:r>
          </a:p>
        </p:txBody>
      </p:sp>
      <p:sp>
        <p:nvSpPr>
          <p:cNvPr id="16" name="Rettangolo con due angoli in diagonale arrotondati 15">
            <a:extLst>
              <a:ext uri="{FF2B5EF4-FFF2-40B4-BE49-F238E27FC236}">
                <a16:creationId xmlns:a16="http://schemas.microsoft.com/office/drawing/2014/main" id="{12DFCE41-CD21-4E43-A000-FC4DA1067631}"/>
              </a:ext>
            </a:extLst>
          </p:cNvPr>
          <p:cNvSpPr/>
          <p:nvPr/>
        </p:nvSpPr>
        <p:spPr>
          <a:xfrm>
            <a:off x="2393233" y="4229721"/>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persone</a:t>
            </a:r>
          </a:p>
        </p:txBody>
      </p:sp>
      <p:sp>
        <p:nvSpPr>
          <p:cNvPr id="5" name="CasellaDiTesto 4">
            <a:extLst>
              <a:ext uri="{FF2B5EF4-FFF2-40B4-BE49-F238E27FC236}">
                <a16:creationId xmlns:a16="http://schemas.microsoft.com/office/drawing/2014/main" id="{5B899DDC-851D-421B-BC73-63D508069615}"/>
              </a:ext>
            </a:extLst>
          </p:cNvPr>
          <p:cNvSpPr txBox="1"/>
          <p:nvPr/>
        </p:nvSpPr>
        <p:spPr>
          <a:xfrm>
            <a:off x="2348281" y="1857685"/>
            <a:ext cx="5235860" cy="2585323"/>
          </a:xfrm>
          <a:prstGeom prst="rect">
            <a:avLst/>
          </a:prstGeom>
          <a:noFill/>
        </p:spPr>
        <p:txBody>
          <a:bodyPr wrap="square" rtlCol="0">
            <a:spAutoFit/>
          </a:bodyPr>
          <a:lstStyle/>
          <a:p>
            <a:pPr algn="just"/>
            <a:r>
              <a:rPr lang="it-IT" sz="1600" dirty="0">
                <a:latin typeface="Darker Grotesque" pitchFamily="2" charset="0"/>
              </a:rPr>
              <a:t>Per quanto riguarda i </a:t>
            </a:r>
            <a:r>
              <a:rPr lang="it-IT" sz="1600" b="1" dirty="0">
                <a:latin typeface="Darker Grotesque" pitchFamily="2" charset="0"/>
              </a:rPr>
              <a:t>cittadini attivi</a:t>
            </a:r>
            <a:r>
              <a:rPr lang="it-IT" sz="1600" dirty="0">
                <a:latin typeface="Darker Grotesque" pitchFamily="2" charset="0"/>
              </a:rPr>
              <a:t>, possono firmare un patto di collaborazione tutti quei soggetti “abitanti” di un luogo, singoli o associati, senza ulteriore titolo di legittimazione. </a:t>
            </a:r>
          </a:p>
          <a:p>
            <a:pPr algn="just"/>
            <a:r>
              <a:rPr lang="it-IT" sz="1600" dirty="0">
                <a:latin typeface="Darker Grotesque" pitchFamily="2" charset="0"/>
              </a:rPr>
              <a:t>Una delle peculiarità del patto di collaborazione sta nella sua capacità di </a:t>
            </a:r>
            <a:r>
              <a:rPr lang="it-IT" sz="1600" b="1" dirty="0">
                <a:latin typeface="Darker Grotesque" pitchFamily="2" charset="0"/>
              </a:rPr>
              <a:t>coinvolgere soggetti, anche singoli, generalmente distanti </a:t>
            </a:r>
            <a:r>
              <a:rPr lang="it-IT" sz="1600" dirty="0">
                <a:latin typeface="Darker Grotesque" pitchFamily="2" charset="0"/>
              </a:rPr>
              <a:t>dalle classiche reti associative, abitanti interessati esclusivamente alle azioni di cura di un bene comune.</a:t>
            </a:r>
          </a:p>
          <a:p>
            <a:pPr algn="just"/>
            <a:r>
              <a:rPr lang="it-IT" sz="1600" dirty="0">
                <a:latin typeface="Darker Grotesque" pitchFamily="2" charset="0"/>
              </a:rPr>
              <a:t>Un secondo livello è rappresentato da gruppi informali, comitati, abitanti di un quartiere uniti dall’interesse di promuovere la cura di un bene comune specifico</a:t>
            </a:r>
            <a:r>
              <a:rPr lang="it-IT" sz="1800" dirty="0">
                <a:latin typeface="Darker Grotesque" pitchFamily="2" charset="0"/>
              </a:rPr>
              <a:t>.</a:t>
            </a:r>
          </a:p>
        </p:txBody>
      </p:sp>
    </p:spTree>
    <p:extLst>
      <p:ext uri="{BB962C8B-B14F-4D97-AF65-F5344CB8AC3E}">
        <p14:creationId xmlns:p14="http://schemas.microsoft.com/office/powerpoint/2010/main" val="30678886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anim calcmode="lin" valueType="num">
                                      <p:cBhvr>
                                        <p:cTn id="15" dur="500" fill="hold"/>
                                        <p:tgtEl>
                                          <p:spTgt spid="11"/>
                                        </p:tgtEl>
                                        <p:attrNameLst>
                                          <p:attrName>ppt_x</p:attrName>
                                        </p:attrNameLst>
                                      </p:cBhvr>
                                      <p:tavLst>
                                        <p:tav tm="0">
                                          <p:val>
                                            <p:strVal val="#ppt_x"/>
                                          </p:val>
                                        </p:tav>
                                        <p:tav tm="100000">
                                          <p:val>
                                            <p:strVal val="#ppt_x"/>
                                          </p:val>
                                        </p:tav>
                                      </p:tavLst>
                                    </p:anim>
                                    <p:anim calcmode="lin" valueType="num">
                                      <p:cBhvr>
                                        <p:cTn id="1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anim calcmode="lin" valueType="num">
                                      <p:cBhvr>
                                        <p:cTn id="22" dur="500" fill="hold"/>
                                        <p:tgtEl>
                                          <p:spTgt spid="12"/>
                                        </p:tgtEl>
                                        <p:attrNameLst>
                                          <p:attrName>ppt_x</p:attrName>
                                        </p:attrNameLst>
                                      </p:cBhvr>
                                      <p:tavLst>
                                        <p:tav tm="0">
                                          <p:val>
                                            <p:strVal val="#ppt_x"/>
                                          </p:val>
                                        </p:tav>
                                        <p:tav tm="100000">
                                          <p:val>
                                            <p:strVal val="#ppt_x"/>
                                          </p:val>
                                        </p:tav>
                                      </p:tavLst>
                                    </p:anim>
                                    <p:anim calcmode="lin" valueType="num">
                                      <p:cBhvr>
                                        <p:cTn id="23"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anim calcmode="lin" valueType="num">
                                      <p:cBhvr>
                                        <p:cTn id="29" dur="500" fill="hold"/>
                                        <p:tgtEl>
                                          <p:spTgt spid="13"/>
                                        </p:tgtEl>
                                        <p:attrNameLst>
                                          <p:attrName>ppt_x</p:attrName>
                                        </p:attrNameLst>
                                      </p:cBhvr>
                                      <p:tavLst>
                                        <p:tav tm="0">
                                          <p:val>
                                            <p:strVal val="#ppt_x"/>
                                          </p:val>
                                        </p:tav>
                                        <p:tav tm="100000">
                                          <p:val>
                                            <p:strVal val="#ppt_x"/>
                                          </p:val>
                                        </p:tav>
                                      </p:tavLst>
                                    </p:anim>
                                    <p:anim calcmode="lin" valueType="num">
                                      <p:cBhvr>
                                        <p:cTn id="30"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anim calcmode="lin" valueType="num">
                                      <p:cBhvr>
                                        <p:cTn id="36" dur="500" fill="hold"/>
                                        <p:tgtEl>
                                          <p:spTgt spid="14"/>
                                        </p:tgtEl>
                                        <p:attrNameLst>
                                          <p:attrName>ppt_x</p:attrName>
                                        </p:attrNameLst>
                                      </p:cBhvr>
                                      <p:tavLst>
                                        <p:tav tm="0">
                                          <p:val>
                                            <p:strVal val="#ppt_x"/>
                                          </p:val>
                                        </p:tav>
                                        <p:tav tm="100000">
                                          <p:val>
                                            <p:strVal val="#ppt_x"/>
                                          </p:val>
                                        </p:tav>
                                      </p:tavLst>
                                    </p:anim>
                                    <p:anim calcmode="lin" valueType="num">
                                      <p:cBhvr>
                                        <p:cTn id="37"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anim calcmode="lin" valueType="num">
                                      <p:cBhvr>
                                        <p:cTn id="43" dur="500" fill="hold"/>
                                        <p:tgtEl>
                                          <p:spTgt spid="16"/>
                                        </p:tgtEl>
                                        <p:attrNameLst>
                                          <p:attrName>ppt_x</p:attrName>
                                        </p:attrNameLst>
                                      </p:cBhvr>
                                      <p:tavLst>
                                        <p:tav tm="0">
                                          <p:val>
                                            <p:strVal val="#ppt_x"/>
                                          </p:val>
                                        </p:tav>
                                        <p:tav tm="100000">
                                          <p:val>
                                            <p:strVal val="#ppt_x"/>
                                          </p:val>
                                        </p:tav>
                                      </p:tavLst>
                                    </p:anim>
                                    <p:anim calcmode="lin" valueType="num">
                                      <p:cBhvr>
                                        <p:cTn id="44"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1" nodeType="clickEffect">
                                  <p:stCondLst>
                                    <p:cond delay="0"/>
                                  </p:stCondLst>
                                  <p:childTnLst>
                                    <p:animEffect transition="out" filter="fade">
                                      <p:cBhvr>
                                        <p:cTn id="48" dur="1000"/>
                                        <p:tgtEl>
                                          <p:spTgt spid="11"/>
                                        </p:tgtEl>
                                      </p:cBhvr>
                                    </p:animEffect>
                                    <p:anim calcmode="lin" valueType="num">
                                      <p:cBhvr>
                                        <p:cTn id="49" dur="1000"/>
                                        <p:tgtEl>
                                          <p:spTgt spid="11"/>
                                        </p:tgtEl>
                                        <p:attrNameLst>
                                          <p:attrName>ppt_x</p:attrName>
                                        </p:attrNameLst>
                                      </p:cBhvr>
                                      <p:tavLst>
                                        <p:tav tm="0">
                                          <p:val>
                                            <p:strVal val="ppt_x"/>
                                          </p:val>
                                        </p:tav>
                                        <p:tav tm="100000">
                                          <p:val>
                                            <p:strVal val="ppt_x"/>
                                          </p:val>
                                        </p:tav>
                                      </p:tavLst>
                                    </p:anim>
                                    <p:anim calcmode="lin" valueType="num">
                                      <p:cBhvr>
                                        <p:cTn id="50" dur="1000"/>
                                        <p:tgtEl>
                                          <p:spTgt spid="11"/>
                                        </p:tgtEl>
                                        <p:attrNameLst>
                                          <p:attrName>ppt_y</p:attrName>
                                        </p:attrNameLst>
                                      </p:cBhvr>
                                      <p:tavLst>
                                        <p:tav tm="0">
                                          <p:val>
                                            <p:strVal val="ppt_y"/>
                                          </p:val>
                                        </p:tav>
                                        <p:tav tm="100000">
                                          <p:val>
                                            <p:strVal val="ppt_y+.1"/>
                                          </p:val>
                                        </p:tav>
                                      </p:tavLst>
                                    </p:anim>
                                    <p:set>
                                      <p:cBhvr>
                                        <p:cTn id="51" dur="1" fill="hold">
                                          <p:stCondLst>
                                            <p:cond delay="999"/>
                                          </p:stCondLst>
                                        </p:cTn>
                                        <p:tgtEl>
                                          <p:spTgt spid="11"/>
                                        </p:tgtEl>
                                        <p:attrNameLst>
                                          <p:attrName>style.visibility</p:attrName>
                                        </p:attrNameLst>
                                      </p:cBhvr>
                                      <p:to>
                                        <p:strVal val="hidden"/>
                                      </p:to>
                                    </p:set>
                                  </p:childTnLst>
                                </p:cTn>
                              </p:par>
                              <p:par>
                                <p:cTn id="52" presetID="42" presetClass="exit" presetSubtype="0" fill="hold" grpId="1" nodeType="withEffect">
                                  <p:stCondLst>
                                    <p:cond delay="0"/>
                                  </p:stCondLst>
                                  <p:childTnLst>
                                    <p:animEffect transition="out" filter="fade">
                                      <p:cBhvr>
                                        <p:cTn id="53" dur="1000"/>
                                        <p:tgtEl>
                                          <p:spTgt spid="12"/>
                                        </p:tgtEl>
                                      </p:cBhvr>
                                    </p:animEffect>
                                    <p:anim calcmode="lin" valueType="num">
                                      <p:cBhvr>
                                        <p:cTn id="54" dur="1000"/>
                                        <p:tgtEl>
                                          <p:spTgt spid="12"/>
                                        </p:tgtEl>
                                        <p:attrNameLst>
                                          <p:attrName>ppt_x</p:attrName>
                                        </p:attrNameLst>
                                      </p:cBhvr>
                                      <p:tavLst>
                                        <p:tav tm="0">
                                          <p:val>
                                            <p:strVal val="ppt_x"/>
                                          </p:val>
                                        </p:tav>
                                        <p:tav tm="100000">
                                          <p:val>
                                            <p:strVal val="ppt_x"/>
                                          </p:val>
                                        </p:tav>
                                      </p:tavLst>
                                    </p:anim>
                                    <p:anim calcmode="lin" valueType="num">
                                      <p:cBhvr>
                                        <p:cTn id="55" dur="1000"/>
                                        <p:tgtEl>
                                          <p:spTgt spid="12"/>
                                        </p:tgtEl>
                                        <p:attrNameLst>
                                          <p:attrName>ppt_y</p:attrName>
                                        </p:attrNameLst>
                                      </p:cBhvr>
                                      <p:tavLst>
                                        <p:tav tm="0">
                                          <p:val>
                                            <p:strVal val="ppt_y"/>
                                          </p:val>
                                        </p:tav>
                                        <p:tav tm="100000">
                                          <p:val>
                                            <p:strVal val="ppt_y+.1"/>
                                          </p:val>
                                        </p:tav>
                                      </p:tavLst>
                                    </p:anim>
                                    <p:set>
                                      <p:cBhvr>
                                        <p:cTn id="56" dur="1" fill="hold">
                                          <p:stCondLst>
                                            <p:cond delay="999"/>
                                          </p:stCondLst>
                                        </p:cTn>
                                        <p:tgtEl>
                                          <p:spTgt spid="12"/>
                                        </p:tgtEl>
                                        <p:attrNameLst>
                                          <p:attrName>style.visibility</p:attrName>
                                        </p:attrNameLst>
                                      </p:cBhvr>
                                      <p:to>
                                        <p:strVal val="hidden"/>
                                      </p:to>
                                    </p:set>
                                  </p:childTnLst>
                                </p:cTn>
                              </p:par>
                              <p:par>
                                <p:cTn id="57" presetID="42" presetClass="exit" presetSubtype="0" fill="hold" grpId="1" nodeType="withEffect">
                                  <p:stCondLst>
                                    <p:cond delay="0"/>
                                  </p:stCondLst>
                                  <p:childTnLst>
                                    <p:animEffect transition="out" filter="fade">
                                      <p:cBhvr>
                                        <p:cTn id="58" dur="1000"/>
                                        <p:tgtEl>
                                          <p:spTgt spid="13"/>
                                        </p:tgtEl>
                                      </p:cBhvr>
                                    </p:animEffect>
                                    <p:anim calcmode="lin" valueType="num">
                                      <p:cBhvr>
                                        <p:cTn id="59" dur="1000"/>
                                        <p:tgtEl>
                                          <p:spTgt spid="13"/>
                                        </p:tgtEl>
                                        <p:attrNameLst>
                                          <p:attrName>ppt_x</p:attrName>
                                        </p:attrNameLst>
                                      </p:cBhvr>
                                      <p:tavLst>
                                        <p:tav tm="0">
                                          <p:val>
                                            <p:strVal val="ppt_x"/>
                                          </p:val>
                                        </p:tav>
                                        <p:tav tm="100000">
                                          <p:val>
                                            <p:strVal val="ppt_x"/>
                                          </p:val>
                                        </p:tav>
                                      </p:tavLst>
                                    </p:anim>
                                    <p:anim calcmode="lin" valueType="num">
                                      <p:cBhvr>
                                        <p:cTn id="60" dur="1000"/>
                                        <p:tgtEl>
                                          <p:spTgt spid="13"/>
                                        </p:tgtEl>
                                        <p:attrNameLst>
                                          <p:attrName>ppt_y</p:attrName>
                                        </p:attrNameLst>
                                      </p:cBhvr>
                                      <p:tavLst>
                                        <p:tav tm="0">
                                          <p:val>
                                            <p:strVal val="ppt_y"/>
                                          </p:val>
                                        </p:tav>
                                        <p:tav tm="100000">
                                          <p:val>
                                            <p:strVal val="ppt_y+.1"/>
                                          </p:val>
                                        </p:tav>
                                      </p:tavLst>
                                    </p:anim>
                                    <p:set>
                                      <p:cBhvr>
                                        <p:cTn id="61" dur="1" fill="hold">
                                          <p:stCondLst>
                                            <p:cond delay="999"/>
                                          </p:stCondLst>
                                        </p:cTn>
                                        <p:tgtEl>
                                          <p:spTgt spid="13"/>
                                        </p:tgtEl>
                                        <p:attrNameLst>
                                          <p:attrName>style.visibility</p:attrName>
                                        </p:attrNameLst>
                                      </p:cBhvr>
                                      <p:to>
                                        <p:strVal val="hidden"/>
                                      </p:to>
                                    </p:set>
                                  </p:childTnLst>
                                </p:cTn>
                              </p:par>
                              <p:par>
                                <p:cTn id="62" presetID="42" presetClass="exit" presetSubtype="0" fill="hold" grpId="1" nodeType="withEffect">
                                  <p:stCondLst>
                                    <p:cond delay="0"/>
                                  </p:stCondLst>
                                  <p:childTnLst>
                                    <p:animEffect transition="out" filter="fade">
                                      <p:cBhvr>
                                        <p:cTn id="63" dur="1000"/>
                                        <p:tgtEl>
                                          <p:spTgt spid="14"/>
                                        </p:tgtEl>
                                      </p:cBhvr>
                                    </p:animEffect>
                                    <p:anim calcmode="lin" valueType="num">
                                      <p:cBhvr>
                                        <p:cTn id="64" dur="1000"/>
                                        <p:tgtEl>
                                          <p:spTgt spid="14"/>
                                        </p:tgtEl>
                                        <p:attrNameLst>
                                          <p:attrName>ppt_x</p:attrName>
                                        </p:attrNameLst>
                                      </p:cBhvr>
                                      <p:tavLst>
                                        <p:tav tm="0">
                                          <p:val>
                                            <p:strVal val="ppt_x"/>
                                          </p:val>
                                        </p:tav>
                                        <p:tav tm="100000">
                                          <p:val>
                                            <p:strVal val="ppt_x"/>
                                          </p:val>
                                        </p:tav>
                                      </p:tavLst>
                                    </p:anim>
                                    <p:anim calcmode="lin" valueType="num">
                                      <p:cBhvr>
                                        <p:cTn id="65" dur="1000"/>
                                        <p:tgtEl>
                                          <p:spTgt spid="14"/>
                                        </p:tgtEl>
                                        <p:attrNameLst>
                                          <p:attrName>ppt_y</p:attrName>
                                        </p:attrNameLst>
                                      </p:cBhvr>
                                      <p:tavLst>
                                        <p:tav tm="0">
                                          <p:val>
                                            <p:strVal val="ppt_y"/>
                                          </p:val>
                                        </p:tav>
                                        <p:tav tm="100000">
                                          <p:val>
                                            <p:strVal val="ppt_y+.1"/>
                                          </p:val>
                                        </p:tav>
                                      </p:tavLst>
                                    </p:anim>
                                    <p:set>
                                      <p:cBhvr>
                                        <p:cTn id="66" dur="1" fill="hold">
                                          <p:stCondLst>
                                            <p:cond delay="999"/>
                                          </p:stCondLst>
                                        </p:cTn>
                                        <p:tgtEl>
                                          <p:spTgt spid="14"/>
                                        </p:tgtEl>
                                        <p:attrNameLst>
                                          <p:attrName>style.visibility</p:attrName>
                                        </p:attrNameLst>
                                      </p:cBhvr>
                                      <p:to>
                                        <p:strVal val="hidden"/>
                                      </p:to>
                                    </p:set>
                                  </p:childTnLst>
                                </p:cTn>
                              </p:par>
                              <p:par>
                                <p:cTn id="67" presetID="42" presetClass="exit" presetSubtype="0" fill="hold" grpId="1" nodeType="withEffect">
                                  <p:stCondLst>
                                    <p:cond delay="0"/>
                                  </p:stCondLst>
                                  <p:childTnLst>
                                    <p:animEffect transition="out" filter="fade">
                                      <p:cBhvr>
                                        <p:cTn id="68" dur="1000"/>
                                        <p:tgtEl>
                                          <p:spTgt spid="16"/>
                                        </p:tgtEl>
                                      </p:cBhvr>
                                    </p:animEffect>
                                    <p:anim calcmode="lin" valueType="num">
                                      <p:cBhvr>
                                        <p:cTn id="69" dur="1000"/>
                                        <p:tgtEl>
                                          <p:spTgt spid="16"/>
                                        </p:tgtEl>
                                        <p:attrNameLst>
                                          <p:attrName>ppt_x</p:attrName>
                                        </p:attrNameLst>
                                      </p:cBhvr>
                                      <p:tavLst>
                                        <p:tav tm="0">
                                          <p:val>
                                            <p:strVal val="ppt_x"/>
                                          </p:val>
                                        </p:tav>
                                        <p:tav tm="100000">
                                          <p:val>
                                            <p:strVal val="ppt_x"/>
                                          </p:val>
                                        </p:tav>
                                      </p:tavLst>
                                    </p:anim>
                                    <p:anim calcmode="lin" valueType="num">
                                      <p:cBhvr>
                                        <p:cTn id="70" dur="1000"/>
                                        <p:tgtEl>
                                          <p:spTgt spid="16"/>
                                        </p:tgtEl>
                                        <p:attrNameLst>
                                          <p:attrName>ppt_y</p:attrName>
                                        </p:attrNameLst>
                                      </p:cBhvr>
                                      <p:tavLst>
                                        <p:tav tm="0">
                                          <p:val>
                                            <p:strVal val="ppt_y"/>
                                          </p:val>
                                        </p:tav>
                                        <p:tav tm="100000">
                                          <p:val>
                                            <p:strVal val="ppt_y+.1"/>
                                          </p:val>
                                        </p:tav>
                                      </p:tavLst>
                                    </p:anim>
                                    <p:set>
                                      <p:cBhvr>
                                        <p:cTn id="71" dur="1" fill="hold">
                                          <p:stCondLst>
                                            <p:cond delay="999"/>
                                          </p:stCondLst>
                                        </p:cTn>
                                        <p:tgtEl>
                                          <p:spTgt spid="16"/>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1000"/>
                                        <p:tgtEl>
                                          <p:spTgt spid="22"/>
                                        </p:tgtEl>
                                      </p:cBhvr>
                                    </p:animEffect>
                                    <p:anim calcmode="lin" valueType="num">
                                      <p:cBhvr>
                                        <p:cTn id="77" dur="1000" fill="hold"/>
                                        <p:tgtEl>
                                          <p:spTgt spid="22"/>
                                        </p:tgtEl>
                                        <p:attrNameLst>
                                          <p:attrName>ppt_x</p:attrName>
                                        </p:attrNameLst>
                                      </p:cBhvr>
                                      <p:tavLst>
                                        <p:tav tm="0">
                                          <p:val>
                                            <p:strVal val="#ppt_x"/>
                                          </p:val>
                                        </p:tav>
                                        <p:tav tm="100000">
                                          <p:val>
                                            <p:strVal val="#ppt_x"/>
                                          </p:val>
                                        </p:tav>
                                      </p:tavLst>
                                    </p:anim>
                                    <p:anim calcmode="lin" valueType="num">
                                      <p:cBhvr>
                                        <p:cTn id="7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xit" presetSubtype="0" fill="hold" grpId="1" nodeType="clickEffect">
                                  <p:stCondLst>
                                    <p:cond delay="0"/>
                                  </p:stCondLst>
                                  <p:childTnLst>
                                    <p:animEffect transition="out" filter="fade">
                                      <p:cBhvr>
                                        <p:cTn id="82" dur="1000"/>
                                        <p:tgtEl>
                                          <p:spTgt spid="22"/>
                                        </p:tgtEl>
                                      </p:cBhvr>
                                    </p:animEffect>
                                    <p:anim calcmode="lin" valueType="num">
                                      <p:cBhvr>
                                        <p:cTn id="83" dur="1000"/>
                                        <p:tgtEl>
                                          <p:spTgt spid="22"/>
                                        </p:tgtEl>
                                        <p:attrNameLst>
                                          <p:attrName>ppt_x</p:attrName>
                                        </p:attrNameLst>
                                      </p:cBhvr>
                                      <p:tavLst>
                                        <p:tav tm="0">
                                          <p:val>
                                            <p:strVal val="ppt_x"/>
                                          </p:val>
                                        </p:tav>
                                        <p:tav tm="100000">
                                          <p:val>
                                            <p:strVal val="ppt_x"/>
                                          </p:val>
                                        </p:tav>
                                      </p:tavLst>
                                    </p:anim>
                                    <p:anim calcmode="lin" valueType="num">
                                      <p:cBhvr>
                                        <p:cTn id="84" dur="1000"/>
                                        <p:tgtEl>
                                          <p:spTgt spid="22"/>
                                        </p:tgtEl>
                                        <p:attrNameLst>
                                          <p:attrName>ppt_y</p:attrName>
                                        </p:attrNameLst>
                                      </p:cBhvr>
                                      <p:tavLst>
                                        <p:tav tm="0">
                                          <p:val>
                                            <p:strVal val="ppt_y"/>
                                          </p:val>
                                        </p:tav>
                                        <p:tav tm="100000">
                                          <p:val>
                                            <p:strVal val="ppt_y+.1"/>
                                          </p:val>
                                        </p:tav>
                                      </p:tavLst>
                                    </p:anim>
                                    <p:set>
                                      <p:cBhvr>
                                        <p:cTn id="85" dur="1" fill="hold">
                                          <p:stCondLst>
                                            <p:cond delay="999"/>
                                          </p:stCondLst>
                                        </p:cTn>
                                        <p:tgtEl>
                                          <p:spTgt spid="22"/>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5"/>
                                        </p:tgtEl>
                                        <p:attrNameLst>
                                          <p:attrName>style.visibility</p:attrName>
                                        </p:attrNameLst>
                                      </p:cBhvr>
                                      <p:to>
                                        <p:strVal val="visible"/>
                                      </p:to>
                                    </p:set>
                                    <p:animEffect transition="in" filter="fade">
                                      <p:cBhvr>
                                        <p:cTn id="90" dur="1000"/>
                                        <p:tgtEl>
                                          <p:spTgt spid="5"/>
                                        </p:tgtEl>
                                      </p:cBhvr>
                                    </p:animEffect>
                                    <p:anim calcmode="lin" valueType="num">
                                      <p:cBhvr>
                                        <p:cTn id="91" dur="1000" fill="hold"/>
                                        <p:tgtEl>
                                          <p:spTgt spid="5"/>
                                        </p:tgtEl>
                                        <p:attrNameLst>
                                          <p:attrName>ppt_x</p:attrName>
                                        </p:attrNameLst>
                                      </p:cBhvr>
                                      <p:tavLst>
                                        <p:tav tm="0">
                                          <p:val>
                                            <p:strVal val="#ppt_x"/>
                                          </p:val>
                                        </p:tav>
                                        <p:tav tm="100000">
                                          <p:val>
                                            <p:strVal val="#ppt_x"/>
                                          </p:val>
                                        </p:tav>
                                      </p:tavLst>
                                    </p:anim>
                                    <p:anim calcmode="lin" valueType="num">
                                      <p:cBhvr>
                                        <p:cTn id="9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10" grpId="0" animBg="1"/>
      <p:bldP spid="11" grpId="0" animBg="1"/>
      <p:bldP spid="11" grpId="1" animBg="1"/>
      <p:bldP spid="12" grpId="0" animBg="1"/>
      <p:bldP spid="12" grpId="1" animBg="1"/>
      <p:bldP spid="13" grpId="0" animBg="1"/>
      <p:bldP spid="13" grpId="1" animBg="1"/>
      <p:bldP spid="14" grpId="0" animBg="1"/>
      <p:bldP spid="14" grpId="1" animBg="1"/>
      <p:bldP spid="16" grpId="0" animBg="1"/>
      <p:bldP spid="16" grpId="1"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3" name="CasellaDiTesto 2">
            <a:extLst>
              <a:ext uri="{FF2B5EF4-FFF2-40B4-BE49-F238E27FC236}">
                <a16:creationId xmlns:a16="http://schemas.microsoft.com/office/drawing/2014/main" id="{F069AA24-E9C9-40F2-84E4-F63779AA52EA}"/>
              </a:ext>
            </a:extLst>
          </p:cNvPr>
          <p:cNvSpPr txBox="1"/>
          <p:nvPr/>
        </p:nvSpPr>
        <p:spPr>
          <a:xfrm>
            <a:off x="2393233" y="1038954"/>
            <a:ext cx="3998185" cy="400110"/>
          </a:xfrm>
          <a:prstGeom prst="rect">
            <a:avLst/>
          </a:prstGeom>
          <a:noFill/>
        </p:spPr>
        <p:txBody>
          <a:bodyPr wrap="square" rtlCol="0">
            <a:spAutoFit/>
          </a:bodyPr>
          <a:lstStyle/>
          <a:p>
            <a:r>
              <a:rPr lang="it-IT" sz="2000" dirty="0">
                <a:latin typeface="Darker Grotesque" pitchFamily="2" charset="0"/>
              </a:rPr>
              <a:t>Gli </a:t>
            </a:r>
            <a:r>
              <a:rPr lang="it-IT" sz="2000" b="1" dirty="0">
                <a:latin typeface="Darker Grotesque" pitchFamily="2" charset="0"/>
              </a:rPr>
              <a:t>elementi cardine </a:t>
            </a:r>
            <a:r>
              <a:rPr lang="it-IT" sz="2000" dirty="0">
                <a:latin typeface="Darker Grotesque" pitchFamily="2" charset="0"/>
              </a:rPr>
              <a:t>del Patto:</a:t>
            </a:r>
          </a:p>
        </p:txBody>
      </p:sp>
      <p:sp>
        <p:nvSpPr>
          <p:cNvPr id="10" name="Rettangolo con due angoli in diagonale arrotondati 9">
            <a:extLst>
              <a:ext uri="{FF2B5EF4-FFF2-40B4-BE49-F238E27FC236}">
                <a16:creationId xmlns:a16="http://schemas.microsoft.com/office/drawing/2014/main" id="{413D0B88-7C68-4451-AB96-7E3B4FB5AF7F}"/>
              </a:ext>
            </a:extLst>
          </p:cNvPr>
          <p:cNvSpPr/>
          <p:nvPr/>
        </p:nvSpPr>
        <p:spPr>
          <a:xfrm>
            <a:off x="2393233" y="146168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 soggetti</a:t>
            </a:r>
          </a:p>
        </p:txBody>
      </p:sp>
      <p:sp>
        <p:nvSpPr>
          <p:cNvPr id="11" name="Rettangolo con due angoli in diagonale arrotondati 10">
            <a:extLst>
              <a:ext uri="{FF2B5EF4-FFF2-40B4-BE49-F238E27FC236}">
                <a16:creationId xmlns:a16="http://schemas.microsoft.com/office/drawing/2014/main" id="{0A239B72-F209-4CB3-80A9-DEA6B3F5EB1D}"/>
              </a:ext>
            </a:extLst>
          </p:cNvPr>
          <p:cNvSpPr/>
          <p:nvPr/>
        </p:nvSpPr>
        <p:spPr>
          <a:xfrm>
            <a:off x="2393233" y="201098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Il bene comune oggetto del Patto</a:t>
            </a:r>
          </a:p>
        </p:txBody>
      </p:sp>
      <p:sp>
        <p:nvSpPr>
          <p:cNvPr id="12" name="Rettangolo con due angoli in diagonale arrotondati 11">
            <a:extLst>
              <a:ext uri="{FF2B5EF4-FFF2-40B4-BE49-F238E27FC236}">
                <a16:creationId xmlns:a16="http://schemas.microsoft.com/office/drawing/2014/main" id="{AFAE6D74-ACB1-4A66-9B17-6CD956B2E060}"/>
              </a:ext>
            </a:extLst>
          </p:cNvPr>
          <p:cNvSpPr/>
          <p:nvPr/>
        </p:nvSpPr>
        <p:spPr>
          <a:xfrm>
            <a:off x="2393233" y="256637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L’interesse generale</a:t>
            </a:r>
          </a:p>
        </p:txBody>
      </p:sp>
      <p:sp>
        <p:nvSpPr>
          <p:cNvPr id="13" name="Rettangolo con due angoli in diagonale arrotondati 12">
            <a:extLst>
              <a:ext uri="{FF2B5EF4-FFF2-40B4-BE49-F238E27FC236}">
                <a16:creationId xmlns:a16="http://schemas.microsoft.com/office/drawing/2014/main" id="{705A160A-BDDE-4513-9D8A-8F45540969DC}"/>
              </a:ext>
            </a:extLst>
          </p:cNvPr>
          <p:cNvSpPr/>
          <p:nvPr/>
        </p:nvSpPr>
        <p:spPr>
          <a:xfrm>
            <a:off x="2393233" y="3130906"/>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azioni di cura</a:t>
            </a:r>
          </a:p>
        </p:txBody>
      </p:sp>
      <p:sp>
        <p:nvSpPr>
          <p:cNvPr id="14" name="Rettangolo con due angoli in diagonale arrotondati 13">
            <a:extLst>
              <a:ext uri="{FF2B5EF4-FFF2-40B4-BE49-F238E27FC236}">
                <a16:creationId xmlns:a16="http://schemas.microsoft.com/office/drawing/2014/main" id="{B47FF101-1C2F-4FD6-A593-A252D2666781}"/>
              </a:ext>
            </a:extLst>
          </p:cNvPr>
          <p:cNvSpPr/>
          <p:nvPr/>
        </p:nvSpPr>
        <p:spPr>
          <a:xfrm>
            <a:off x="2393233" y="369027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forme di sostegno</a:t>
            </a:r>
          </a:p>
        </p:txBody>
      </p:sp>
      <p:sp>
        <p:nvSpPr>
          <p:cNvPr id="16" name="Rettangolo con due angoli in diagonale arrotondati 15">
            <a:extLst>
              <a:ext uri="{FF2B5EF4-FFF2-40B4-BE49-F238E27FC236}">
                <a16:creationId xmlns:a16="http://schemas.microsoft.com/office/drawing/2014/main" id="{12DFCE41-CD21-4E43-A000-FC4DA1067631}"/>
              </a:ext>
            </a:extLst>
          </p:cNvPr>
          <p:cNvSpPr/>
          <p:nvPr/>
        </p:nvSpPr>
        <p:spPr>
          <a:xfrm>
            <a:off x="2393233" y="4229721"/>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persone</a:t>
            </a:r>
          </a:p>
        </p:txBody>
      </p:sp>
      <p:sp>
        <p:nvSpPr>
          <p:cNvPr id="5" name="CasellaDiTesto 4">
            <a:extLst>
              <a:ext uri="{FF2B5EF4-FFF2-40B4-BE49-F238E27FC236}">
                <a16:creationId xmlns:a16="http://schemas.microsoft.com/office/drawing/2014/main" id="{5B899DDC-851D-421B-BC73-63D508069615}"/>
              </a:ext>
            </a:extLst>
          </p:cNvPr>
          <p:cNvSpPr txBox="1"/>
          <p:nvPr/>
        </p:nvSpPr>
        <p:spPr>
          <a:xfrm>
            <a:off x="2393234" y="1853633"/>
            <a:ext cx="5190908" cy="2800767"/>
          </a:xfrm>
          <a:prstGeom prst="rect">
            <a:avLst/>
          </a:prstGeom>
          <a:noFill/>
        </p:spPr>
        <p:txBody>
          <a:bodyPr wrap="square" rtlCol="0">
            <a:spAutoFit/>
          </a:bodyPr>
          <a:lstStyle/>
          <a:p>
            <a:pPr algn="just"/>
            <a:r>
              <a:rPr lang="it-IT" sz="1600" dirty="0">
                <a:latin typeface="Darker Grotesque" pitchFamily="2" charset="0"/>
              </a:rPr>
              <a:t>La distinzione principale è quella tra </a:t>
            </a:r>
            <a:r>
              <a:rPr lang="it-IT" sz="1600" b="1" dirty="0">
                <a:latin typeface="Darker Grotesque" pitchFamily="2" charset="0"/>
              </a:rPr>
              <a:t>beni materiali </a:t>
            </a:r>
            <a:r>
              <a:rPr lang="it-IT" sz="1600" dirty="0">
                <a:latin typeface="Darker Grotesque" pitchFamily="2" charset="0"/>
              </a:rPr>
              <a:t>e </a:t>
            </a:r>
            <a:r>
              <a:rPr lang="it-IT" sz="1600" b="1" dirty="0">
                <a:latin typeface="Darker Grotesque" pitchFamily="2" charset="0"/>
              </a:rPr>
              <a:t>beni immateriali</a:t>
            </a:r>
            <a:r>
              <a:rPr lang="it-IT" sz="1600" dirty="0">
                <a:latin typeface="Darker Grotesque" pitchFamily="2" charset="0"/>
              </a:rPr>
              <a:t>: quasi sempre la cura di un bene materiale ha come effetto anche la cura di un bene immateriale. Soprattutto nei patti ordinari, a volte, non sono consapevoli nemmeno i promotori del patto stesso, in particolare se si tratta di cittadini singoli, dell’importanza e degli effetti delle loro azioni di cura.</a:t>
            </a:r>
          </a:p>
          <a:p>
            <a:pPr algn="just"/>
            <a:r>
              <a:rPr lang="it-IT" sz="1600" dirty="0">
                <a:latin typeface="Darker Grotesque" pitchFamily="2" charset="0"/>
              </a:rPr>
              <a:t>In relazione al bene comune oggetto di un patto complesso può essere importante far </a:t>
            </a:r>
            <a:r>
              <a:rPr lang="it-IT" sz="1600" b="1" dirty="0">
                <a:latin typeface="Darker Grotesque" pitchFamily="2" charset="0"/>
              </a:rPr>
              <a:t>conoscere la storia del bene </a:t>
            </a:r>
            <a:r>
              <a:rPr lang="it-IT" sz="1600" dirty="0">
                <a:latin typeface="Darker Grotesque" pitchFamily="2" charset="0"/>
              </a:rPr>
              <a:t>per capire come si è formata e attivata la comunità di riferimento, quali relazioni (anche conflittuali) si sono sviluppate con le istituzioni e come si sono evolute attraverso il patto e gli obiettivi di cura condivisa.</a:t>
            </a:r>
          </a:p>
        </p:txBody>
      </p:sp>
    </p:spTree>
    <p:extLst>
      <p:ext uri="{BB962C8B-B14F-4D97-AF65-F5344CB8AC3E}">
        <p14:creationId xmlns:p14="http://schemas.microsoft.com/office/powerpoint/2010/main" val="607189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0"/>
                                        </p:tgtEl>
                                      </p:cBhvr>
                                    </p:animEffect>
                                    <p:anim calcmode="lin" valueType="num">
                                      <p:cBhvr>
                                        <p:cTn id="7" dur="1000"/>
                                        <p:tgtEl>
                                          <p:spTgt spid="10"/>
                                        </p:tgtEl>
                                        <p:attrNameLst>
                                          <p:attrName>ppt_x</p:attrName>
                                        </p:attrNameLst>
                                      </p:cBhvr>
                                      <p:tavLst>
                                        <p:tav tm="0">
                                          <p:val>
                                            <p:strVal val="ppt_x"/>
                                          </p:val>
                                        </p:tav>
                                        <p:tav tm="100000">
                                          <p:val>
                                            <p:strVal val="ppt_x"/>
                                          </p:val>
                                        </p:tav>
                                      </p:tavLst>
                                    </p:anim>
                                    <p:anim calcmode="lin" valueType="num">
                                      <p:cBhvr>
                                        <p:cTn id="8" dur="1000"/>
                                        <p:tgtEl>
                                          <p:spTgt spid="10"/>
                                        </p:tgtEl>
                                        <p:attrNameLst>
                                          <p:attrName>ppt_y</p:attrName>
                                        </p:attrNameLst>
                                      </p:cBhvr>
                                      <p:tavLst>
                                        <p:tav tm="0">
                                          <p:val>
                                            <p:strVal val="ppt_y"/>
                                          </p:val>
                                        </p:tav>
                                        <p:tav tm="100000">
                                          <p:val>
                                            <p:strVal val="ppt_y+.1"/>
                                          </p:val>
                                        </p:tav>
                                      </p:tavLst>
                                    </p:anim>
                                    <p:set>
                                      <p:cBhvr>
                                        <p:cTn id="9" dur="1" fill="hold">
                                          <p:stCondLst>
                                            <p:cond delay="999"/>
                                          </p:stCondLst>
                                        </p:cTn>
                                        <p:tgtEl>
                                          <p:spTgt spid="1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2"/>
                                        </p:tgtEl>
                                      </p:cBhvr>
                                    </p:animEffect>
                                    <p:anim calcmode="lin" valueType="num">
                                      <p:cBhvr>
                                        <p:cTn id="12" dur="1000"/>
                                        <p:tgtEl>
                                          <p:spTgt spid="12"/>
                                        </p:tgtEl>
                                        <p:attrNameLst>
                                          <p:attrName>ppt_x</p:attrName>
                                        </p:attrNameLst>
                                      </p:cBhvr>
                                      <p:tavLst>
                                        <p:tav tm="0">
                                          <p:val>
                                            <p:strVal val="ppt_x"/>
                                          </p:val>
                                        </p:tav>
                                        <p:tav tm="100000">
                                          <p:val>
                                            <p:strVal val="ppt_x"/>
                                          </p:val>
                                        </p:tav>
                                      </p:tavLst>
                                    </p:anim>
                                    <p:anim calcmode="lin" valueType="num">
                                      <p:cBhvr>
                                        <p:cTn id="13" dur="1000"/>
                                        <p:tgtEl>
                                          <p:spTgt spid="12"/>
                                        </p:tgtEl>
                                        <p:attrNameLst>
                                          <p:attrName>ppt_y</p:attrName>
                                        </p:attrNameLst>
                                      </p:cBhvr>
                                      <p:tavLst>
                                        <p:tav tm="0">
                                          <p:val>
                                            <p:strVal val="ppt_y"/>
                                          </p:val>
                                        </p:tav>
                                        <p:tav tm="100000">
                                          <p:val>
                                            <p:strVal val="ppt_y+.1"/>
                                          </p:val>
                                        </p:tav>
                                      </p:tavLst>
                                    </p:anim>
                                    <p:set>
                                      <p:cBhvr>
                                        <p:cTn id="14" dur="1" fill="hold">
                                          <p:stCondLst>
                                            <p:cond delay="999"/>
                                          </p:stCondLst>
                                        </p:cTn>
                                        <p:tgtEl>
                                          <p:spTgt spid="12"/>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3"/>
                                        </p:tgtEl>
                                      </p:cBhvr>
                                    </p:animEffect>
                                    <p:anim calcmode="lin" valueType="num">
                                      <p:cBhvr>
                                        <p:cTn id="17" dur="1000"/>
                                        <p:tgtEl>
                                          <p:spTgt spid="13"/>
                                        </p:tgtEl>
                                        <p:attrNameLst>
                                          <p:attrName>ppt_x</p:attrName>
                                        </p:attrNameLst>
                                      </p:cBhvr>
                                      <p:tavLst>
                                        <p:tav tm="0">
                                          <p:val>
                                            <p:strVal val="ppt_x"/>
                                          </p:val>
                                        </p:tav>
                                        <p:tav tm="100000">
                                          <p:val>
                                            <p:strVal val="ppt_x"/>
                                          </p:val>
                                        </p:tav>
                                      </p:tavLst>
                                    </p:anim>
                                    <p:anim calcmode="lin" valueType="num">
                                      <p:cBhvr>
                                        <p:cTn id="18" dur="1000"/>
                                        <p:tgtEl>
                                          <p:spTgt spid="13"/>
                                        </p:tgtEl>
                                        <p:attrNameLst>
                                          <p:attrName>ppt_y</p:attrName>
                                        </p:attrNameLst>
                                      </p:cBhvr>
                                      <p:tavLst>
                                        <p:tav tm="0">
                                          <p:val>
                                            <p:strVal val="ppt_y"/>
                                          </p:val>
                                        </p:tav>
                                        <p:tav tm="100000">
                                          <p:val>
                                            <p:strVal val="ppt_y+.1"/>
                                          </p:val>
                                        </p:tav>
                                      </p:tavLst>
                                    </p:anim>
                                    <p:set>
                                      <p:cBhvr>
                                        <p:cTn id="19" dur="1" fill="hold">
                                          <p:stCondLst>
                                            <p:cond delay="999"/>
                                          </p:stCondLst>
                                        </p:cTn>
                                        <p:tgtEl>
                                          <p:spTgt spid="13"/>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4"/>
                                        </p:tgtEl>
                                      </p:cBhvr>
                                    </p:animEffect>
                                    <p:anim calcmode="lin" valueType="num">
                                      <p:cBhvr>
                                        <p:cTn id="22" dur="1000"/>
                                        <p:tgtEl>
                                          <p:spTgt spid="14"/>
                                        </p:tgtEl>
                                        <p:attrNameLst>
                                          <p:attrName>ppt_x</p:attrName>
                                        </p:attrNameLst>
                                      </p:cBhvr>
                                      <p:tavLst>
                                        <p:tav tm="0">
                                          <p:val>
                                            <p:strVal val="ppt_x"/>
                                          </p:val>
                                        </p:tav>
                                        <p:tav tm="100000">
                                          <p:val>
                                            <p:strVal val="ppt_x"/>
                                          </p:val>
                                        </p:tav>
                                      </p:tavLst>
                                    </p:anim>
                                    <p:anim calcmode="lin" valueType="num">
                                      <p:cBhvr>
                                        <p:cTn id="23" dur="1000"/>
                                        <p:tgtEl>
                                          <p:spTgt spid="14"/>
                                        </p:tgtEl>
                                        <p:attrNameLst>
                                          <p:attrName>ppt_y</p:attrName>
                                        </p:attrNameLst>
                                      </p:cBhvr>
                                      <p:tavLst>
                                        <p:tav tm="0">
                                          <p:val>
                                            <p:strVal val="ppt_y"/>
                                          </p:val>
                                        </p:tav>
                                        <p:tav tm="100000">
                                          <p:val>
                                            <p:strVal val="ppt_y+.1"/>
                                          </p:val>
                                        </p:tav>
                                      </p:tavLst>
                                    </p:anim>
                                    <p:set>
                                      <p:cBhvr>
                                        <p:cTn id="24" dur="1" fill="hold">
                                          <p:stCondLst>
                                            <p:cond delay="999"/>
                                          </p:stCondLst>
                                        </p:cTn>
                                        <p:tgtEl>
                                          <p:spTgt spid="14"/>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6"/>
                                        </p:tgtEl>
                                      </p:cBhvr>
                                    </p:animEffect>
                                    <p:anim calcmode="lin" valueType="num">
                                      <p:cBhvr>
                                        <p:cTn id="27" dur="1000"/>
                                        <p:tgtEl>
                                          <p:spTgt spid="16"/>
                                        </p:tgtEl>
                                        <p:attrNameLst>
                                          <p:attrName>ppt_x</p:attrName>
                                        </p:attrNameLst>
                                      </p:cBhvr>
                                      <p:tavLst>
                                        <p:tav tm="0">
                                          <p:val>
                                            <p:strVal val="ppt_x"/>
                                          </p:val>
                                        </p:tav>
                                        <p:tav tm="100000">
                                          <p:val>
                                            <p:strVal val="ppt_x"/>
                                          </p:val>
                                        </p:tav>
                                      </p:tavLst>
                                    </p:anim>
                                    <p:anim calcmode="lin" valueType="num">
                                      <p:cBhvr>
                                        <p:cTn id="28" dur="1000"/>
                                        <p:tgtEl>
                                          <p:spTgt spid="16"/>
                                        </p:tgtEl>
                                        <p:attrNameLst>
                                          <p:attrName>ppt_y</p:attrName>
                                        </p:attrNameLst>
                                      </p:cBhvr>
                                      <p:tavLst>
                                        <p:tav tm="0">
                                          <p:val>
                                            <p:strVal val="ppt_y"/>
                                          </p:val>
                                        </p:tav>
                                        <p:tav tm="100000">
                                          <p:val>
                                            <p:strVal val="ppt_y+.1"/>
                                          </p:val>
                                        </p:tav>
                                      </p:tavLst>
                                    </p:anim>
                                    <p:set>
                                      <p:cBhvr>
                                        <p:cTn id="29" dur="1" fill="hold">
                                          <p:stCondLst>
                                            <p:cond delay="999"/>
                                          </p:stCondLst>
                                        </p:cTn>
                                        <p:tgtEl>
                                          <p:spTgt spid="16"/>
                                        </p:tgtEl>
                                        <p:attrNameLst>
                                          <p:attrName>style.visibility</p:attrName>
                                        </p:attrNameLst>
                                      </p:cBhvr>
                                      <p:to>
                                        <p:strVal val="hidden"/>
                                      </p:to>
                                    </p:set>
                                  </p:childTnLst>
                                </p:cTn>
                              </p:par>
                              <p:par>
                                <p:cTn id="30" presetID="64" presetClass="path" presetSubtype="0" accel="50000" decel="50000" fill="hold" grpId="0" nodeType="withEffect">
                                  <p:stCondLst>
                                    <p:cond delay="0"/>
                                  </p:stCondLst>
                                  <p:childTnLst>
                                    <p:animMotion origin="layout" path="M 3.88889E-6 -9.87654E-7 L -0.00087 -0.11327 " pathEditMode="relative" rAng="0" ptsTypes="AA">
                                      <p:cBhvr>
                                        <p:cTn id="31" dur="2000" fill="hold"/>
                                        <p:tgtEl>
                                          <p:spTgt spid="11"/>
                                        </p:tgtEl>
                                        <p:attrNameLst>
                                          <p:attrName>ppt_x</p:attrName>
                                          <p:attrName>ppt_y</p:attrName>
                                        </p:attrNameLst>
                                      </p:cBhvr>
                                      <p:rCtr x="-52" y="-5679"/>
                                    </p:animMotion>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3" name="CasellaDiTesto 2">
            <a:extLst>
              <a:ext uri="{FF2B5EF4-FFF2-40B4-BE49-F238E27FC236}">
                <a16:creationId xmlns:a16="http://schemas.microsoft.com/office/drawing/2014/main" id="{F069AA24-E9C9-40F2-84E4-F63779AA52EA}"/>
              </a:ext>
            </a:extLst>
          </p:cNvPr>
          <p:cNvSpPr txBox="1"/>
          <p:nvPr/>
        </p:nvSpPr>
        <p:spPr>
          <a:xfrm>
            <a:off x="2393233" y="1038954"/>
            <a:ext cx="3998185" cy="400110"/>
          </a:xfrm>
          <a:prstGeom prst="rect">
            <a:avLst/>
          </a:prstGeom>
          <a:noFill/>
        </p:spPr>
        <p:txBody>
          <a:bodyPr wrap="square" rtlCol="0">
            <a:spAutoFit/>
          </a:bodyPr>
          <a:lstStyle/>
          <a:p>
            <a:r>
              <a:rPr lang="it-IT" sz="2000" dirty="0">
                <a:latin typeface="Darker Grotesque" pitchFamily="2" charset="0"/>
              </a:rPr>
              <a:t>Gli </a:t>
            </a:r>
            <a:r>
              <a:rPr lang="it-IT" sz="2000" b="1" dirty="0">
                <a:latin typeface="Darker Grotesque" pitchFamily="2" charset="0"/>
              </a:rPr>
              <a:t>elementi cardine </a:t>
            </a:r>
            <a:r>
              <a:rPr lang="it-IT" sz="2000" dirty="0">
                <a:latin typeface="Darker Grotesque" pitchFamily="2" charset="0"/>
              </a:rPr>
              <a:t>del Patto:</a:t>
            </a:r>
          </a:p>
        </p:txBody>
      </p:sp>
      <p:sp>
        <p:nvSpPr>
          <p:cNvPr id="10" name="Rettangolo con due angoli in diagonale arrotondati 9">
            <a:extLst>
              <a:ext uri="{FF2B5EF4-FFF2-40B4-BE49-F238E27FC236}">
                <a16:creationId xmlns:a16="http://schemas.microsoft.com/office/drawing/2014/main" id="{413D0B88-7C68-4451-AB96-7E3B4FB5AF7F}"/>
              </a:ext>
            </a:extLst>
          </p:cNvPr>
          <p:cNvSpPr/>
          <p:nvPr/>
        </p:nvSpPr>
        <p:spPr>
          <a:xfrm>
            <a:off x="2393233" y="146168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 soggetti</a:t>
            </a:r>
          </a:p>
        </p:txBody>
      </p:sp>
      <p:sp>
        <p:nvSpPr>
          <p:cNvPr id="11" name="Rettangolo con due angoli in diagonale arrotondati 10">
            <a:extLst>
              <a:ext uri="{FF2B5EF4-FFF2-40B4-BE49-F238E27FC236}">
                <a16:creationId xmlns:a16="http://schemas.microsoft.com/office/drawing/2014/main" id="{0A239B72-F209-4CB3-80A9-DEA6B3F5EB1D}"/>
              </a:ext>
            </a:extLst>
          </p:cNvPr>
          <p:cNvSpPr/>
          <p:nvPr/>
        </p:nvSpPr>
        <p:spPr>
          <a:xfrm>
            <a:off x="2393233" y="201098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Il bene comune oggetto del Patto</a:t>
            </a:r>
          </a:p>
        </p:txBody>
      </p:sp>
      <p:sp>
        <p:nvSpPr>
          <p:cNvPr id="12" name="Rettangolo con due angoli in diagonale arrotondati 11">
            <a:extLst>
              <a:ext uri="{FF2B5EF4-FFF2-40B4-BE49-F238E27FC236}">
                <a16:creationId xmlns:a16="http://schemas.microsoft.com/office/drawing/2014/main" id="{AFAE6D74-ACB1-4A66-9B17-6CD956B2E060}"/>
              </a:ext>
            </a:extLst>
          </p:cNvPr>
          <p:cNvSpPr/>
          <p:nvPr/>
        </p:nvSpPr>
        <p:spPr>
          <a:xfrm>
            <a:off x="2393233" y="256637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L’interesse generale</a:t>
            </a:r>
          </a:p>
        </p:txBody>
      </p:sp>
      <p:sp>
        <p:nvSpPr>
          <p:cNvPr id="13" name="Rettangolo con due angoli in diagonale arrotondati 12">
            <a:extLst>
              <a:ext uri="{FF2B5EF4-FFF2-40B4-BE49-F238E27FC236}">
                <a16:creationId xmlns:a16="http://schemas.microsoft.com/office/drawing/2014/main" id="{705A160A-BDDE-4513-9D8A-8F45540969DC}"/>
              </a:ext>
            </a:extLst>
          </p:cNvPr>
          <p:cNvSpPr/>
          <p:nvPr/>
        </p:nvSpPr>
        <p:spPr>
          <a:xfrm>
            <a:off x="2393233" y="3130906"/>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azioni di cura</a:t>
            </a:r>
          </a:p>
        </p:txBody>
      </p:sp>
      <p:sp>
        <p:nvSpPr>
          <p:cNvPr id="14" name="Rettangolo con due angoli in diagonale arrotondati 13">
            <a:extLst>
              <a:ext uri="{FF2B5EF4-FFF2-40B4-BE49-F238E27FC236}">
                <a16:creationId xmlns:a16="http://schemas.microsoft.com/office/drawing/2014/main" id="{B47FF101-1C2F-4FD6-A593-A252D2666781}"/>
              </a:ext>
            </a:extLst>
          </p:cNvPr>
          <p:cNvSpPr/>
          <p:nvPr/>
        </p:nvSpPr>
        <p:spPr>
          <a:xfrm>
            <a:off x="2393233" y="369027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forme di sostegno</a:t>
            </a:r>
          </a:p>
        </p:txBody>
      </p:sp>
      <p:sp>
        <p:nvSpPr>
          <p:cNvPr id="16" name="Rettangolo con due angoli in diagonale arrotondati 15">
            <a:extLst>
              <a:ext uri="{FF2B5EF4-FFF2-40B4-BE49-F238E27FC236}">
                <a16:creationId xmlns:a16="http://schemas.microsoft.com/office/drawing/2014/main" id="{12DFCE41-CD21-4E43-A000-FC4DA1067631}"/>
              </a:ext>
            </a:extLst>
          </p:cNvPr>
          <p:cNvSpPr/>
          <p:nvPr/>
        </p:nvSpPr>
        <p:spPr>
          <a:xfrm>
            <a:off x="2393233" y="4229721"/>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persone</a:t>
            </a:r>
          </a:p>
        </p:txBody>
      </p:sp>
      <p:sp>
        <p:nvSpPr>
          <p:cNvPr id="5" name="CasellaDiTesto 4">
            <a:extLst>
              <a:ext uri="{FF2B5EF4-FFF2-40B4-BE49-F238E27FC236}">
                <a16:creationId xmlns:a16="http://schemas.microsoft.com/office/drawing/2014/main" id="{5B899DDC-851D-421B-BC73-63D508069615}"/>
              </a:ext>
            </a:extLst>
          </p:cNvPr>
          <p:cNvSpPr txBox="1"/>
          <p:nvPr/>
        </p:nvSpPr>
        <p:spPr>
          <a:xfrm>
            <a:off x="2393233" y="1857685"/>
            <a:ext cx="5190908" cy="2554545"/>
          </a:xfrm>
          <a:prstGeom prst="rect">
            <a:avLst/>
          </a:prstGeom>
          <a:noFill/>
        </p:spPr>
        <p:txBody>
          <a:bodyPr wrap="square" rtlCol="0">
            <a:spAutoFit/>
          </a:bodyPr>
          <a:lstStyle/>
          <a:p>
            <a:pPr algn="just"/>
            <a:r>
              <a:rPr lang="it-IT" sz="1600" dirty="0">
                <a:latin typeface="Darker Grotesque" pitchFamily="2" charset="0"/>
              </a:rPr>
              <a:t>Se il patto è il cuore del regolamento, l’interesse generale tutelato può essere considerato il </a:t>
            </a:r>
            <a:r>
              <a:rPr lang="it-IT" sz="1600" b="1" dirty="0">
                <a:latin typeface="Darker Grotesque" pitchFamily="2" charset="0"/>
              </a:rPr>
              <a:t>cuore di un patto di collaborazione</a:t>
            </a:r>
            <a:r>
              <a:rPr lang="it-IT" sz="1600" dirty="0">
                <a:latin typeface="Darker Grotesque" pitchFamily="2" charset="0"/>
              </a:rPr>
              <a:t>. Contribuiscono a definirlo gli obiettivi, le azioni, gli impegni assunti ma è allo stesso tempo qualcosa in più in quanto elemento determinante per l’applicazione del principio di sussidiarietà e costruzione di un rapporto paritario da cittadini e istituzioni basato, cioè sulla </a:t>
            </a:r>
            <a:r>
              <a:rPr lang="it-IT" sz="1600" b="1" dirty="0">
                <a:latin typeface="Darker Grotesque" pitchFamily="2" charset="0"/>
              </a:rPr>
              <a:t>fiducia e corresponsabilità </a:t>
            </a:r>
            <a:r>
              <a:rPr lang="it-IT" sz="1600" dirty="0">
                <a:latin typeface="Darker Grotesque" pitchFamily="2" charset="0"/>
              </a:rPr>
              <a:t>e non sul potere e autorità. </a:t>
            </a:r>
          </a:p>
          <a:p>
            <a:pPr algn="just"/>
            <a:r>
              <a:rPr lang="it-IT" sz="1600" dirty="0">
                <a:latin typeface="Darker Grotesque" pitchFamily="2" charset="0"/>
              </a:rPr>
              <a:t>La domanda chiave è se tutto quello che il patto prevede va nella direzione dell’interesse dei sottoscrittori o nell’interesse della comunità di riferimento.</a:t>
            </a:r>
          </a:p>
        </p:txBody>
      </p:sp>
    </p:spTree>
    <p:extLst>
      <p:ext uri="{BB962C8B-B14F-4D97-AF65-F5344CB8AC3E}">
        <p14:creationId xmlns:p14="http://schemas.microsoft.com/office/powerpoint/2010/main" val="36659143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0"/>
                                        </p:tgtEl>
                                      </p:cBhvr>
                                    </p:animEffect>
                                    <p:anim calcmode="lin" valueType="num">
                                      <p:cBhvr>
                                        <p:cTn id="7" dur="1000"/>
                                        <p:tgtEl>
                                          <p:spTgt spid="10"/>
                                        </p:tgtEl>
                                        <p:attrNameLst>
                                          <p:attrName>ppt_x</p:attrName>
                                        </p:attrNameLst>
                                      </p:cBhvr>
                                      <p:tavLst>
                                        <p:tav tm="0">
                                          <p:val>
                                            <p:strVal val="ppt_x"/>
                                          </p:val>
                                        </p:tav>
                                        <p:tav tm="100000">
                                          <p:val>
                                            <p:strVal val="ppt_x"/>
                                          </p:val>
                                        </p:tav>
                                      </p:tavLst>
                                    </p:anim>
                                    <p:anim calcmode="lin" valueType="num">
                                      <p:cBhvr>
                                        <p:cTn id="8" dur="1000"/>
                                        <p:tgtEl>
                                          <p:spTgt spid="10"/>
                                        </p:tgtEl>
                                        <p:attrNameLst>
                                          <p:attrName>ppt_y</p:attrName>
                                        </p:attrNameLst>
                                      </p:cBhvr>
                                      <p:tavLst>
                                        <p:tav tm="0">
                                          <p:val>
                                            <p:strVal val="ppt_y"/>
                                          </p:val>
                                        </p:tav>
                                        <p:tav tm="100000">
                                          <p:val>
                                            <p:strVal val="ppt_y+.1"/>
                                          </p:val>
                                        </p:tav>
                                      </p:tavLst>
                                    </p:anim>
                                    <p:set>
                                      <p:cBhvr>
                                        <p:cTn id="9" dur="1" fill="hold">
                                          <p:stCondLst>
                                            <p:cond delay="999"/>
                                          </p:stCondLst>
                                        </p:cTn>
                                        <p:tgtEl>
                                          <p:spTgt spid="1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3"/>
                                        </p:tgtEl>
                                      </p:cBhvr>
                                    </p:animEffect>
                                    <p:anim calcmode="lin" valueType="num">
                                      <p:cBhvr>
                                        <p:cTn id="17" dur="1000"/>
                                        <p:tgtEl>
                                          <p:spTgt spid="13"/>
                                        </p:tgtEl>
                                        <p:attrNameLst>
                                          <p:attrName>ppt_x</p:attrName>
                                        </p:attrNameLst>
                                      </p:cBhvr>
                                      <p:tavLst>
                                        <p:tav tm="0">
                                          <p:val>
                                            <p:strVal val="ppt_x"/>
                                          </p:val>
                                        </p:tav>
                                        <p:tav tm="100000">
                                          <p:val>
                                            <p:strVal val="ppt_x"/>
                                          </p:val>
                                        </p:tav>
                                      </p:tavLst>
                                    </p:anim>
                                    <p:anim calcmode="lin" valueType="num">
                                      <p:cBhvr>
                                        <p:cTn id="18" dur="1000"/>
                                        <p:tgtEl>
                                          <p:spTgt spid="13"/>
                                        </p:tgtEl>
                                        <p:attrNameLst>
                                          <p:attrName>ppt_y</p:attrName>
                                        </p:attrNameLst>
                                      </p:cBhvr>
                                      <p:tavLst>
                                        <p:tav tm="0">
                                          <p:val>
                                            <p:strVal val="ppt_y"/>
                                          </p:val>
                                        </p:tav>
                                        <p:tav tm="100000">
                                          <p:val>
                                            <p:strVal val="ppt_y+.1"/>
                                          </p:val>
                                        </p:tav>
                                      </p:tavLst>
                                    </p:anim>
                                    <p:set>
                                      <p:cBhvr>
                                        <p:cTn id="19" dur="1" fill="hold">
                                          <p:stCondLst>
                                            <p:cond delay="999"/>
                                          </p:stCondLst>
                                        </p:cTn>
                                        <p:tgtEl>
                                          <p:spTgt spid="13"/>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4"/>
                                        </p:tgtEl>
                                      </p:cBhvr>
                                    </p:animEffect>
                                    <p:anim calcmode="lin" valueType="num">
                                      <p:cBhvr>
                                        <p:cTn id="22" dur="1000"/>
                                        <p:tgtEl>
                                          <p:spTgt spid="14"/>
                                        </p:tgtEl>
                                        <p:attrNameLst>
                                          <p:attrName>ppt_x</p:attrName>
                                        </p:attrNameLst>
                                      </p:cBhvr>
                                      <p:tavLst>
                                        <p:tav tm="0">
                                          <p:val>
                                            <p:strVal val="ppt_x"/>
                                          </p:val>
                                        </p:tav>
                                        <p:tav tm="100000">
                                          <p:val>
                                            <p:strVal val="ppt_x"/>
                                          </p:val>
                                        </p:tav>
                                      </p:tavLst>
                                    </p:anim>
                                    <p:anim calcmode="lin" valueType="num">
                                      <p:cBhvr>
                                        <p:cTn id="23" dur="1000"/>
                                        <p:tgtEl>
                                          <p:spTgt spid="14"/>
                                        </p:tgtEl>
                                        <p:attrNameLst>
                                          <p:attrName>ppt_y</p:attrName>
                                        </p:attrNameLst>
                                      </p:cBhvr>
                                      <p:tavLst>
                                        <p:tav tm="0">
                                          <p:val>
                                            <p:strVal val="ppt_y"/>
                                          </p:val>
                                        </p:tav>
                                        <p:tav tm="100000">
                                          <p:val>
                                            <p:strVal val="ppt_y+.1"/>
                                          </p:val>
                                        </p:tav>
                                      </p:tavLst>
                                    </p:anim>
                                    <p:set>
                                      <p:cBhvr>
                                        <p:cTn id="24" dur="1" fill="hold">
                                          <p:stCondLst>
                                            <p:cond delay="999"/>
                                          </p:stCondLst>
                                        </p:cTn>
                                        <p:tgtEl>
                                          <p:spTgt spid="14"/>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6"/>
                                        </p:tgtEl>
                                      </p:cBhvr>
                                    </p:animEffect>
                                    <p:anim calcmode="lin" valueType="num">
                                      <p:cBhvr>
                                        <p:cTn id="27" dur="1000"/>
                                        <p:tgtEl>
                                          <p:spTgt spid="16"/>
                                        </p:tgtEl>
                                        <p:attrNameLst>
                                          <p:attrName>ppt_x</p:attrName>
                                        </p:attrNameLst>
                                      </p:cBhvr>
                                      <p:tavLst>
                                        <p:tav tm="0">
                                          <p:val>
                                            <p:strVal val="ppt_x"/>
                                          </p:val>
                                        </p:tav>
                                        <p:tav tm="100000">
                                          <p:val>
                                            <p:strVal val="ppt_x"/>
                                          </p:val>
                                        </p:tav>
                                      </p:tavLst>
                                    </p:anim>
                                    <p:anim calcmode="lin" valueType="num">
                                      <p:cBhvr>
                                        <p:cTn id="28" dur="1000"/>
                                        <p:tgtEl>
                                          <p:spTgt spid="16"/>
                                        </p:tgtEl>
                                        <p:attrNameLst>
                                          <p:attrName>ppt_y</p:attrName>
                                        </p:attrNameLst>
                                      </p:cBhvr>
                                      <p:tavLst>
                                        <p:tav tm="0">
                                          <p:val>
                                            <p:strVal val="ppt_y"/>
                                          </p:val>
                                        </p:tav>
                                        <p:tav tm="100000">
                                          <p:val>
                                            <p:strVal val="ppt_y+.1"/>
                                          </p:val>
                                        </p:tav>
                                      </p:tavLst>
                                    </p:anim>
                                    <p:set>
                                      <p:cBhvr>
                                        <p:cTn id="29" dur="1" fill="hold">
                                          <p:stCondLst>
                                            <p:cond delay="999"/>
                                          </p:stCondLst>
                                        </p:cTn>
                                        <p:tgtEl>
                                          <p:spTgt spid="16"/>
                                        </p:tgtEl>
                                        <p:attrNameLst>
                                          <p:attrName>style.visibility</p:attrName>
                                        </p:attrNameLst>
                                      </p:cBhvr>
                                      <p:to>
                                        <p:strVal val="hidden"/>
                                      </p:to>
                                    </p:set>
                                  </p:childTnLst>
                                </p:cTn>
                              </p:par>
                              <p:par>
                                <p:cTn id="30" presetID="64" presetClass="path" presetSubtype="0" accel="50000" decel="50000" fill="hold" grpId="0" nodeType="withEffect">
                                  <p:stCondLst>
                                    <p:cond delay="0"/>
                                  </p:stCondLst>
                                  <p:childTnLst>
                                    <p:animMotion origin="layout" path="M 3.88889E-6 4.32099E-6 L 0.00069 -0.2213 " pathEditMode="relative" rAng="0" ptsTypes="AA">
                                      <p:cBhvr>
                                        <p:cTn id="31" dur="2000" fill="hold"/>
                                        <p:tgtEl>
                                          <p:spTgt spid="12"/>
                                        </p:tgtEl>
                                        <p:attrNameLst>
                                          <p:attrName>ppt_x</p:attrName>
                                          <p:attrName>ppt_y</p:attrName>
                                        </p:attrNameLst>
                                      </p:cBhvr>
                                      <p:rCtr x="35" y="-11080"/>
                                    </p:animMotion>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3" name="CasellaDiTesto 2">
            <a:extLst>
              <a:ext uri="{FF2B5EF4-FFF2-40B4-BE49-F238E27FC236}">
                <a16:creationId xmlns:a16="http://schemas.microsoft.com/office/drawing/2014/main" id="{F069AA24-E9C9-40F2-84E4-F63779AA52EA}"/>
              </a:ext>
            </a:extLst>
          </p:cNvPr>
          <p:cNvSpPr txBox="1"/>
          <p:nvPr/>
        </p:nvSpPr>
        <p:spPr>
          <a:xfrm>
            <a:off x="2393233" y="1038954"/>
            <a:ext cx="3998185" cy="400110"/>
          </a:xfrm>
          <a:prstGeom prst="rect">
            <a:avLst/>
          </a:prstGeom>
          <a:noFill/>
        </p:spPr>
        <p:txBody>
          <a:bodyPr wrap="square" rtlCol="0">
            <a:spAutoFit/>
          </a:bodyPr>
          <a:lstStyle/>
          <a:p>
            <a:r>
              <a:rPr lang="it-IT" sz="2000" dirty="0">
                <a:latin typeface="Darker Grotesque" pitchFamily="2" charset="0"/>
              </a:rPr>
              <a:t>Gli </a:t>
            </a:r>
            <a:r>
              <a:rPr lang="it-IT" sz="2000" b="1" dirty="0">
                <a:latin typeface="Darker Grotesque" pitchFamily="2" charset="0"/>
              </a:rPr>
              <a:t>elementi cardine </a:t>
            </a:r>
            <a:r>
              <a:rPr lang="it-IT" sz="2000" dirty="0">
                <a:latin typeface="Darker Grotesque" pitchFamily="2" charset="0"/>
              </a:rPr>
              <a:t>del Patto:</a:t>
            </a:r>
          </a:p>
        </p:txBody>
      </p:sp>
      <p:sp>
        <p:nvSpPr>
          <p:cNvPr id="10" name="Rettangolo con due angoli in diagonale arrotondati 9">
            <a:extLst>
              <a:ext uri="{FF2B5EF4-FFF2-40B4-BE49-F238E27FC236}">
                <a16:creationId xmlns:a16="http://schemas.microsoft.com/office/drawing/2014/main" id="{413D0B88-7C68-4451-AB96-7E3B4FB5AF7F}"/>
              </a:ext>
            </a:extLst>
          </p:cNvPr>
          <p:cNvSpPr/>
          <p:nvPr/>
        </p:nvSpPr>
        <p:spPr>
          <a:xfrm>
            <a:off x="2393233" y="146168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 soggetti</a:t>
            </a:r>
          </a:p>
        </p:txBody>
      </p:sp>
      <p:sp>
        <p:nvSpPr>
          <p:cNvPr id="11" name="Rettangolo con due angoli in diagonale arrotondati 10">
            <a:extLst>
              <a:ext uri="{FF2B5EF4-FFF2-40B4-BE49-F238E27FC236}">
                <a16:creationId xmlns:a16="http://schemas.microsoft.com/office/drawing/2014/main" id="{0A239B72-F209-4CB3-80A9-DEA6B3F5EB1D}"/>
              </a:ext>
            </a:extLst>
          </p:cNvPr>
          <p:cNvSpPr/>
          <p:nvPr/>
        </p:nvSpPr>
        <p:spPr>
          <a:xfrm>
            <a:off x="2393233" y="201098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Il bene comune oggetto del Patto</a:t>
            </a:r>
          </a:p>
        </p:txBody>
      </p:sp>
      <p:sp>
        <p:nvSpPr>
          <p:cNvPr id="12" name="Rettangolo con due angoli in diagonale arrotondati 11">
            <a:extLst>
              <a:ext uri="{FF2B5EF4-FFF2-40B4-BE49-F238E27FC236}">
                <a16:creationId xmlns:a16="http://schemas.microsoft.com/office/drawing/2014/main" id="{AFAE6D74-ACB1-4A66-9B17-6CD956B2E060}"/>
              </a:ext>
            </a:extLst>
          </p:cNvPr>
          <p:cNvSpPr/>
          <p:nvPr/>
        </p:nvSpPr>
        <p:spPr>
          <a:xfrm>
            <a:off x="2393233" y="256637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L’interesse generale</a:t>
            </a:r>
          </a:p>
        </p:txBody>
      </p:sp>
      <p:sp>
        <p:nvSpPr>
          <p:cNvPr id="13" name="Rettangolo con due angoli in diagonale arrotondati 12">
            <a:extLst>
              <a:ext uri="{FF2B5EF4-FFF2-40B4-BE49-F238E27FC236}">
                <a16:creationId xmlns:a16="http://schemas.microsoft.com/office/drawing/2014/main" id="{705A160A-BDDE-4513-9D8A-8F45540969DC}"/>
              </a:ext>
            </a:extLst>
          </p:cNvPr>
          <p:cNvSpPr/>
          <p:nvPr/>
        </p:nvSpPr>
        <p:spPr>
          <a:xfrm>
            <a:off x="2393233" y="3130906"/>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azioni di cura</a:t>
            </a:r>
          </a:p>
        </p:txBody>
      </p:sp>
      <p:sp>
        <p:nvSpPr>
          <p:cNvPr id="14" name="Rettangolo con due angoli in diagonale arrotondati 13">
            <a:extLst>
              <a:ext uri="{FF2B5EF4-FFF2-40B4-BE49-F238E27FC236}">
                <a16:creationId xmlns:a16="http://schemas.microsoft.com/office/drawing/2014/main" id="{B47FF101-1C2F-4FD6-A593-A252D2666781}"/>
              </a:ext>
            </a:extLst>
          </p:cNvPr>
          <p:cNvSpPr/>
          <p:nvPr/>
        </p:nvSpPr>
        <p:spPr>
          <a:xfrm>
            <a:off x="2393233" y="369027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forme di sostegno</a:t>
            </a:r>
          </a:p>
        </p:txBody>
      </p:sp>
      <p:sp>
        <p:nvSpPr>
          <p:cNvPr id="16" name="Rettangolo con due angoli in diagonale arrotondati 15">
            <a:extLst>
              <a:ext uri="{FF2B5EF4-FFF2-40B4-BE49-F238E27FC236}">
                <a16:creationId xmlns:a16="http://schemas.microsoft.com/office/drawing/2014/main" id="{12DFCE41-CD21-4E43-A000-FC4DA1067631}"/>
              </a:ext>
            </a:extLst>
          </p:cNvPr>
          <p:cNvSpPr/>
          <p:nvPr/>
        </p:nvSpPr>
        <p:spPr>
          <a:xfrm>
            <a:off x="2393233" y="4229721"/>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persone</a:t>
            </a:r>
          </a:p>
        </p:txBody>
      </p:sp>
      <p:sp>
        <p:nvSpPr>
          <p:cNvPr id="5" name="CasellaDiTesto 4">
            <a:extLst>
              <a:ext uri="{FF2B5EF4-FFF2-40B4-BE49-F238E27FC236}">
                <a16:creationId xmlns:a16="http://schemas.microsoft.com/office/drawing/2014/main" id="{5B899DDC-851D-421B-BC73-63D508069615}"/>
              </a:ext>
            </a:extLst>
          </p:cNvPr>
          <p:cNvSpPr txBox="1"/>
          <p:nvPr/>
        </p:nvSpPr>
        <p:spPr>
          <a:xfrm>
            <a:off x="2393234" y="1919332"/>
            <a:ext cx="5190908" cy="2308324"/>
          </a:xfrm>
          <a:prstGeom prst="rect">
            <a:avLst/>
          </a:prstGeom>
          <a:noFill/>
        </p:spPr>
        <p:txBody>
          <a:bodyPr wrap="square" rtlCol="0">
            <a:spAutoFit/>
          </a:bodyPr>
          <a:lstStyle/>
          <a:p>
            <a:r>
              <a:rPr lang="it-IT" sz="1800" dirty="0">
                <a:latin typeface="Darker Grotesque" pitchFamily="2" charset="0"/>
              </a:rPr>
              <a:t>Vanno costruite tenendo presente lo stato del bene comune, gli obiettivi generali del patto, l’interesse generale da tutelare, le capacità, le competenze e le risorse dei sottoscrittori (quindi anche i soggetti pubblici) in relazione alla durata del patto. </a:t>
            </a:r>
          </a:p>
          <a:p>
            <a:r>
              <a:rPr lang="it-IT" sz="1800" dirty="0">
                <a:latin typeface="Darker Grotesque" pitchFamily="2" charset="0"/>
              </a:rPr>
              <a:t>Quanto siano efficaci e quanto capitale sociale producono può essere una chiave di lettura per valutare l’efficacia della coprogettazione per la definizione del patto.</a:t>
            </a:r>
          </a:p>
        </p:txBody>
      </p:sp>
    </p:spTree>
    <p:extLst>
      <p:ext uri="{BB962C8B-B14F-4D97-AF65-F5344CB8AC3E}">
        <p14:creationId xmlns:p14="http://schemas.microsoft.com/office/powerpoint/2010/main" val="413939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0"/>
                                        </p:tgtEl>
                                      </p:cBhvr>
                                    </p:animEffect>
                                    <p:anim calcmode="lin" valueType="num">
                                      <p:cBhvr>
                                        <p:cTn id="7" dur="1000"/>
                                        <p:tgtEl>
                                          <p:spTgt spid="10"/>
                                        </p:tgtEl>
                                        <p:attrNameLst>
                                          <p:attrName>ppt_x</p:attrName>
                                        </p:attrNameLst>
                                      </p:cBhvr>
                                      <p:tavLst>
                                        <p:tav tm="0">
                                          <p:val>
                                            <p:strVal val="ppt_x"/>
                                          </p:val>
                                        </p:tav>
                                        <p:tav tm="100000">
                                          <p:val>
                                            <p:strVal val="ppt_x"/>
                                          </p:val>
                                        </p:tav>
                                      </p:tavLst>
                                    </p:anim>
                                    <p:anim calcmode="lin" valueType="num">
                                      <p:cBhvr>
                                        <p:cTn id="8" dur="1000"/>
                                        <p:tgtEl>
                                          <p:spTgt spid="10"/>
                                        </p:tgtEl>
                                        <p:attrNameLst>
                                          <p:attrName>ppt_y</p:attrName>
                                        </p:attrNameLst>
                                      </p:cBhvr>
                                      <p:tavLst>
                                        <p:tav tm="0">
                                          <p:val>
                                            <p:strVal val="ppt_y"/>
                                          </p:val>
                                        </p:tav>
                                        <p:tav tm="100000">
                                          <p:val>
                                            <p:strVal val="ppt_y+.1"/>
                                          </p:val>
                                        </p:tav>
                                      </p:tavLst>
                                    </p:anim>
                                    <p:set>
                                      <p:cBhvr>
                                        <p:cTn id="9" dur="1" fill="hold">
                                          <p:stCondLst>
                                            <p:cond delay="999"/>
                                          </p:stCondLst>
                                        </p:cTn>
                                        <p:tgtEl>
                                          <p:spTgt spid="1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4"/>
                                        </p:tgtEl>
                                      </p:cBhvr>
                                    </p:animEffect>
                                    <p:anim calcmode="lin" valueType="num">
                                      <p:cBhvr>
                                        <p:cTn id="22" dur="1000"/>
                                        <p:tgtEl>
                                          <p:spTgt spid="14"/>
                                        </p:tgtEl>
                                        <p:attrNameLst>
                                          <p:attrName>ppt_x</p:attrName>
                                        </p:attrNameLst>
                                      </p:cBhvr>
                                      <p:tavLst>
                                        <p:tav tm="0">
                                          <p:val>
                                            <p:strVal val="ppt_x"/>
                                          </p:val>
                                        </p:tav>
                                        <p:tav tm="100000">
                                          <p:val>
                                            <p:strVal val="ppt_x"/>
                                          </p:val>
                                        </p:tav>
                                      </p:tavLst>
                                    </p:anim>
                                    <p:anim calcmode="lin" valueType="num">
                                      <p:cBhvr>
                                        <p:cTn id="23" dur="1000"/>
                                        <p:tgtEl>
                                          <p:spTgt spid="14"/>
                                        </p:tgtEl>
                                        <p:attrNameLst>
                                          <p:attrName>ppt_y</p:attrName>
                                        </p:attrNameLst>
                                      </p:cBhvr>
                                      <p:tavLst>
                                        <p:tav tm="0">
                                          <p:val>
                                            <p:strVal val="ppt_y"/>
                                          </p:val>
                                        </p:tav>
                                        <p:tav tm="100000">
                                          <p:val>
                                            <p:strVal val="ppt_y+.1"/>
                                          </p:val>
                                        </p:tav>
                                      </p:tavLst>
                                    </p:anim>
                                    <p:set>
                                      <p:cBhvr>
                                        <p:cTn id="24" dur="1" fill="hold">
                                          <p:stCondLst>
                                            <p:cond delay="999"/>
                                          </p:stCondLst>
                                        </p:cTn>
                                        <p:tgtEl>
                                          <p:spTgt spid="14"/>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6"/>
                                        </p:tgtEl>
                                      </p:cBhvr>
                                    </p:animEffect>
                                    <p:anim calcmode="lin" valueType="num">
                                      <p:cBhvr>
                                        <p:cTn id="27" dur="1000"/>
                                        <p:tgtEl>
                                          <p:spTgt spid="16"/>
                                        </p:tgtEl>
                                        <p:attrNameLst>
                                          <p:attrName>ppt_x</p:attrName>
                                        </p:attrNameLst>
                                      </p:cBhvr>
                                      <p:tavLst>
                                        <p:tav tm="0">
                                          <p:val>
                                            <p:strVal val="ppt_x"/>
                                          </p:val>
                                        </p:tav>
                                        <p:tav tm="100000">
                                          <p:val>
                                            <p:strVal val="ppt_x"/>
                                          </p:val>
                                        </p:tav>
                                      </p:tavLst>
                                    </p:anim>
                                    <p:anim calcmode="lin" valueType="num">
                                      <p:cBhvr>
                                        <p:cTn id="28" dur="1000"/>
                                        <p:tgtEl>
                                          <p:spTgt spid="16"/>
                                        </p:tgtEl>
                                        <p:attrNameLst>
                                          <p:attrName>ppt_y</p:attrName>
                                        </p:attrNameLst>
                                      </p:cBhvr>
                                      <p:tavLst>
                                        <p:tav tm="0">
                                          <p:val>
                                            <p:strVal val="ppt_y"/>
                                          </p:val>
                                        </p:tav>
                                        <p:tav tm="100000">
                                          <p:val>
                                            <p:strVal val="ppt_y+.1"/>
                                          </p:val>
                                        </p:tav>
                                      </p:tavLst>
                                    </p:anim>
                                    <p:set>
                                      <p:cBhvr>
                                        <p:cTn id="29" dur="1" fill="hold">
                                          <p:stCondLst>
                                            <p:cond delay="999"/>
                                          </p:stCondLst>
                                        </p:cTn>
                                        <p:tgtEl>
                                          <p:spTgt spid="16"/>
                                        </p:tgtEl>
                                        <p:attrNameLst>
                                          <p:attrName>style.visibility</p:attrName>
                                        </p:attrNameLst>
                                      </p:cBhvr>
                                      <p:to>
                                        <p:strVal val="hidden"/>
                                      </p:to>
                                    </p:set>
                                  </p:childTnLst>
                                </p:cTn>
                              </p:par>
                              <p:par>
                                <p:cTn id="30" presetID="64" presetClass="path" presetSubtype="0" accel="50000" decel="50000" fill="hold" grpId="0" nodeType="withEffect">
                                  <p:stCondLst>
                                    <p:cond delay="0"/>
                                  </p:stCondLst>
                                  <p:childTnLst>
                                    <p:animMotion origin="layout" path="M 3.88889E-6 -2.22222E-6 L 0.00069 -0.32006 " pathEditMode="relative" rAng="0" ptsTypes="AA">
                                      <p:cBhvr>
                                        <p:cTn id="31" dur="2000" fill="hold"/>
                                        <p:tgtEl>
                                          <p:spTgt spid="13"/>
                                        </p:tgtEl>
                                        <p:attrNameLst>
                                          <p:attrName>ppt_x</p:attrName>
                                          <p:attrName>ppt_y</p:attrName>
                                        </p:attrNameLst>
                                      </p:cBhvr>
                                      <p:rCtr x="35" y="-16019"/>
                                    </p:animMotion>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574158" y="1233378"/>
            <a:ext cx="8197702" cy="3293209"/>
          </a:xfrm>
          <a:prstGeom prst="rect">
            <a:avLst/>
          </a:prstGeom>
          <a:noFill/>
        </p:spPr>
        <p:txBody>
          <a:bodyPr wrap="square">
            <a:spAutoFit/>
          </a:bodyPr>
          <a:lstStyle/>
          <a:p>
            <a:pPr algn="ctr" eaLnBrk="1" hangingPunct="1">
              <a:buClrTx/>
              <a:buSzPct val="70000"/>
              <a:buFontTx/>
              <a:buNone/>
            </a:pPr>
            <a:r>
              <a:rPr lang="it-IT" altLang="it-IT" sz="2200" b="1" i="1" dirty="0">
                <a:solidFill>
                  <a:schemeClr val="tx1"/>
                </a:solidFill>
                <a:latin typeface="Darker Grotesque" pitchFamily="2" charset="0"/>
              </a:rPr>
              <a:t>Costituzione Italiana </a:t>
            </a:r>
          </a:p>
          <a:p>
            <a:pPr algn="ctr" eaLnBrk="1" hangingPunct="1">
              <a:buClrTx/>
              <a:buSzPct val="70000"/>
              <a:buFontTx/>
              <a:buNone/>
            </a:pPr>
            <a:r>
              <a:rPr lang="it-IT" altLang="it-IT" sz="2200" b="1" i="1" dirty="0">
                <a:solidFill>
                  <a:schemeClr val="tx1"/>
                </a:solidFill>
                <a:latin typeface="Darker Grotesque" pitchFamily="2" charset="0"/>
              </a:rPr>
              <a:t>Articolo 118</a:t>
            </a:r>
          </a:p>
          <a:p>
            <a:pPr algn="ctr" eaLnBrk="1" hangingPunct="1">
              <a:buClrTx/>
              <a:buSzPct val="70000"/>
              <a:buFontTx/>
              <a:buNone/>
            </a:pPr>
            <a:r>
              <a:rPr lang="it-IT" altLang="it-IT" sz="2200" b="1" i="1" dirty="0">
                <a:solidFill>
                  <a:schemeClr val="tx1"/>
                </a:solidFill>
                <a:latin typeface="Darker Grotesque" pitchFamily="2" charset="0"/>
              </a:rPr>
              <a:t>IV comma</a:t>
            </a:r>
          </a:p>
          <a:p>
            <a:pPr algn="ctr" eaLnBrk="1" hangingPunct="1">
              <a:buClrTx/>
              <a:buSzPct val="70000"/>
              <a:buFontTx/>
              <a:buNone/>
            </a:pPr>
            <a:endParaRPr lang="it-IT" altLang="it-IT" b="1" i="1" dirty="0">
              <a:solidFill>
                <a:schemeClr val="tx1"/>
              </a:solidFill>
              <a:latin typeface="Darker Grotesque" pitchFamily="2" charset="0"/>
            </a:endParaRPr>
          </a:p>
          <a:p>
            <a:pPr algn="ctr" eaLnBrk="1" hangingPunct="1">
              <a:buClrTx/>
              <a:buSzPct val="70000"/>
              <a:buFontTx/>
              <a:buNone/>
            </a:pPr>
            <a:endParaRPr lang="it-IT" altLang="it-IT" sz="1400" b="1" i="1" dirty="0">
              <a:solidFill>
                <a:schemeClr val="tx1"/>
              </a:solidFill>
              <a:latin typeface="Darker Grotesque" pitchFamily="2" charset="0"/>
            </a:endParaRPr>
          </a:p>
          <a:p>
            <a:pPr algn="ctr" eaLnBrk="1" hangingPunct="1">
              <a:buClrTx/>
              <a:buSzPct val="70000"/>
              <a:buFontTx/>
              <a:buNone/>
            </a:pPr>
            <a:endParaRPr lang="it-IT" altLang="it-IT" sz="1400" b="1" i="1" dirty="0">
              <a:solidFill>
                <a:schemeClr val="tx1"/>
              </a:solidFill>
              <a:latin typeface="Darker Grotesque" pitchFamily="2" charset="0"/>
            </a:endParaRPr>
          </a:p>
          <a:p>
            <a:pPr algn="ctr" eaLnBrk="1" hangingPunct="1">
              <a:buClrTx/>
              <a:buSzPct val="70000"/>
              <a:buFontTx/>
              <a:buNone/>
            </a:pPr>
            <a:r>
              <a:rPr lang="it-IT" altLang="it-IT" sz="2500" dirty="0">
                <a:solidFill>
                  <a:schemeClr val="tx1"/>
                </a:solidFill>
                <a:latin typeface="Darker Grotesque" pitchFamily="2" charset="0"/>
              </a:rPr>
              <a:t>«Stato, Regioni, Città metropolitane, Province e Comuni favoriscono l’autonoma iniziativa dei cittadini, singoli e associati, per lo svolgimento di attività di interesse generale, sulla base del principio di sussidiarietà.»</a:t>
            </a:r>
          </a:p>
        </p:txBody>
      </p: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L’articolo 118 della Costituzione Italiana: interesse generale e beni comuni</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Tree>
    <p:extLst>
      <p:ext uri="{BB962C8B-B14F-4D97-AF65-F5344CB8AC3E}">
        <p14:creationId xmlns:p14="http://schemas.microsoft.com/office/powerpoint/2010/main" val="4247256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fade">
                                      <p:cBhvr>
                                        <p:cTn id="13" dur="500"/>
                                        <p:tgtEl>
                                          <p:spTgt spid="1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2">
                                            <p:txEl>
                                              <p:pRg st="6" end="6"/>
                                            </p:txEl>
                                          </p:spTgt>
                                        </p:tgtEl>
                                        <p:attrNameLst>
                                          <p:attrName>style.visibility</p:attrName>
                                        </p:attrNameLst>
                                      </p:cBhvr>
                                      <p:to>
                                        <p:strVal val="visible"/>
                                      </p:to>
                                    </p:set>
                                    <p:anim calcmode="lin" valueType="num">
                                      <p:cBhvr>
                                        <p:cTn id="18" dur="5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19" dur="500" fill="hold"/>
                                        <p:tgtEl>
                                          <p:spTgt spid="12">
                                            <p:txEl>
                                              <p:pRg st="6" end="6"/>
                                            </p:txEl>
                                          </p:spTgt>
                                        </p:tgtEl>
                                        <p:attrNameLst>
                                          <p:attrName>ppt_h</p:attrName>
                                        </p:attrNameLst>
                                      </p:cBhvr>
                                      <p:tavLst>
                                        <p:tav tm="0">
                                          <p:val>
                                            <p:fltVal val="0"/>
                                          </p:val>
                                        </p:tav>
                                        <p:tav tm="100000">
                                          <p:val>
                                            <p:strVal val="#ppt_h"/>
                                          </p:val>
                                        </p:tav>
                                      </p:tavLst>
                                    </p:anim>
                                    <p:animEffect transition="in" filter="fade">
                                      <p:cBhvr>
                                        <p:cTn id="20"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3" name="CasellaDiTesto 2">
            <a:extLst>
              <a:ext uri="{FF2B5EF4-FFF2-40B4-BE49-F238E27FC236}">
                <a16:creationId xmlns:a16="http://schemas.microsoft.com/office/drawing/2014/main" id="{F069AA24-E9C9-40F2-84E4-F63779AA52EA}"/>
              </a:ext>
            </a:extLst>
          </p:cNvPr>
          <p:cNvSpPr txBox="1"/>
          <p:nvPr/>
        </p:nvSpPr>
        <p:spPr>
          <a:xfrm>
            <a:off x="2393233" y="1038954"/>
            <a:ext cx="3998185" cy="400110"/>
          </a:xfrm>
          <a:prstGeom prst="rect">
            <a:avLst/>
          </a:prstGeom>
          <a:noFill/>
        </p:spPr>
        <p:txBody>
          <a:bodyPr wrap="square" rtlCol="0">
            <a:spAutoFit/>
          </a:bodyPr>
          <a:lstStyle/>
          <a:p>
            <a:r>
              <a:rPr lang="it-IT" sz="2000" dirty="0">
                <a:latin typeface="Darker Grotesque" pitchFamily="2" charset="0"/>
              </a:rPr>
              <a:t>Gli </a:t>
            </a:r>
            <a:r>
              <a:rPr lang="it-IT" sz="2000" b="1" dirty="0">
                <a:latin typeface="Darker Grotesque" pitchFamily="2" charset="0"/>
              </a:rPr>
              <a:t>elementi cardine </a:t>
            </a:r>
            <a:r>
              <a:rPr lang="it-IT" sz="2000" dirty="0">
                <a:latin typeface="Darker Grotesque" pitchFamily="2" charset="0"/>
              </a:rPr>
              <a:t>del Patto:</a:t>
            </a:r>
          </a:p>
        </p:txBody>
      </p:sp>
      <p:sp>
        <p:nvSpPr>
          <p:cNvPr id="10" name="Rettangolo con due angoli in diagonale arrotondati 9">
            <a:extLst>
              <a:ext uri="{FF2B5EF4-FFF2-40B4-BE49-F238E27FC236}">
                <a16:creationId xmlns:a16="http://schemas.microsoft.com/office/drawing/2014/main" id="{413D0B88-7C68-4451-AB96-7E3B4FB5AF7F}"/>
              </a:ext>
            </a:extLst>
          </p:cNvPr>
          <p:cNvSpPr/>
          <p:nvPr/>
        </p:nvSpPr>
        <p:spPr>
          <a:xfrm>
            <a:off x="2393233" y="146168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 soggetti</a:t>
            </a:r>
          </a:p>
        </p:txBody>
      </p:sp>
      <p:sp>
        <p:nvSpPr>
          <p:cNvPr id="11" name="Rettangolo con due angoli in diagonale arrotondati 10">
            <a:extLst>
              <a:ext uri="{FF2B5EF4-FFF2-40B4-BE49-F238E27FC236}">
                <a16:creationId xmlns:a16="http://schemas.microsoft.com/office/drawing/2014/main" id="{0A239B72-F209-4CB3-80A9-DEA6B3F5EB1D}"/>
              </a:ext>
            </a:extLst>
          </p:cNvPr>
          <p:cNvSpPr/>
          <p:nvPr/>
        </p:nvSpPr>
        <p:spPr>
          <a:xfrm>
            <a:off x="2393233" y="201098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Il bene comune oggetto del Patto</a:t>
            </a:r>
          </a:p>
        </p:txBody>
      </p:sp>
      <p:sp>
        <p:nvSpPr>
          <p:cNvPr id="12" name="Rettangolo con due angoli in diagonale arrotondati 11">
            <a:extLst>
              <a:ext uri="{FF2B5EF4-FFF2-40B4-BE49-F238E27FC236}">
                <a16:creationId xmlns:a16="http://schemas.microsoft.com/office/drawing/2014/main" id="{AFAE6D74-ACB1-4A66-9B17-6CD956B2E060}"/>
              </a:ext>
            </a:extLst>
          </p:cNvPr>
          <p:cNvSpPr/>
          <p:nvPr/>
        </p:nvSpPr>
        <p:spPr>
          <a:xfrm>
            <a:off x="2393233" y="256637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L’interesse generale</a:t>
            </a:r>
          </a:p>
        </p:txBody>
      </p:sp>
      <p:sp>
        <p:nvSpPr>
          <p:cNvPr id="13" name="Rettangolo con due angoli in diagonale arrotondati 12">
            <a:extLst>
              <a:ext uri="{FF2B5EF4-FFF2-40B4-BE49-F238E27FC236}">
                <a16:creationId xmlns:a16="http://schemas.microsoft.com/office/drawing/2014/main" id="{705A160A-BDDE-4513-9D8A-8F45540969DC}"/>
              </a:ext>
            </a:extLst>
          </p:cNvPr>
          <p:cNvSpPr/>
          <p:nvPr/>
        </p:nvSpPr>
        <p:spPr>
          <a:xfrm>
            <a:off x="2393233" y="3130906"/>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azioni di cura</a:t>
            </a:r>
          </a:p>
        </p:txBody>
      </p:sp>
      <p:sp>
        <p:nvSpPr>
          <p:cNvPr id="14" name="Rettangolo con due angoli in diagonale arrotondati 13">
            <a:extLst>
              <a:ext uri="{FF2B5EF4-FFF2-40B4-BE49-F238E27FC236}">
                <a16:creationId xmlns:a16="http://schemas.microsoft.com/office/drawing/2014/main" id="{B47FF101-1C2F-4FD6-A593-A252D2666781}"/>
              </a:ext>
            </a:extLst>
          </p:cNvPr>
          <p:cNvSpPr/>
          <p:nvPr/>
        </p:nvSpPr>
        <p:spPr>
          <a:xfrm>
            <a:off x="2393233" y="369027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forme di sostegno</a:t>
            </a:r>
          </a:p>
        </p:txBody>
      </p:sp>
      <p:sp>
        <p:nvSpPr>
          <p:cNvPr id="16" name="Rettangolo con due angoli in diagonale arrotondati 15">
            <a:extLst>
              <a:ext uri="{FF2B5EF4-FFF2-40B4-BE49-F238E27FC236}">
                <a16:creationId xmlns:a16="http://schemas.microsoft.com/office/drawing/2014/main" id="{12DFCE41-CD21-4E43-A000-FC4DA1067631}"/>
              </a:ext>
            </a:extLst>
          </p:cNvPr>
          <p:cNvSpPr/>
          <p:nvPr/>
        </p:nvSpPr>
        <p:spPr>
          <a:xfrm>
            <a:off x="2393233" y="4229721"/>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persone</a:t>
            </a:r>
          </a:p>
        </p:txBody>
      </p:sp>
      <p:sp>
        <p:nvSpPr>
          <p:cNvPr id="5" name="CasellaDiTesto 4">
            <a:extLst>
              <a:ext uri="{FF2B5EF4-FFF2-40B4-BE49-F238E27FC236}">
                <a16:creationId xmlns:a16="http://schemas.microsoft.com/office/drawing/2014/main" id="{5B899DDC-851D-421B-BC73-63D508069615}"/>
              </a:ext>
            </a:extLst>
          </p:cNvPr>
          <p:cNvSpPr txBox="1"/>
          <p:nvPr/>
        </p:nvSpPr>
        <p:spPr>
          <a:xfrm>
            <a:off x="2393233" y="1783302"/>
            <a:ext cx="5190908" cy="2554545"/>
          </a:xfrm>
          <a:prstGeom prst="rect">
            <a:avLst/>
          </a:prstGeom>
          <a:noFill/>
        </p:spPr>
        <p:txBody>
          <a:bodyPr wrap="square" rtlCol="0">
            <a:spAutoFit/>
          </a:bodyPr>
          <a:lstStyle/>
          <a:p>
            <a:pPr algn="just"/>
            <a:r>
              <a:rPr lang="it-IT" sz="1600" dirty="0">
                <a:latin typeface="Darker Grotesque" pitchFamily="2" charset="0"/>
              </a:rPr>
              <a:t>Le forme di sostegno da parte della pubblica amministrazione possono essere le più varie, molto spesso possono non essere di natura economica. Oltre che in relazione agli obiettivi di un patto, le forme di sostegno e la loro varietà possono rappresentare un </a:t>
            </a:r>
            <a:r>
              <a:rPr lang="it-IT" sz="1600" b="1" dirty="0">
                <a:latin typeface="Darker Grotesque" pitchFamily="2" charset="0"/>
              </a:rPr>
              <a:t>indicatore del livello e della qualità della relazione tra istituzione e cittadini</a:t>
            </a:r>
            <a:r>
              <a:rPr lang="it-IT" sz="1600" dirty="0">
                <a:latin typeface="Darker Grotesque" pitchFamily="2" charset="0"/>
              </a:rPr>
              <a:t>. </a:t>
            </a:r>
          </a:p>
          <a:p>
            <a:pPr algn="just"/>
            <a:r>
              <a:rPr lang="it-IT" sz="1600" dirty="0">
                <a:latin typeface="Darker Grotesque" pitchFamily="2" charset="0"/>
              </a:rPr>
              <a:t>Il patto, a differenza di altre tipologie di patti della P.A., postula la creazione di una relazione anche tra i sottoscrittori finalizzata a comuni impegni e obiettivi che devono vedere tutti i soggetti coinvolti.</a:t>
            </a:r>
          </a:p>
        </p:txBody>
      </p:sp>
    </p:spTree>
    <p:extLst>
      <p:ext uri="{BB962C8B-B14F-4D97-AF65-F5344CB8AC3E}">
        <p14:creationId xmlns:p14="http://schemas.microsoft.com/office/powerpoint/2010/main" val="28107911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0"/>
                                        </p:tgtEl>
                                      </p:cBhvr>
                                    </p:animEffect>
                                    <p:anim calcmode="lin" valueType="num">
                                      <p:cBhvr>
                                        <p:cTn id="7" dur="1000"/>
                                        <p:tgtEl>
                                          <p:spTgt spid="10"/>
                                        </p:tgtEl>
                                        <p:attrNameLst>
                                          <p:attrName>ppt_x</p:attrName>
                                        </p:attrNameLst>
                                      </p:cBhvr>
                                      <p:tavLst>
                                        <p:tav tm="0">
                                          <p:val>
                                            <p:strVal val="ppt_x"/>
                                          </p:val>
                                        </p:tav>
                                        <p:tav tm="100000">
                                          <p:val>
                                            <p:strVal val="ppt_x"/>
                                          </p:val>
                                        </p:tav>
                                      </p:tavLst>
                                    </p:anim>
                                    <p:anim calcmode="lin" valueType="num">
                                      <p:cBhvr>
                                        <p:cTn id="8" dur="1000"/>
                                        <p:tgtEl>
                                          <p:spTgt spid="10"/>
                                        </p:tgtEl>
                                        <p:attrNameLst>
                                          <p:attrName>ppt_y</p:attrName>
                                        </p:attrNameLst>
                                      </p:cBhvr>
                                      <p:tavLst>
                                        <p:tav tm="0">
                                          <p:val>
                                            <p:strVal val="ppt_y"/>
                                          </p:val>
                                        </p:tav>
                                        <p:tav tm="100000">
                                          <p:val>
                                            <p:strVal val="ppt_y+.1"/>
                                          </p:val>
                                        </p:tav>
                                      </p:tavLst>
                                    </p:anim>
                                    <p:set>
                                      <p:cBhvr>
                                        <p:cTn id="9" dur="1" fill="hold">
                                          <p:stCondLst>
                                            <p:cond delay="999"/>
                                          </p:stCondLst>
                                        </p:cTn>
                                        <p:tgtEl>
                                          <p:spTgt spid="1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3"/>
                                        </p:tgtEl>
                                      </p:cBhvr>
                                    </p:animEffect>
                                    <p:anim calcmode="lin" valueType="num">
                                      <p:cBhvr>
                                        <p:cTn id="22" dur="1000"/>
                                        <p:tgtEl>
                                          <p:spTgt spid="13"/>
                                        </p:tgtEl>
                                        <p:attrNameLst>
                                          <p:attrName>ppt_x</p:attrName>
                                        </p:attrNameLst>
                                      </p:cBhvr>
                                      <p:tavLst>
                                        <p:tav tm="0">
                                          <p:val>
                                            <p:strVal val="ppt_x"/>
                                          </p:val>
                                        </p:tav>
                                        <p:tav tm="100000">
                                          <p:val>
                                            <p:strVal val="ppt_x"/>
                                          </p:val>
                                        </p:tav>
                                      </p:tavLst>
                                    </p:anim>
                                    <p:anim calcmode="lin" valueType="num">
                                      <p:cBhvr>
                                        <p:cTn id="23" dur="1000"/>
                                        <p:tgtEl>
                                          <p:spTgt spid="13"/>
                                        </p:tgtEl>
                                        <p:attrNameLst>
                                          <p:attrName>ppt_y</p:attrName>
                                        </p:attrNameLst>
                                      </p:cBhvr>
                                      <p:tavLst>
                                        <p:tav tm="0">
                                          <p:val>
                                            <p:strVal val="ppt_y"/>
                                          </p:val>
                                        </p:tav>
                                        <p:tav tm="100000">
                                          <p:val>
                                            <p:strVal val="ppt_y+.1"/>
                                          </p:val>
                                        </p:tav>
                                      </p:tavLst>
                                    </p:anim>
                                    <p:set>
                                      <p:cBhvr>
                                        <p:cTn id="24" dur="1" fill="hold">
                                          <p:stCondLst>
                                            <p:cond delay="999"/>
                                          </p:stCondLst>
                                        </p:cTn>
                                        <p:tgtEl>
                                          <p:spTgt spid="13"/>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6"/>
                                        </p:tgtEl>
                                      </p:cBhvr>
                                    </p:animEffect>
                                    <p:anim calcmode="lin" valueType="num">
                                      <p:cBhvr>
                                        <p:cTn id="27" dur="1000"/>
                                        <p:tgtEl>
                                          <p:spTgt spid="16"/>
                                        </p:tgtEl>
                                        <p:attrNameLst>
                                          <p:attrName>ppt_x</p:attrName>
                                        </p:attrNameLst>
                                      </p:cBhvr>
                                      <p:tavLst>
                                        <p:tav tm="0">
                                          <p:val>
                                            <p:strVal val="ppt_x"/>
                                          </p:val>
                                        </p:tav>
                                        <p:tav tm="100000">
                                          <p:val>
                                            <p:strVal val="ppt_x"/>
                                          </p:val>
                                        </p:tav>
                                      </p:tavLst>
                                    </p:anim>
                                    <p:anim calcmode="lin" valueType="num">
                                      <p:cBhvr>
                                        <p:cTn id="28" dur="1000"/>
                                        <p:tgtEl>
                                          <p:spTgt spid="16"/>
                                        </p:tgtEl>
                                        <p:attrNameLst>
                                          <p:attrName>ppt_y</p:attrName>
                                        </p:attrNameLst>
                                      </p:cBhvr>
                                      <p:tavLst>
                                        <p:tav tm="0">
                                          <p:val>
                                            <p:strVal val="ppt_y"/>
                                          </p:val>
                                        </p:tav>
                                        <p:tav tm="100000">
                                          <p:val>
                                            <p:strVal val="ppt_y+.1"/>
                                          </p:val>
                                        </p:tav>
                                      </p:tavLst>
                                    </p:anim>
                                    <p:set>
                                      <p:cBhvr>
                                        <p:cTn id="29" dur="1" fill="hold">
                                          <p:stCondLst>
                                            <p:cond delay="999"/>
                                          </p:stCondLst>
                                        </p:cTn>
                                        <p:tgtEl>
                                          <p:spTgt spid="16"/>
                                        </p:tgtEl>
                                        <p:attrNameLst>
                                          <p:attrName>style.visibility</p:attrName>
                                        </p:attrNameLst>
                                      </p:cBhvr>
                                      <p:to>
                                        <p:strVal val="hidden"/>
                                      </p:to>
                                    </p:set>
                                  </p:childTnLst>
                                </p:cTn>
                              </p:par>
                              <p:par>
                                <p:cTn id="30" presetID="64" presetClass="path" presetSubtype="0" accel="50000" decel="50000" fill="hold" grpId="0" nodeType="withEffect">
                                  <p:stCondLst>
                                    <p:cond delay="0"/>
                                  </p:stCondLst>
                                  <p:childTnLst>
                                    <p:animMotion origin="layout" path="M 3.88889E-6 -4.19753E-6 L -0.00087 -0.43981 " pathEditMode="relative" rAng="0" ptsTypes="AA">
                                      <p:cBhvr>
                                        <p:cTn id="31" dur="2000" fill="hold"/>
                                        <p:tgtEl>
                                          <p:spTgt spid="14"/>
                                        </p:tgtEl>
                                        <p:attrNameLst>
                                          <p:attrName>ppt_x</p:attrName>
                                          <p:attrName>ppt_y</p:attrName>
                                        </p:attrNameLst>
                                      </p:cBhvr>
                                      <p:rCtr x="-52" y="-22006"/>
                                    </p:animMotion>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3" name="CasellaDiTesto 2">
            <a:extLst>
              <a:ext uri="{FF2B5EF4-FFF2-40B4-BE49-F238E27FC236}">
                <a16:creationId xmlns:a16="http://schemas.microsoft.com/office/drawing/2014/main" id="{F069AA24-E9C9-40F2-84E4-F63779AA52EA}"/>
              </a:ext>
            </a:extLst>
          </p:cNvPr>
          <p:cNvSpPr txBox="1"/>
          <p:nvPr/>
        </p:nvSpPr>
        <p:spPr>
          <a:xfrm>
            <a:off x="2393233" y="1038954"/>
            <a:ext cx="3998185" cy="400110"/>
          </a:xfrm>
          <a:prstGeom prst="rect">
            <a:avLst/>
          </a:prstGeom>
          <a:noFill/>
        </p:spPr>
        <p:txBody>
          <a:bodyPr wrap="square" rtlCol="0">
            <a:spAutoFit/>
          </a:bodyPr>
          <a:lstStyle/>
          <a:p>
            <a:r>
              <a:rPr lang="it-IT" sz="2000" dirty="0">
                <a:latin typeface="Darker Grotesque" pitchFamily="2" charset="0"/>
              </a:rPr>
              <a:t>Gli </a:t>
            </a:r>
            <a:r>
              <a:rPr lang="it-IT" sz="2000" b="1" dirty="0">
                <a:latin typeface="Darker Grotesque" pitchFamily="2" charset="0"/>
              </a:rPr>
              <a:t>elementi cardine </a:t>
            </a:r>
            <a:r>
              <a:rPr lang="it-IT" sz="2000" dirty="0">
                <a:latin typeface="Darker Grotesque" pitchFamily="2" charset="0"/>
              </a:rPr>
              <a:t>del Patto:</a:t>
            </a:r>
          </a:p>
        </p:txBody>
      </p:sp>
      <p:sp>
        <p:nvSpPr>
          <p:cNvPr id="10" name="Rettangolo con due angoli in diagonale arrotondati 9">
            <a:extLst>
              <a:ext uri="{FF2B5EF4-FFF2-40B4-BE49-F238E27FC236}">
                <a16:creationId xmlns:a16="http://schemas.microsoft.com/office/drawing/2014/main" id="{413D0B88-7C68-4451-AB96-7E3B4FB5AF7F}"/>
              </a:ext>
            </a:extLst>
          </p:cNvPr>
          <p:cNvSpPr/>
          <p:nvPr/>
        </p:nvSpPr>
        <p:spPr>
          <a:xfrm>
            <a:off x="2393233" y="146168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 soggetti</a:t>
            </a:r>
          </a:p>
        </p:txBody>
      </p:sp>
      <p:sp>
        <p:nvSpPr>
          <p:cNvPr id="11" name="Rettangolo con due angoli in diagonale arrotondati 10">
            <a:extLst>
              <a:ext uri="{FF2B5EF4-FFF2-40B4-BE49-F238E27FC236}">
                <a16:creationId xmlns:a16="http://schemas.microsoft.com/office/drawing/2014/main" id="{0A239B72-F209-4CB3-80A9-DEA6B3F5EB1D}"/>
              </a:ext>
            </a:extLst>
          </p:cNvPr>
          <p:cNvSpPr/>
          <p:nvPr/>
        </p:nvSpPr>
        <p:spPr>
          <a:xfrm>
            <a:off x="2393233" y="201098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Il bene comune oggetto del Patto</a:t>
            </a:r>
          </a:p>
        </p:txBody>
      </p:sp>
      <p:sp>
        <p:nvSpPr>
          <p:cNvPr id="12" name="Rettangolo con due angoli in diagonale arrotondati 11">
            <a:extLst>
              <a:ext uri="{FF2B5EF4-FFF2-40B4-BE49-F238E27FC236}">
                <a16:creationId xmlns:a16="http://schemas.microsoft.com/office/drawing/2014/main" id="{AFAE6D74-ACB1-4A66-9B17-6CD956B2E060}"/>
              </a:ext>
            </a:extLst>
          </p:cNvPr>
          <p:cNvSpPr/>
          <p:nvPr/>
        </p:nvSpPr>
        <p:spPr>
          <a:xfrm>
            <a:off x="2393233" y="2566377"/>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L’interesse generale</a:t>
            </a:r>
          </a:p>
        </p:txBody>
      </p:sp>
      <p:sp>
        <p:nvSpPr>
          <p:cNvPr id="13" name="Rettangolo con due angoli in diagonale arrotondati 12">
            <a:extLst>
              <a:ext uri="{FF2B5EF4-FFF2-40B4-BE49-F238E27FC236}">
                <a16:creationId xmlns:a16="http://schemas.microsoft.com/office/drawing/2014/main" id="{705A160A-BDDE-4513-9D8A-8F45540969DC}"/>
              </a:ext>
            </a:extLst>
          </p:cNvPr>
          <p:cNvSpPr/>
          <p:nvPr/>
        </p:nvSpPr>
        <p:spPr>
          <a:xfrm>
            <a:off x="2393233" y="3130906"/>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azioni di cura</a:t>
            </a:r>
          </a:p>
        </p:txBody>
      </p:sp>
      <p:sp>
        <p:nvSpPr>
          <p:cNvPr id="14" name="Rettangolo con due angoli in diagonale arrotondati 13">
            <a:extLst>
              <a:ext uri="{FF2B5EF4-FFF2-40B4-BE49-F238E27FC236}">
                <a16:creationId xmlns:a16="http://schemas.microsoft.com/office/drawing/2014/main" id="{B47FF101-1C2F-4FD6-A593-A252D2666781}"/>
              </a:ext>
            </a:extLst>
          </p:cNvPr>
          <p:cNvSpPr/>
          <p:nvPr/>
        </p:nvSpPr>
        <p:spPr>
          <a:xfrm>
            <a:off x="2393233" y="3690275"/>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forme di sostegno</a:t>
            </a:r>
          </a:p>
        </p:txBody>
      </p:sp>
      <p:sp>
        <p:nvSpPr>
          <p:cNvPr id="16" name="Rettangolo con due angoli in diagonale arrotondati 15">
            <a:extLst>
              <a:ext uri="{FF2B5EF4-FFF2-40B4-BE49-F238E27FC236}">
                <a16:creationId xmlns:a16="http://schemas.microsoft.com/office/drawing/2014/main" id="{12DFCE41-CD21-4E43-A000-FC4DA1067631}"/>
              </a:ext>
            </a:extLst>
          </p:cNvPr>
          <p:cNvSpPr/>
          <p:nvPr/>
        </p:nvSpPr>
        <p:spPr>
          <a:xfrm>
            <a:off x="2393233" y="4229721"/>
            <a:ext cx="5190908" cy="396000"/>
          </a:xfrm>
          <a:prstGeom prst="round2Diag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bg1"/>
                </a:solidFill>
                <a:latin typeface="Darker Grotesque" pitchFamily="2" charset="0"/>
              </a:rPr>
              <a:t>Le persone</a:t>
            </a:r>
          </a:p>
        </p:txBody>
      </p:sp>
      <p:sp>
        <p:nvSpPr>
          <p:cNvPr id="5" name="CasellaDiTesto 4">
            <a:extLst>
              <a:ext uri="{FF2B5EF4-FFF2-40B4-BE49-F238E27FC236}">
                <a16:creationId xmlns:a16="http://schemas.microsoft.com/office/drawing/2014/main" id="{5B899DDC-851D-421B-BC73-63D508069615}"/>
              </a:ext>
            </a:extLst>
          </p:cNvPr>
          <p:cNvSpPr txBox="1"/>
          <p:nvPr/>
        </p:nvSpPr>
        <p:spPr>
          <a:xfrm>
            <a:off x="2393233" y="1873176"/>
            <a:ext cx="6050131" cy="2554545"/>
          </a:xfrm>
          <a:prstGeom prst="rect">
            <a:avLst/>
          </a:prstGeom>
          <a:noFill/>
        </p:spPr>
        <p:txBody>
          <a:bodyPr wrap="square" rtlCol="0">
            <a:spAutoFit/>
          </a:bodyPr>
          <a:lstStyle/>
          <a:p>
            <a:r>
              <a:rPr lang="it-IT" sz="2000" dirty="0">
                <a:latin typeface="Darker Grotesque" pitchFamily="2" charset="0"/>
              </a:rPr>
              <a:t>Quanto definito in ogni patto di collaborazione è </a:t>
            </a:r>
            <a:r>
              <a:rPr lang="it-IT" sz="2000" b="1" dirty="0">
                <a:latin typeface="Darker Grotesque" pitchFamily="2" charset="0"/>
              </a:rPr>
              <a:t>espressione delle storie delle persone che lo sottoscrivono</a:t>
            </a:r>
            <a:r>
              <a:rPr lang="it-IT" sz="2000" dirty="0">
                <a:latin typeface="Darker Grotesque" pitchFamily="2" charset="0"/>
              </a:rPr>
              <a:t>. Conoscere e far conoscere quelle storie contribuisce a trasmettere il senso più profondo di un determinato patto. </a:t>
            </a:r>
          </a:p>
          <a:p>
            <a:endParaRPr lang="it-IT" sz="2000" dirty="0">
              <a:latin typeface="Darker Grotesque" pitchFamily="2" charset="0"/>
            </a:endParaRPr>
          </a:p>
          <a:p>
            <a:r>
              <a:rPr lang="it-IT" sz="2000" dirty="0">
                <a:latin typeface="Darker Grotesque" pitchFamily="2" charset="0"/>
              </a:rPr>
              <a:t>La replicabilità di un patto in un altro territorio in relazione ad una stessa tipologia di bene comune può essere più semplice se si conoscono le persone e la loro storia.</a:t>
            </a:r>
          </a:p>
        </p:txBody>
      </p:sp>
    </p:spTree>
    <p:extLst>
      <p:ext uri="{BB962C8B-B14F-4D97-AF65-F5344CB8AC3E}">
        <p14:creationId xmlns:p14="http://schemas.microsoft.com/office/powerpoint/2010/main" val="33953273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0"/>
                                        </p:tgtEl>
                                      </p:cBhvr>
                                    </p:animEffect>
                                    <p:anim calcmode="lin" valueType="num">
                                      <p:cBhvr>
                                        <p:cTn id="7" dur="1000"/>
                                        <p:tgtEl>
                                          <p:spTgt spid="10"/>
                                        </p:tgtEl>
                                        <p:attrNameLst>
                                          <p:attrName>ppt_x</p:attrName>
                                        </p:attrNameLst>
                                      </p:cBhvr>
                                      <p:tavLst>
                                        <p:tav tm="0">
                                          <p:val>
                                            <p:strVal val="ppt_x"/>
                                          </p:val>
                                        </p:tav>
                                        <p:tav tm="100000">
                                          <p:val>
                                            <p:strVal val="ppt_x"/>
                                          </p:val>
                                        </p:tav>
                                      </p:tavLst>
                                    </p:anim>
                                    <p:anim calcmode="lin" valueType="num">
                                      <p:cBhvr>
                                        <p:cTn id="8" dur="1000"/>
                                        <p:tgtEl>
                                          <p:spTgt spid="10"/>
                                        </p:tgtEl>
                                        <p:attrNameLst>
                                          <p:attrName>ppt_y</p:attrName>
                                        </p:attrNameLst>
                                      </p:cBhvr>
                                      <p:tavLst>
                                        <p:tav tm="0">
                                          <p:val>
                                            <p:strVal val="ppt_y"/>
                                          </p:val>
                                        </p:tav>
                                        <p:tav tm="100000">
                                          <p:val>
                                            <p:strVal val="ppt_y+.1"/>
                                          </p:val>
                                        </p:tav>
                                      </p:tavLst>
                                    </p:anim>
                                    <p:set>
                                      <p:cBhvr>
                                        <p:cTn id="9" dur="1" fill="hold">
                                          <p:stCondLst>
                                            <p:cond delay="999"/>
                                          </p:stCondLst>
                                        </p:cTn>
                                        <p:tgtEl>
                                          <p:spTgt spid="10"/>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3"/>
                                        </p:tgtEl>
                                      </p:cBhvr>
                                    </p:animEffect>
                                    <p:anim calcmode="lin" valueType="num">
                                      <p:cBhvr>
                                        <p:cTn id="22" dur="1000"/>
                                        <p:tgtEl>
                                          <p:spTgt spid="13"/>
                                        </p:tgtEl>
                                        <p:attrNameLst>
                                          <p:attrName>ppt_x</p:attrName>
                                        </p:attrNameLst>
                                      </p:cBhvr>
                                      <p:tavLst>
                                        <p:tav tm="0">
                                          <p:val>
                                            <p:strVal val="ppt_x"/>
                                          </p:val>
                                        </p:tav>
                                        <p:tav tm="100000">
                                          <p:val>
                                            <p:strVal val="ppt_x"/>
                                          </p:val>
                                        </p:tav>
                                      </p:tavLst>
                                    </p:anim>
                                    <p:anim calcmode="lin" valueType="num">
                                      <p:cBhvr>
                                        <p:cTn id="23" dur="1000"/>
                                        <p:tgtEl>
                                          <p:spTgt spid="13"/>
                                        </p:tgtEl>
                                        <p:attrNameLst>
                                          <p:attrName>ppt_y</p:attrName>
                                        </p:attrNameLst>
                                      </p:cBhvr>
                                      <p:tavLst>
                                        <p:tav tm="0">
                                          <p:val>
                                            <p:strVal val="ppt_y"/>
                                          </p:val>
                                        </p:tav>
                                        <p:tav tm="100000">
                                          <p:val>
                                            <p:strVal val="ppt_y+.1"/>
                                          </p:val>
                                        </p:tav>
                                      </p:tavLst>
                                    </p:anim>
                                    <p:set>
                                      <p:cBhvr>
                                        <p:cTn id="24" dur="1" fill="hold">
                                          <p:stCondLst>
                                            <p:cond delay="999"/>
                                          </p:stCondLst>
                                        </p:cTn>
                                        <p:tgtEl>
                                          <p:spTgt spid="13"/>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4"/>
                                        </p:tgtEl>
                                      </p:cBhvr>
                                    </p:animEffect>
                                    <p:anim calcmode="lin" valueType="num">
                                      <p:cBhvr>
                                        <p:cTn id="27" dur="1000"/>
                                        <p:tgtEl>
                                          <p:spTgt spid="14"/>
                                        </p:tgtEl>
                                        <p:attrNameLst>
                                          <p:attrName>ppt_x</p:attrName>
                                        </p:attrNameLst>
                                      </p:cBhvr>
                                      <p:tavLst>
                                        <p:tav tm="0">
                                          <p:val>
                                            <p:strVal val="ppt_x"/>
                                          </p:val>
                                        </p:tav>
                                        <p:tav tm="100000">
                                          <p:val>
                                            <p:strVal val="ppt_x"/>
                                          </p:val>
                                        </p:tav>
                                      </p:tavLst>
                                    </p:anim>
                                    <p:anim calcmode="lin" valueType="num">
                                      <p:cBhvr>
                                        <p:cTn id="28" dur="1000"/>
                                        <p:tgtEl>
                                          <p:spTgt spid="14"/>
                                        </p:tgtEl>
                                        <p:attrNameLst>
                                          <p:attrName>ppt_y</p:attrName>
                                        </p:attrNameLst>
                                      </p:cBhvr>
                                      <p:tavLst>
                                        <p:tav tm="0">
                                          <p:val>
                                            <p:strVal val="ppt_y"/>
                                          </p:val>
                                        </p:tav>
                                        <p:tav tm="100000">
                                          <p:val>
                                            <p:strVal val="ppt_y+.1"/>
                                          </p:val>
                                        </p:tav>
                                      </p:tavLst>
                                    </p:anim>
                                    <p:set>
                                      <p:cBhvr>
                                        <p:cTn id="29" dur="1" fill="hold">
                                          <p:stCondLst>
                                            <p:cond delay="999"/>
                                          </p:stCondLst>
                                        </p:cTn>
                                        <p:tgtEl>
                                          <p:spTgt spid="14"/>
                                        </p:tgtEl>
                                        <p:attrNameLst>
                                          <p:attrName>style.visibility</p:attrName>
                                        </p:attrNameLst>
                                      </p:cBhvr>
                                      <p:to>
                                        <p:strVal val="hidden"/>
                                      </p:to>
                                    </p:set>
                                  </p:childTnLst>
                                </p:cTn>
                              </p:par>
                              <p:par>
                                <p:cTn id="30" presetID="64" presetClass="path" presetSubtype="0" accel="50000" decel="50000" fill="hold" grpId="0" nodeType="withEffect">
                                  <p:stCondLst>
                                    <p:cond delay="0"/>
                                  </p:stCondLst>
                                  <p:childTnLst>
                                    <p:animMotion origin="layout" path="M 3.88889E-6 -2.46914E-6 L -0.00087 -0.54197 " pathEditMode="relative" rAng="0" ptsTypes="AA">
                                      <p:cBhvr>
                                        <p:cTn id="31" dur="2000" fill="hold"/>
                                        <p:tgtEl>
                                          <p:spTgt spid="16"/>
                                        </p:tgtEl>
                                        <p:attrNameLst>
                                          <p:attrName>ppt_x</p:attrName>
                                          <p:attrName>ppt_y</p:attrName>
                                        </p:attrNameLst>
                                      </p:cBhvr>
                                      <p:rCtr x="-52" y="-27099"/>
                                    </p:animMotion>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17" name="CasellaDiTesto 16">
            <a:extLst>
              <a:ext uri="{FF2B5EF4-FFF2-40B4-BE49-F238E27FC236}">
                <a16:creationId xmlns:a16="http://schemas.microsoft.com/office/drawing/2014/main" id="{6F1E6885-D8EF-4034-819A-5CD283A319F0}"/>
              </a:ext>
            </a:extLst>
          </p:cNvPr>
          <p:cNvSpPr txBox="1"/>
          <p:nvPr/>
        </p:nvSpPr>
        <p:spPr>
          <a:xfrm>
            <a:off x="2281595" y="1046014"/>
            <a:ext cx="5240965" cy="369332"/>
          </a:xfrm>
          <a:prstGeom prst="rect">
            <a:avLst/>
          </a:prstGeom>
          <a:noFill/>
        </p:spPr>
        <p:txBody>
          <a:bodyPr wrap="square" rtlCol="0">
            <a:spAutoFit/>
          </a:bodyPr>
          <a:lstStyle/>
          <a:p>
            <a:r>
              <a:rPr lang="it-IT" sz="1800" dirty="0">
                <a:latin typeface="Darker Grotesque" pitchFamily="2" charset="0"/>
              </a:rPr>
              <a:t>Le </a:t>
            </a:r>
            <a:r>
              <a:rPr lang="it-IT" sz="1800" b="1" dirty="0">
                <a:latin typeface="Darker Grotesque" pitchFamily="2" charset="0"/>
              </a:rPr>
              <a:t>fasi</a:t>
            </a:r>
            <a:r>
              <a:rPr lang="it-IT" sz="1800" dirty="0">
                <a:latin typeface="Darker Grotesque" pitchFamily="2" charset="0"/>
              </a:rPr>
              <a:t> della costruzione del Patto:</a:t>
            </a:r>
          </a:p>
        </p:txBody>
      </p:sp>
      <p:sp>
        <p:nvSpPr>
          <p:cNvPr id="18" name="Rettangolo con angoli arrotondati 17">
            <a:extLst>
              <a:ext uri="{FF2B5EF4-FFF2-40B4-BE49-F238E27FC236}">
                <a16:creationId xmlns:a16="http://schemas.microsoft.com/office/drawing/2014/main" id="{B3986877-BC05-496C-BF43-27D9002B1098}"/>
              </a:ext>
            </a:extLst>
          </p:cNvPr>
          <p:cNvSpPr/>
          <p:nvPr/>
        </p:nvSpPr>
        <p:spPr>
          <a:xfrm>
            <a:off x="2385862" y="1452294"/>
            <a:ext cx="2743200" cy="919797"/>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latin typeface="Darker Grotesque" pitchFamily="2" charset="0"/>
              </a:rPr>
              <a:t>Proposta di cura di un bene comune</a:t>
            </a:r>
          </a:p>
          <a:p>
            <a:pPr algn="ctr"/>
            <a:r>
              <a:rPr lang="it-IT" sz="1600" b="1" dirty="0">
                <a:latin typeface="Darker Grotesque" pitchFamily="2" charset="0"/>
              </a:rPr>
              <a:t>(Amministrazione/Cittadini)</a:t>
            </a:r>
            <a:endParaRPr lang="it-IT" sz="1600" dirty="0">
              <a:latin typeface="Darker Grotesque" pitchFamily="2" charset="0"/>
            </a:endParaRPr>
          </a:p>
        </p:txBody>
      </p:sp>
      <p:sp>
        <p:nvSpPr>
          <p:cNvPr id="20" name="Rettangolo con angoli arrotondati 19">
            <a:extLst>
              <a:ext uri="{FF2B5EF4-FFF2-40B4-BE49-F238E27FC236}">
                <a16:creationId xmlns:a16="http://schemas.microsoft.com/office/drawing/2014/main" id="{8E6959D7-EFD3-410B-AB7B-4CCB0F4A17D3}"/>
              </a:ext>
            </a:extLst>
          </p:cNvPr>
          <p:cNvSpPr/>
          <p:nvPr/>
        </p:nvSpPr>
        <p:spPr>
          <a:xfrm>
            <a:off x="5850721" y="1413311"/>
            <a:ext cx="2743200" cy="919797"/>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latin typeface="Darker Grotesque" pitchFamily="2" charset="0"/>
              </a:rPr>
              <a:t>Ufficio per la cura dei beni comuni</a:t>
            </a:r>
          </a:p>
        </p:txBody>
      </p:sp>
      <p:sp>
        <p:nvSpPr>
          <p:cNvPr id="21" name="Segno di addizione 20">
            <a:extLst>
              <a:ext uri="{FF2B5EF4-FFF2-40B4-BE49-F238E27FC236}">
                <a16:creationId xmlns:a16="http://schemas.microsoft.com/office/drawing/2014/main" id="{3EE9D3A7-05C0-4C57-AF1E-0802A66E7252}"/>
              </a:ext>
            </a:extLst>
          </p:cNvPr>
          <p:cNvSpPr/>
          <p:nvPr/>
        </p:nvSpPr>
        <p:spPr>
          <a:xfrm>
            <a:off x="5274538" y="1622690"/>
            <a:ext cx="430706" cy="501038"/>
          </a:xfrm>
          <a:prstGeom prst="mathPlus">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latin typeface="Darker Grotesque" pitchFamily="2" charset="0"/>
            </a:endParaRPr>
          </a:p>
        </p:txBody>
      </p:sp>
      <p:sp>
        <p:nvSpPr>
          <p:cNvPr id="22" name="Uguale a 21">
            <a:extLst>
              <a:ext uri="{FF2B5EF4-FFF2-40B4-BE49-F238E27FC236}">
                <a16:creationId xmlns:a16="http://schemas.microsoft.com/office/drawing/2014/main" id="{AAE6A189-4CCD-401D-9505-6266CA1D5CC2}"/>
              </a:ext>
            </a:extLst>
          </p:cNvPr>
          <p:cNvSpPr/>
          <p:nvPr/>
        </p:nvSpPr>
        <p:spPr>
          <a:xfrm>
            <a:off x="4649285" y="2333108"/>
            <a:ext cx="1710069" cy="708007"/>
          </a:xfrm>
          <a:prstGeom prst="mathEqual">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solidFill>
                <a:schemeClr val="tx1"/>
              </a:solidFill>
              <a:latin typeface="Darker Grotesque" pitchFamily="2" charset="0"/>
            </a:endParaRPr>
          </a:p>
        </p:txBody>
      </p:sp>
      <p:sp>
        <p:nvSpPr>
          <p:cNvPr id="23" name="Rettangolo con angoli arrotondati 22">
            <a:extLst>
              <a:ext uri="{FF2B5EF4-FFF2-40B4-BE49-F238E27FC236}">
                <a16:creationId xmlns:a16="http://schemas.microsoft.com/office/drawing/2014/main" id="{9495F15A-BF6F-4CAA-AF6D-2B06B1915D7B}"/>
              </a:ext>
            </a:extLst>
          </p:cNvPr>
          <p:cNvSpPr/>
          <p:nvPr/>
        </p:nvSpPr>
        <p:spPr>
          <a:xfrm>
            <a:off x="3056919" y="3018422"/>
            <a:ext cx="5055274" cy="358837"/>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latin typeface="Darker Grotesque" pitchFamily="2" charset="0"/>
              </a:rPr>
              <a:t>Co-progettazione</a:t>
            </a:r>
            <a:endParaRPr lang="it-IT" sz="1600" dirty="0">
              <a:latin typeface="Darker Grotesque" pitchFamily="2" charset="0"/>
            </a:endParaRPr>
          </a:p>
        </p:txBody>
      </p:sp>
      <p:sp>
        <p:nvSpPr>
          <p:cNvPr id="24" name="Rettangolo con angoli arrotondati 23">
            <a:extLst>
              <a:ext uri="{FF2B5EF4-FFF2-40B4-BE49-F238E27FC236}">
                <a16:creationId xmlns:a16="http://schemas.microsoft.com/office/drawing/2014/main" id="{B7E644CF-59AE-490D-A235-830AACC0DC47}"/>
              </a:ext>
            </a:extLst>
          </p:cNvPr>
          <p:cNvSpPr/>
          <p:nvPr/>
        </p:nvSpPr>
        <p:spPr>
          <a:xfrm>
            <a:off x="3056919" y="3687446"/>
            <a:ext cx="2387605" cy="1062850"/>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latin typeface="Darker Grotesque" pitchFamily="2" charset="0"/>
              </a:rPr>
              <a:t>Patto di Collaborazione (firma e inizio azioni di cura)</a:t>
            </a:r>
            <a:endParaRPr lang="it-IT" sz="1600" dirty="0">
              <a:latin typeface="Darker Grotesque" pitchFamily="2" charset="0"/>
            </a:endParaRPr>
          </a:p>
        </p:txBody>
      </p:sp>
      <p:sp>
        <p:nvSpPr>
          <p:cNvPr id="25" name="Rettangolo con angoli arrotondati 24">
            <a:extLst>
              <a:ext uri="{FF2B5EF4-FFF2-40B4-BE49-F238E27FC236}">
                <a16:creationId xmlns:a16="http://schemas.microsoft.com/office/drawing/2014/main" id="{D140EE91-5FC5-4A8A-AD86-DAA3B69B478F}"/>
              </a:ext>
            </a:extLst>
          </p:cNvPr>
          <p:cNvSpPr/>
          <p:nvPr/>
        </p:nvSpPr>
        <p:spPr>
          <a:xfrm>
            <a:off x="5724588" y="3726429"/>
            <a:ext cx="2387605" cy="1023867"/>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latin typeface="Darker Grotesque" pitchFamily="2" charset="0"/>
              </a:rPr>
              <a:t>Misurazione e valutazione delle azioni di cura</a:t>
            </a:r>
            <a:endParaRPr lang="it-IT" sz="1600" dirty="0">
              <a:latin typeface="Darker Grotesque" pitchFamily="2" charset="0"/>
            </a:endParaRPr>
          </a:p>
        </p:txBody>
      </p:sp>
      <p:sp>
        <p:nvSpPr>
          <p:cNvPr id="26" name="Freccia in giù 25">
            <a:extLst>
              <a:ext uri="{FF2B5EF4-FFF2-40B4-BE49-F238E27FC236}">
                <a16:creationId xmlns:a16="http://schemas.microsoft.com/office/drawing/2014/main" id="{53745AB2-AECE-4DEB-A427-EA874C606D59}"/>
              </a:ext>
            </a:extLst>
          </p:cNvPr>
          <p:cNvSpPr/>
          <p:nvPr/>
        </p:nvSpPr>
        <p:spPr>
          <a:xfrm>
            <a:off x="4066744" y="3256235"/>
            <a:ext cx="403412" cy="564777"/>
          </a:xfrm>
          <a:prstGeom prst="down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latin typeface="Darker Grotesque" pitchFamily="2" charset="0"/>
            </a:endParaRPr>
          </a:p>
        </p:txBody>
      </p:sp>
      <p:sp>
        <p:nvSpPr>
          <p:cNvPr id="27" name="Freccia in giù 26">
            <a:extLst>
              <a:ext uri="{FF2B5EF4-FFF2-40B4-BE49-F238E27FC236}">
                <a16:creationId xmlns:a16="http://schemas.microsoft.com/office/drawing/2014/main" id="{AA7EADB4-51B7-4FB7-A6C5-115A7A17680C}"/>
              </a:ext>
            </a:extLst>
          </p:cNvPr>
          <p:cNvSpPr/>
          <p:nvPr/>
        </p:nvSpPr>
        <p:spPr>
          <a:xfrm rot="16200000">
            <a:off x="5355221" y="4138188"/>
            <a:ext cx="403412" cy="564777"/>
          </a:xfrm>
          <a:prstGeom prst="downArrow">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latin typeface="Darker Grotesque" pitchFamily="2" charset="0"/>
            </a:endParaRPr>
          </a:p>
        </p:txBody>
      </p:sp>
    </p:spTree>
    <p:extLst>
      <p:ext uri="{BB962C8B-B14F-4D97-AF65-F5344CB8AC3E}">
        <p14:creationId xmlns:p14="http://schemas.microsoft.com/office/powerpoint/2010/main" val="32726341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additive="base">
                                        <p:cTn id="14" dur="500" fill="hold"/>
                                        <p:tgtEl>
                                          <p:spTgt spid="21"/>
                                        </p:tgtEl>
                                        <p:attrNameLst>
                                          <p:attrName>ppt_x</p:attrName>
                                        </p:attrNameLst>
                                      </p:cBhvr>
                                      <p:tavLst>
                                        <p:tav tm="0">
                                          <p:val>
                                            <p:strVal val="#ppt_x"/>
                                          </p:val>
                                        </p:tav>
                                        <p:tav tm="100000">
                                          <p:val>
                                            <p:strVal val="#ppt_x"/>
                                          </p:val>
                                        </p:tav>
                                      </p:tavLst>
                                    </p:anim>
                                    <p:anim calcmode="lin" valueType="num">
                                      <p:cBhvr additive="base">
                                        <p:cTn id="1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1000"/>
                                        <p:tgtEl>
                                          <p:spTgt spid="23"/>
                                        </p:tgtEl>
                                      </p:cBhvr>
                                    </p:animEffect>
                                    <p:anim calcmode="lin" valueType="num">
                                      <p:cBhvr>
                                        <p:cTn id="34" dur="1000" fill="hold"/>
                                        <p:tgtEl>
                                          <p:spTgt spid="23"/>
                                        </p:tgtEl>
                                        <p:attrNameLst>
                                          <p:attrName>ppt_x</p:attrName>
                                        </p:attrNameLst>
                                      </p:cBhvr>
                                      <p:tavLst>
                                        <p:tav tm="0">
                                          <p:val>
                                            <p:strVal val="#ppt_x"/>
                                          </p:val>
                                        </p:tav>
                                        <p:tav tm="100000">
                                          <p:val>
                                            <p:strVal val="#ppt_x"/>
                                          </p:val>
                                        </p:tav>
                                      </p:tavLst>
                                    </p:anim>
                                    <p:anim calcmode="lin" valueType="num">
                                      <p:cBhvr>
                                        <p:cTn id="3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0-#ppt_w/2"/>
                                          </p:val>
                                        </p:tav>
                                        <p:tav tm="100000">
                                          <p:val>
                                            <p:strVal val="#ppt_x"/>
                                          </p:val>
                                        </p:tav>
                                      </p:tavLst>
                                    </p:anim>
                                    <p:anim calcmode="lin" valueType="num">
                                      <p:cBhvr additive="base">
                                        <p:cTn id="54"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3</a:t>
            </a:r>
          </a:p>
        </p:txBody>
      </p:sp>
      <p:sp>
        <p:nvSpPr>
          <p:cNvPr id="15" name="Rettangolo con angoli arrotondati 14">
            <a:extLst>
              <a:ext uri="{FF2B5EF4-FFF2-40B4-BE49-F238E27FC236}">
                <a16:creationId xmlns:a16="http://schemas.microsoft.com/office/drawing/2014/main" id="{0C29A62C-A15E-4D15-9E1A-F8C13CC47C72}"/>
              </a:ext>
            </a:extLst>
          </p:cNvPr>
          <p:cNvSpPr/>
          <p:nvPr/>
        </p:nvSpPr>
        <p:spPr>
          <a:xfrm>
            <a:off x="609275" y="1783302"/>
            <a:ext cx="1591634" cy="2526662"/>
          </a:xfrm>
          <a:prstGeom prst="roundRect">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sz="1700" b="1" dirty="0">
                <a:solidFill>
                  <a:schemeClr val="bg1"/>
                </a:solidFill>
                <a:latin typeface="Darker Grotesque" pitchFamily="2" charset="0"/>
              </a:rPr>
              <a:t>La costruzione del Patto di collaborazione</a:t>
            </a:r>
            <a:endParaRPr lang="it-IT" sz="1700" b="1" dirty="0">
              <a:solidFill>
                <a:schemeClr val="bg1"/>
              </a:solidFill>
              <a:latin typeface="Darker Grotesque" pitchFamily="2" charset="0"/>
            </a:endParaRPr>
          </a:p>
        </p:txBody>
      </p:sp>
      <p:sp>
        <p:nvSpPr>
          <p:cNvPr id="19" name="Ovale 18">
            <a:extLst>
              <a:ext uri="{FF2B5EF4-FFF2-40B4-BE49-F238E27FC236}">
                <a16:creationId xmlns:a16="http://schemas.microsoft.com/office/drawing/2014/main" id="{179372AC-3E1A-4DC7-A0A4-721FF4DE8D9A}"/>
              </a:ext>
            </a:extLst>
          </p:cNvPr>
          <p:cNvSpPr/>
          <p:nvPr/>
        </p:nvSpPr>
        <p:spPr>
          <a:xfrm>
            <a:off x="1165121" y="1626120"/>
            <a:ext cx="479942" cy="407706"/>
          </a:xfrm>
          <a:prstGeom prst="ellipse">
            <a:avLst/>
          </a:prstGeom>
          <a:solidFill>
            <a:srgbClr val="C9DE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latin typeface="Darker Grotesque" pitchFamily="2" charset="0"/>
              </a:rPr>
              <a:t>5</a:t>
            </a:r>
          </a:p>
        </p:txBody>
      </p:sp>
      <p:sp>
        <p:nvSpPr>
          <p:cNvPr id="22" name="CasellaDiTesto 21">
            <a:extLst>
              <a:ext uri="{FF2B5EF4-FFF2-40B4-BE49-F238E27FC236}">
                <a16:creationId xmlns:a16="http://schemas.microsoft.com/office/drawing/2014/main" id="{AE80E157-FF04-47AF-8BE5-3DD1878F1C0B}"/>
              </a:ext>
            </a:extLst>
          </p:cNvPr>
          <p:cNvSpPr txBox="1"/>
          <p:nvPr/>
        </p:nvSpPr>
        <p:spPr>
          <a:xfrm>
            <a:off x="2200910" y="2127329"/>
            <a:ext cx="5988934" cy="1754326"/>
          </a:xfrm>
          <a:prstGeom prst="rect">
            <a:avLst/>
          </a:prstGeom>
          <a:noFill/>
        </p:spPr>
        <p:txBody>
          <a:bodyPr wrap="square" rtlCol="0">
            <a:spAutoFit/>
          </a:bodyPr>
          <a:lstStyle/>
          <a:p>
            <a:pPr algn="just" eaLnBrk="1" hangingPunct="1">
              <a:buClrTx/>
              <a:buSzPct val="70000"/>
            </a:pPr>
            <a:endParaRPr lang="it-IT" altLang="it-IT" sz="1800" dirty="0">
              <a:solidFill>
                <a:schemeClr val="tx1"/>
              </a:solidFill>
              <a:latin typeface="Darker Grotesque" pitchFamily="2" charset="0"/>
            </a:endParaRPr>
          </a:p>
          <a:p>
            <a:pPr algn="just" eaLnBrk="1" hangingPunct="1">
              <a:buClrTx/>
              <a:buSzPct val="70000"/>
            </a:pPr>
            <a:r>
              <a:rPr lang="it-IT" altLang="it-IT" sz="1800" dirty="0">
                <a:solidFill>
                  <a:schemeClr val="tx1"/>
                </a:solidFill>
                <a:latin typeface="Darker Grotesque" pitchFamily="2" charset="0"/>
              </a:rPr>
              <a:t>Dal punto di vista delle </a:t>
            </a:r>
            <a:r>
              <a:rPr lang="it-IT" altLang="it-IT" sz="1800" b="1" dirty="0">
                <a:solidFill>
                  <a:schemeClr val="tx1"/>
                </a:solidFill>
                <a:latin typeface="Darker Grotesque" pitchFamily="2" charset="0"/>
              </a:rPr>
              <a:t>policy urbane</a:t>
            </a:r>
            <a:r>
              <a:rPr lang="it-IT" altLang="it-IT" sz="1800" dirty="0">
                <a:solidFill>
                  <a:schemeClr val="tx1"/>
                </a:solidFill>
                <a:latin typeface="Darker Grotesque" pitchFamily="2" charset="0"/>
              </a:rPr>
              <a:t>, permette di mettere in luce, mappare e riconoscere i processi bottom-up di riuso dello spazio, individuando così nuove o inedite risorse spaziali, ma anche e soprattutto le risorse immateriali messe in gioco dalla cittadinanza attiva - competenze, saperi, progettualità, reti.</a:t>
            </a:r>
          </a:p>
        </p:txBody>
      </p:sp>
      <p:sp>
        <p:nvSpPr>
          <p:cNvPr id="2" name="CasellaDiTesto 1">
            <a:extLst>
              <a:ext uri="{FF2B5EF4-FFF2-40B4-BE49-F238E27FC236}">
                <a16:creationId xmlns:a16="http://schemas.microsoft.com/office/drawing/2014/main" id="{99040BAE-40AA-4A48-921A-70F16634ED01}"/>
              </a:ext>
            </a:extLst>
          </p:cNvPr>
          <p:cNvSpPr txBox="1"/>
          <p:nvPr/>
        </p:nvSpPr>
        <p:spPr>
          <a:xfrm>
            <a:off x="2200910" y="1127764"/>
            <a:ext cx="4742180" cy="615553"/>
          </a:xfrm>
          <a:prstGeom prst="rect">
            <a:avLst/>
          </a:prstGeom>
          <a:noFill/>
        </p:spPr>
        <p:txBody>
          <a:bodyPr wrap="square" rtlCol="0">
            <a:spAutoFit/>
          </a:bodyPr>
          <a:lstStyle/>
          <a:p>
            <a:r>
              <a:rPr lang="it-IT" altLang="it-IT" sz="1700" dirty="0">
                <a:solidFill>
                  <a:schemeClr val="tx1"/>
                </a:solidFill>
                <a:latin typeface="Darker Grotesque" pitchFamily="2" charset="0"/>
              </a:rPr>
              <a:t>Alcune </a:t>
            </a:r>
            <a:r>
              <a:rPr lang="it-IT" altLang="it-IT" sz="1700" b="1" dirty="0">
                <a:solidFill>
                  <a:schemeClr val="tx1"/>
                </a:solidFill>
                <a:latin typeface="Darker Grotesque" pitchFamily="2" charset="0"/>
              </a:rPr>
              <a:t>riflessioni</a:t>
            </a:r>
            <a:r>
              <a:rPr lang="it-IT" altLang="it-IT" sz="1700" dirty="0">
                <a:solidFill>
                  <a:schemeClr val="tx1"/>
                </a:solidFill>
                <a:latin typeface="Darker Grotesque" pitchFamily="2" charset="0"/>
              </a:rPr>
              <a:t> attorno alla pratica dell’amministrazione condivisa e del Patto di collaborazione:</a:t>
            </a:r>
          </a:p>
        </p:txBody>
      </p:sp>
      <p:sp>
        <p:nvSpPr>
          <p:cNvPr id="9" name="CasellaDiTesto 8">
            <a:extLst>
              <a:ext uri="{FF2B5EF4-FFF2-40B4-BE49-F238E27FC236}">
                <a16:creationId xmlns:a16="http://schemas.microsoft.com/office/drawing/2014/main" id="{FDB63B28-AC56-4ED1-86DE-81D4E77176FF}"/>
              </a:ext>
            </a:extLst>
          </p:cNvPr>
          <p:cNvSpPr txBox="1"/>
          <p:nvPr/>
        </p:nvSpPr>
        <p:spPr>
          <a:xfrm>
            <a:off x="2200910" y="2494588"/>
            <a:ext cx="5988934" cy="923330"/>
          </a:xfrm>
          <a:prstGeom prst="rect">
            <a:avLst/>
          </a:prstGeom>
          <a:noFill/>
        </p:spPr>
        <p:txBody>
          <a:bodyPr wrap="square" rtlCol="0">
            <a:spAutoFit/>
          </a:bodyPr>
          <a:lstStyle/>
          <a:p>
            <a:pPr algn="just" eaLnBrk="1" hangingPunct="1">
              <a:buClrTx/>
              <a:buSzPct val="70000"/>
            </a:pPr>
            <a:r>
              <a:rPr lang="it-IT" altLang="it-IT" sz="1800" dirty="0">
                <a:solidFill>
                  <a:schemeClr val="tx1"/>
                </a:solidFill>
                <a:latin typeface="Darker Grotesque" pitchFamily="2" charset="0"/>
              </a:rPr>
              <a:t>Il patto è un ottimo </a:t>
            </a:r>
            <a:r>
              <a:rPr lang="it-IT" altLang="it-IT" sz="1800" b="1" dirty="0">
                <a:solidFill>
                  <a:schemeClr val="tx1"/>
                </a:solidFill>
                <a:latin typeface="Darker Grotesque" pitchFamily="2" charset="0"/>
              </a:rPr>
              <a:t>strumento conoscitivo/esplorativo</a:t>
            </a:r>
            <a:r>
              <a:rPr lang="it-IT" altLang="it-IT" sz="1800" dirty="0">
                <a:solidFill>
                  <a:schemeClr val="tx1"/>
                </a:solidFill>
                <a:latin typeface="Darker Grotesque" pitchFamily="2" charset="0"/>
              </a:rPr>
              <a:t>, che permette di ragionare sul patrimonio pubblico in modo diverso, a partire dal valore d'uso, dal valore relazionale dei luoghi, dai bisogni.</a:t>
            </a:r>
          </a:p>
        </p:txBody>
      </p:sp>
      <p:sp>
        <p:nvSpPr>
          <p:cNvPr id="3" name="CasellaDiTesto 2">
            <a:extLst>
              <a:ext uri="{FF2B5EF4-FFF2-40B4-BE49-F238E27FC236}">
                <a16:creationId xmlns:a16="http://schemas.microsoft.com/office/drawing/2014/main" id="{C547B22B-CBE8-41BC-A23F-E2C21EC881DF}"/>
              </a:ext>
            </a:extLst>
          </p:cNvPr>
          <p:cNvSpPr txBox="1"/>
          <p:nvPr/>
        </p:nvSpPr>
        <p:spPr>
          <a:xfrm>
            <a:off x="2200910" y="2436101"/>
            <a:ext cx="5882742" cy="923330"/>
          </a:xfrm>
          <a:prstGeom prst="rect">
            <a:avLst/>
          </a:prstGeom>
          <a:noFill/>
        </p:spPr>
        <p:txBody>
          <a:bodyPr wrap="square" rtlCol="0">
            <a:spAutoFit/>
          </a:bodyPr>
          <a:lstStyle/>
          <a:p>
            <a:r>
              <a:rPr lang="it-IT" sz="1800" b="1" dirty="0">
                <a:latin typeface="Darker Grotesque" pitchFamily="2" charset="0"/>
              </a:rPr>
              <a:t>Approccio collaborativo e non competitivo </a:t>
            </a:r>
            <a:r>
              <a:rPr lang="it-IT" sz="1800" dirty="0">
                <a:latin typeface="Darker Grotesque" pitchFamily="2" charset="0"/>
              </a:rPr>
              <a:t>nel rapporto tra cittadini e istituzioni: al centro il valore d'uso, l'interesse generale tutelato.</a:t>
            </a:r>
          </a:p>
        </p:txBody>
      </p:sp>
      <p:sp>
        <p:nvSpPr>
          <p:cNvPr id="11" name="CasellaDiTesto 10">
            <a:extLst>
              <a:ext uri="{FF2B5EF4-FFF2-40B4-BE49-F238E27FC236}">
                <a16:creationId xmlns:a16="http://schemas.microsoft.com/office/drawing/2014/main" id="{19D5DDD2-9EB8-4A4E-A34E-5B29E5C3CD5F}"/>
              </a:ext>
            </a:extLst>
          </p:cNvPr>
          <p:cNvSpPr txBox="1"/>
          <p:nvPr/>
        </p:nvSpPr>
        <p:spPr>
          <a:xfrm>
            <a:off x="2254006" y="2479037"/>
            <a:ext cx="5882742" cy="1200329"/>
          </a:xfrm>
          <a:prstGeom prst="rect">
            <a:avLst/>
          </a:prstGeom>
          <a:noFill/>
        </p:spPr>
        <p:txBody>
          <a:bodyPr wrap="square" rtlCol="0">
            <a:spAutoFit/>
          </a:bodyPr>
          <a:lstStyle/>
          <a:p>
            <a:r>
              <a:rPr lang="it-IT" altLang="it-IT" sz="1800" dirty="0">
                <a:latin typeface="Darker Grotesque" pitchFamily="2" charset="0"/>
              </a:rPr>
              <a:t>Si esce dalla logica della valorizzazione del bene pubblico (inteso come bene immobile spesso alla base di alcune pratiche di concessione, che sono vincolate alla riqualificazione degli spazi), ma si pone </a:t>
            </a:r>
            <a:r>
              <a:rPr lang="it-IT" altLang="it-IT" sz="1800" b="1" dirty="0">
                <a:latin typeface="Darker Grotesque" pitchFamily="2" charset="0"/>
              </a:rPr>
              <a:t>al centro il PROGETTO</a:t>
            </a:r>
            <a:r>
              <a:rPr lang="it-IT" altLang="it-IT" sz="1800" dirty="0">
                <a:latin typeface="Darker Grotesque" pitchFamily="2" charset="0"/>
              </a:rPr>
              <a:t>, l'interesse generale tutelato.</a:t>
            </a:r>
            <a:endParaRPr lang="it-IT" sz="1800" dirty="0">
              <a:latin typeface="Darker Grotesque" pitchFamily="2" charset="0"/>
            </a:endParaRPr>
          </a:p>
        </p:txBody>
      </p:sp>
    </p:spTree>
    <p:extLst>
      <p:ext uri="{BB962C8B-B14F-4D97-AF65-F5344CB8AC3E}">
        <p14:creationId xmlns:p14="http://schemas.microsoft.com/office/powerpoint/2010/main" val="3531769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Effect transition="in" filter="fade">
                                      <p:cBhvr>
                                        <p:cTn id="7" dur="1000"/>
                                        <p:tgtEl>
                                          <p:spTgt spid="22">
                                            <p:txEl>
                                              <p:pRg st="1" end="1"/>
                                            </p:txEl>
                                          </p:spTgt>
                                        </p:tgtEl>
                                      </p:cBhvr>
                                    </p:animEffect>
                                    <p:anim calcmode="lin" valueType="num">
                                      <p:cBhvr>
                                        <p:cTn id="8"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22">
                                            <p:txEl>
                                              <p:pRg st="1" end="1"/>
                                            </p:txEl>
                                          </p:spTgt>
                                        </p:tgtEl>
                                      </p:cBhvr>
                                    </p:animEffect>
                                    <p:anim calcmode="lin" valueType="num">
                                      <p:cBhvr>
                                        <p:cTn id="14" dur="1000"/>
                                        <p:tgtEl>
                                          <p:spTgt spid="22">
                                            <p:txEl>
                                              <p:pRg st="1" end="1"/>
                                            </p:txEl>
                                          </p:spTgt>
                                        </p:tgtEl>
                                        <p:attrNameLst>
                                          <p:attrName>ppt_x</p:attrName>
                                        </p:attrNameLst>
                                      </p:cBhvr>
                                      <p:tavLst>
                                        <p:tav tm="0">
                                          <p:val>
                                            <p:strVal val="ppt_x"/>
                                          </p:val>
                                        </p:tav>
                                        <p:tav tm="100000">
                                          <p:val>
                                            <p:strVal val="ppt_x"/>
                                          </p:val>
                                        </p:tav>
                                      </p:tavLst>
                                    </p:anim>
                                    <p:anim calcmode="lin" valueType="num">
                                      <p:cBhvr>
                                        <p:cTn id="15" dur="1000"/>
                                        <p:tgtEl>
                                          <p:spTgt spid="22">
                                            <p:txEl>
                                              <p:pRg st="1" end="1"/>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22">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1" nodeType="clickEffect">
                                  <p:stCondLst>
                                    <p:cond delay="0"/>
                                  </p:stCondLst>
                                  <p:childTnLst>
                                    <p:animEffect transition="out" filter="fade">
                                      <p:cBhvr>
                                        <p:cTn id="27" dur="1000"/>
                                        <p:tgtEl>
                                          <p:spTgt spid="9"/>
                                        </p:tgtEl>
                                      </p:cBhvr>
                                    </p:animEffect>
                                    <p:anim calcmode="lin" valueType="num">
                                      <p:cBhvr>
                                        <p:cTn id="28" dur="1000"/>
                                        <p:tgtEl>
                                          <p:spTgt spid="9"/>
                                        </p:tgtEl>
                                        <p:attrNameLst>
                                          <p:attrName>ppt_x</p:attrName>
                                        </p:attrNameLst>
                                      </p:cBhvr>
                                      <p:tavLst>
                                        <p:tav tm="0">
                                          <p:val>
                                            <p:strVal val="ppt_x"/>
                                          </p:val>
                                        </p:tav>
                                        <p:tav tm="100000">
                                          <p:val>
                                            <p:strVal val="ppt_x"/>
                                          </p:val>
                                        </p:tav>
                                      </p:tavLst>
                                    </p:anim>
                                    <p:anim calcmode="lin" valueType="num">
                                      <p:cBhvr>
                                        <p:cTn id="29" dur="1000"/>
                                        <p:tgtEl>
                                          <p:spTgt spid="9"/>
                                        </p:tgtEl>
                                        <p:attrNameLst>
                                          <p:attrName>ppt_y</p:attrName>
                                        </p:attrNameLst>
                                      </p:cBhvr>
                                      <p:tavLst>
                                        <p:tav tm="0">
                                          <p:val>
                                            <p:strVal val="ppt_y"/>
                                          </p:val>
                                        </p:tav>
                                        <p:tav tm="100000">
                                          <p:val>
                                            <p:strVal val="ppt_y+.1"/>
                                          </p:val>
                                        </p:tav>
                                      </p:tavLst>
                                    </p:anim>
                                    <p:set>
                                      <p:cBhvr>
                                        <p:cTn id="30" dur="1" fill="hold">
                                          <p:stCondLst>
                                            <p:cond delay="9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3">
                                            <p:txEl>
                                              <p:pRg st="0" end="0"/>
                                            </p:txEl>
                                          </p:spTgt>
                                        </p:tgtEl>
                                      </p:cBhvr>
                                    </p:animEffect>
                                    <p:anim calcmode="lin" valueType="num">
                                      <p:cBhvr>
                                        <p:cTn id="42"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43" dur="1000"/>
                                        <p:tgtEl>
                                          <p:spTgt spid="3">
                                            <p:txEl>
                                              <p:pRg st="0" end="0"/>
                                            </p:txEl>
                                          </p:spTgt>
                                        </p:tgtEl>
                                        <p:attrNameLst>
                                          <p:attrName>ppt_y</p:attrName>
                                        </p:attrNameLst>
                                      </p:cBhvr>
                                      <p:tavLst>
                                        <p:tav tm="0">
                                          <p:val>
                                            <p:strVal val="ppt_y"/>
                                          </p:val>
                                        </p:tav>
                                        <p:tav tm="100000">
                                          <p:val>
                                            <p:strVal val="ppt_y+.1"/>
                                          </p:val>
                                        </p:tav>
                                      </p:tavLst>
                                    </p:anim>
                                    <p:set>
                                      <p:cBhvr>
                                        <p:cTn id="44"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1" build="allAtOnce"/>
      <p:bldP spid="9" grpId="0"/>
      <p:bldP spid="9" grpId="1"/>
      <p:bldP spid="3" grpId="0" build="allAtOnce"/>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L’articolo 118 della Costituzione Italiana: interesse generale e beni comuni</a:t>
            </a: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14" name="Freccia a pentagono 13">
            <a:extLst>
              <a:ext uri="{FF2B5EF4-FFF2-40B4-BE49-F238E27FC236}">
                <a16:creationId xmlns:a16="http://schemas.microsoft.com/office/drawing/2014/main" id="{0B613C43-A798-4FCC-B1EA-834F9B560D4B}"/>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15" name="Freccia a pentagono 14">
            <a:extLst>
              <a:ext uri="{FF2B5EF4-FFF2-40B4-BE49-F238E27FC236}">
                <a16:creationId xmlns:a16="http://schemas.microsoft.com/office/drawing/2014/main" id="{2D87EB70-7858-4489-AFE5-7DFD24EF8FA0}"/>
              </a:ext>
            </a:extLst>
          </p:cNvPr>
          <p:cNvSpPr/>
          <p:nvPr/>
        </p:nvSpPr>
        <p:spPr>
          <a:xfrm>
            <a:off x="574158" y="3615072"/>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2" name="Freccia a pentagono 11">
            <a:extLst>
              <a:ext uri="{FF2B5EF4-FFF2-40B4-BE49-F238E27FC236}">
                <a16:creationId xmlns:a16="http://schemas.microsoft.com/office/drawing/2014/main" id="{A5713692-1E60-497A-BDCD-717FF59EBD40}"/>
              </a:ext>
            </a:extLst>
          </p:cNvPr>
          <p:cNvSpPr/>
          <p:nvPr/>
        </p:nvSpPr>
        <p:spPr>
          <a:xfrm>
            <a:off x="574158" y="289967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
        <p:nvSpPr>
          <p:cNvPr id="16" name="Freccia a pentagono 15">
            <a:extLst>
              <a:ext uri="{FF2B5EF4-FFF2-40B4-BE49-F238E27FC236}">
                <a16:creationId xmlns:a16="http://schemas.microsoft.com/office/drawing/2014/main" id="{B386C54A-EA54-41D7-8F9F-6D884EBA5673}"/>
              </a:ext>
            </a:extLst>
          </p:cNvPr>
          <p:cNvSpPr/>
          <p:nvPr/>
        </p:nvSpPr>
        <p:spPr>
          <a:xfrm>
            <a:off x="574158" y="362930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4</a:t>
            </a:r>
          </a:p>
        </p:txBody>
      </p:sp>
    </p:spTree>
    <p:extLst>
      <p:ext uri="{BB962C8B-B14F-4D97-AF65-F5344CB8AC3E}">
        <p14:creationId xmlns:p14="http://schemas.microsoft.com/office/powerpoint/2010/main" val="17572937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0"/>
                                        </p:tgtEl>
                                      </p:cBhvr>
                                    </p:animEffect>
                                    <p:anim calcmode="lin" valueType="num">
                                      <p:cBhvr>
                                        <p:cTn id="12" dur="1000"/>
                                        <p:tgtEl>
                                          <p:spTgt spid="10"/>
                                        </p:tgtEl>
                                        <p:attrNameLst>
                                          <p:attrName>ppt_x</p:attrName>
                                        </p:attrNameLst>
                                      </p:cBhvr>
                                      <p:tavLst>
                                        <p:tav tm="0">
                                          <p:val>
                                            <p:strVal val="ppt_x"/>
                                          </p:val>
                                        </p:tav>
                                        <p:tav tm="100000">
                                          <p:val>
                                            <p:strVal val="ppt_x"/>
                                          </p:val>
                                        </p:tav>
                                      </p:tavLst>
                                    </p:anim>
                                    <p:anim calcmode="lin" valueType="num">
                                      <p:cBhvr>
                                        <p:cTn id="13" dur="1000"/>
                                        <p:tgtEl>
                                          <p:spTgt spid="10"/>
                                        </p:tgtEl>
                                        <p:attrNameLst>
                                          <p:attrName>ppt_y</p:attrName>
                                        </p:attrNameLst>
                                      </p:cBhvr>
                                      <p:tavLst>
                                        <p:tav tm="0">
                                          <p:val>
                                            <p:strVal val="ppt_y"/>
                                          </p:val>
                                        </p:tav>
                                        <p:tav tm="100000">
                                          <p:val>
                                            <p:strVal val="ppt_y+.1"/>
                                          </p:val>
                                        </p:tav>
                                      </p:tavLst>
                                    </p:anim>
                                    <p:set>
                                      <p:cBhvr>
                                        <p:cTn id="14" dur="1" fill="hold">
                                          <p:stCondLst>
                                            <p:cond delay="999"/>
                                          </p:stCondLst>
                                        </p:cTn>
                                        <p:tgtEl>
                                          <p:spTgt spid="10"/>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1"/>
                                        </p:tgtEl>
                                      </p:cBhvr>
                                    </p:animEffect>
                                    <p:anim calcmode="lin" valueType="num">
                                      <p:cBhvr>
                                        <p:cTn id="17" dur="1000"/>
                                        <p:tgtEl>
                                          <p:spTgt spid="11"/>
                                        </p:tgtEl>
                                        <p:attrNameLst>
                                          <p:attrName>ppt_x</p:attrName>
                                        </p:attrNameLst>
                                      </p:cBhvr>
                                      <p:tavLst>
                                        <p:tav tm="0">
                                          <p:val>
                                            <p:strVal val="ppt_x"/>
                                          </p:val>
                                        </p:tav>
                                        <p:tav tm="100000">
                                          <p:val>
                                            <p:strVal val="ppt_x"/>
                                          </p:val>
                                        </p:tav>
                                      </p:tavLst>
                                    </p:anim>
                                    <p:anim calcmode="lin" valueType="num">
                                      <p:cBhvr>
                                        <p:cTn id="18" dur="1000"/>
                                        <p:tgtEl>
                                          <p:spTgt spid="11"/>
                                        </p:tgtEl>
                                        <p:attrNameLst>
                                          <p:attrName>ppt_y</p:attrName>
                                        </p:attrNameLst>
                                      </p:cBhvr>
                                      <p:tavLst>
                                        <p:tav tm="0">
                                          <p:val>
                                            <p:strVal val="ppt_y"/>
                                          </p:val>
                                        </p:tav>
                                        <p:tav tm="100000">
                                          <p:val>
                                            <p:strVal val="ppt_y+.1"/>
                                          </p:val>
                                        </p:tav>
                                      </p:tavLst>
                                    </p:anim>
                                    <p:set>
                                      <p:cBhvr>
                                        <p:cTn id="19" dur="1" fill="hold">
                                          <p:stCondLst>
                                            <p:cond delay="999"/>
                                          </p:stCondLst>
                                        </p:cTn>
                                        <p:tgtEl>
                                          <p:spTgt spid="11"/>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3"/>
                                        </p:tgtEl>
                                      </p:cBhvr>
                                    </p:animEffect>
                                    <p:anim calcmode="lin" valueType="num">
                                      <p:cBhvr>
                                        <p:cTn id="22" dur="1000"/>
                                        <p:tgtEl>
                                          <p:spTgt spid="13"/>
                                        </p:tgtEl>
                                        <p:attrNameLst>
                                          <p:attrName>ppt_x</p:attrName>
                                        </p:attrNameLst>
                                      </p:cBhvr>
                                      <p:tavLst>
                                        <p:tav tm="0">
                                          <p:val>
                                            <p:strVal val="ppt_x"/>
                                          </p:val>
                                        </p:tav>
                                        <p:tav tm="100000">
                                          <p:val>
                                            <p:strVal val="ppt_x"/>
                                          </p:val>
                                        </p:tav>
                                      </p:tavLst>
                                    </p:anim>
                                    <p:anim calcmode="lin" valueType="num">
                                      <p:cBhvr>
                                        <p:cTn id="23" dur="1000"/>
                                        <p:tgtEl>
                                          <p:spTgt spid="13"/>
                                        </p:tgtEl>
                                        <p:attrNameLst>
                                          <p:attrName>ppt_y</p:attrName>
                                        </p:attrNameLst>
                                      </p:cBhvr>
                                      <p:tavLst>
                                        <p:tav tm="0">
                                          <p:val>
                                            <p:strVal val="ppt_y"/>
                                          </p:val>
                                        </p:tav>
                                        <p:tav tm="100000">
                                          <p:val>
                                            <p:strVal val="ppt_y+.1"/>
                                          </p:val>
                                        </p:tav>
                                      </p:tavLst>
                                    </p:anim>
                                    <p:set>
                                      <p:cBhvr>
                                        <p:cTn id="24" dur="1" fill="hold">
                                          <p:stCondLst>
                                            <p:cond delay="999"/>
                                          </p:stCondLst>
                                        </p:cTn>
                                        <p:tgtEl>
                                          <p:spTgt spid="13"/>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2"/>
                                        </p:tgtEl>
                                      </p:cBhvr>
                                    </p:animEffect>
                                    <p:anim calcmode="lin" valueType="num">
                                      <p:cBhvr>
                                        <p:cTn id="27" dur="1000"/>
                                        <p:tgtEl>
                                          <p:spTgt spid="12"/>
                                        </p:tgtEl>
                                        <p:attrNameLst>
                                          <p:attrName>ppt_x</p:attrName>
                                        </p:attrNameLst>
                                      </p:cBhvr>
                                      <p:tavLst>
                                        <p:tav tm="0">
                                          <p:val>
                                            <p:strVal val="ppt_x"/>
                                          </p:val>
                                        </p:tav>
                                        <p:tav tm="100000">
                                          <p:val>
                                            <p:strVal val="ppt_x"/>
                                          </p:val>
                                        </p:tav>
                                      </p:tavLst>
                                    </p:anim>
                                    <p:anim calcmode="lin" valueType="num">
                                      <p:cBhvr>
                                        <p:cTn id="28" dur="1000"/>
                                        <p:tgtEl>
                                          <p:spTgt spid="12"/>
                                        </p:tgtEl>
                                        <p:attrNameLst>
                                          <p:attrName>ppt_y</p:attrName>
                                        </p:attrNameLst>
                                      </p:cBhvr>
                                      <p:tavLst>
                                        <p:tav tm="0">
                                          <p:val>
                                            <p:strVal val="ppt_y"/>
                                          </p:val>
                                        </p:tav>
                                        <p:tav tm="100000">
                                          <p:val>
                                            <p:strVal val="ppt_y+.1"/>
                                          </p:val>
                                        </p:tav>
                                      </p:tavLst>
                                    </p:anim>
                                    <p:set>
                                      <p:cBhvr>
                                        <p:cTn id="29" dur="1" fill="hold">
                                          <p:stCondLst>
                                            <p:cond delay="999"/>
                                          </p:stCondLst>
                                        </p:cTn>
                                        <p:tgtEl>
                                          <p:spTgt spid="12"/>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14"/>
                                        </p:tgtEl>
                                      </p:cBhvr>
                                    </p:animEffect>
                                    <p:anim calcmode="lin" valueType="num">
                                      <p:cBhvr>
                                        <p:cTn id="32" dur="1000"/>
                                        <p:tgtEl>
                                          <p:spTgt spid="14"/>
                                        </p:tgtEl>
                                        <p:attrNameLst>
                                          <p:attrName>ppt_x</p:attrName>
                                        </p:attrNameLst>
                                      </p:cBhvr>
                                      <p:tavLst>
                                        <p:tav tm="0">
                                          <p:val>
                                            <p:strVal val="ppt_x"/>
                                          </p:val>
                                        </p:tav>
                                        <p:tav tm="100000">
                                          <p:val>
                                            <p:strVal val="ppt_x"/>
                                          </p:val>
                                        </p:tav>
                                      </p:tavLst>
                                    </p:anim>
                                    <p:anim calcmode="lin" valueType="num">
                                      <p:cBhvr>
                                        <p:cTn id="33" dur="1000"/>
                                        <p:tgtEl>
                                          <p:spTgt spid="14"/>
                                        </p:tgtEl>
                                        <p:attrNameLst>
                                          <p:attrName>ppt_y</p:attrName>
                                        </p:attrNameLst>
                                      </p:cBhvr>
                                      <p:tavLst>
                                        <p:tav tm="0">
                                          <p:val>
                                            <p:strVal val="ppt_y"/>
                                          </p:val>
                                        </p:tav>
                                        <p:tav tm="100000">
                                          <p:val>
                                            <p:strVal val="ppt_y+.1"/>
                                          </p:val>
                                        </p:tav>
                                      </p:tavLst>
                                    </p:anim>
                                    <p:set>
                                      <p:cBhvr>
                                        <p:cTn id="34"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2" grpId="0" animBg="1"/>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4</a:t>
            </a:r>
          </a:p>
        </p:txBody>
      </p:sp>
      <p:sp>
        <p:nvSpPr>
          <p:cNvPr id="12" name="CasellaDiTesto 11">
            <a:extLst>
              <a:ext uri="{FF2B5EF4-FFF2-40B4-BE49-F238E27FC236}">
                <a16:creationId xmlns:a16="http://schemas.microsoft.com/office/drawing/2014/main" id="{10ECB125-161E-4630-ADB3-125B58D02C3A}"/>
              </a:ext>
            </a:extLst>
          </p:cNvPr>
          <p:cNvSpPr txBox="1"/>
          <p:nvPr/>
        </p:nvSpPr>
        <p:spPr>
          <a:xfrm>
            <a:off x="3059466" y="1427299"/>
            <a:ext cx="5445927" cy="3139321"/>
          </a:xfrm>
          <a:prstGeom prst="rect">
            <a:avLst/>
          </a:prstGeom>
          <a:noFill/>
        </p:spPr>
        <p:txBody>
          <a:bodyPr wrap="square" rtlCol="0">
            <a:spAutoFit/>
          </a:bodyPr>
          <a:lstStyle/>
          <a:p>
            <a:pPr eaLnBrk="1" hangingPunct="1">
              <a:buClrTx/>
              <a:buSzPct val="70000"/>
              <a:buFontTx/>
              <a:buNone/>
            </a:pPr>
            <a:r>
              <a:rPr lang="it-IT" altLang="it-IT" sz="1800" dirty="0">
                <a:latin typeface="Darker Grotesque" pitchFamily="2" charset="0"/>
              </a:rPr>
              <a:t>Il primo patto di collaborazione è stato firmato a gennaio 2017 a Terontola, frazione del Comune di Cortona che ospita anche la principale stazione ferroviaria. Il patto, con una durata di 5 anni, ha permesso di trasformare e gestire in maniera condivisa un’immobile di proprietà comunale.</a:t>
            </a:r>
          </a:p>
          <a:p>
            <a:pPr eaLnBrk="1" hangingPunct="1">
              <a:buClrTx/>
              <a:buSzPct val="70000"/>
              <a:buFontTx/>
              <a:buNone/>
            </a:pPr>
            <a:endParaRPr lang="it-IT" altLang="it-IT" sz="1800" dirty="0">
              <a:latin typeface="Darker Grotesque" pitchFamily="2" charset="0"/>
            </a:endParaRPr>
          </a:p>
          <a:p>
            <a:pPr>
              <a:buClrTx/>
              <a:buSzPct val="70000"/>
            </a:pPr>
            <a:r>
              <a:rPr lang="it-IT" altLang="it-IT" sz="1800" dirty="0">
                <a:latin typeface="Darker Grotesque" pitchFamily="2" charset="0"/>
              </a:rPr>
              <a:t>La seconda Casa di paese è stata realizzata nel parco archeologico di una villa romana di età tardo repubblicana, denominata “La Tufa”: il patto ha previsto l’attivazione e la trasformazione di una ex scuola elementare e delle aree verdi limitrofe, di proprietà comunale, all’interno dell’area archeologica.</a:t>
            </a:r>
          </a:p>
        </p:txBody>
      </p:sp>
      <p:pic>
        <p:nvPicPr>
          <p:cNvPr id="13" name="Immagine 12" descr="Immagine che contiene mappa&#10;&#10;Descrizione generata automaticamente">
            <a:extLst>
              <a:ext uri="{FF2B5EF4-FFF2-40B4-BE49-F238E27FC236}">
                <a16:creationId xmlns:a16="http://schemas.microsoft.com/office/drawing/2014/main" id="{25A26446-F689-469F-B7DA-8C70072E2986}"/>
              </a:ext>
            </a:extLst>
          </p:cNvPr>
          <p:cNvPicPr>
            <a:picLocks noChangeAspect="1"/>
          </p:cNvPicPr>
          <p:nvPr/>
        </p:nvPicPr>
        <p:blipFill rotWithShape="1">
          <a:blip r:embed="rId4"/>
          <a:srcRect r="15145" b="48728"/>
          <a:stretch/>
        </p:blipFill>
        <p:spPr>
          <a:xfrm>
            <a:off x="-29397" y="2583180"/>
            <a:ext cx="3556287" cy="2568753"/>
          </a:xfrm>
          <a:prstGeom prst="rect">
            <a:avLst/>
          </a:prstGeom>
        </p:spPr>
      </p:pic>
      <p:sp>
        <p:nvSpPr>
          <p:cNvPr id="14" name="Fumetto: rettangolo con angoli arrotondati 13">
            <a:extLst>
              <a:ext uri="{FF2B5EF4-FFF2-40B4-BE49-F238E27FC236}">
                <a16:creationId xmlns:a16="http://schemas.microsoft.com/office/drawing/2014/main" id="{2CACD9F3-2FB0-4494-9B05-9A6E8080515D}"/>
              </a:ext>
            </a:extLst>
          </p:cNvPr>
          <p:cNvSpPr/>
          <p:nvPr/>
        </p:nvSpPr>
        <p:spPr>
          <a:xfrm>
            <a:off x="993327" y="3834426"/>
            <a:ext cx="2042835" cy="344230"/>
          </a:xfrm>
          <a:prstGeom prst="wedgeRoundRectCallout">
            <a:avLst>
              <a:gd name="adj1" fmla="val -22130"/>
              <a:gd name="adj2" fmla="val 141015"/>
              <a:gd name="adj3" fmla="val 16667"/>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lumMod val="85000"/>
                    <a:lumOff val="15000"/>
                  </a:schemeClr>
                </a:solidFill>
                <a:latin typeface="Aharoni" panose="020B0604020202020204" pitchFamily="2" charset="-79"/>
                <a:cs typeface="Aharoni" panose="020B0604020202020204" pitchFamily="2" charset="-79"/>
              </a:rPr>
              <a:t>CORTONA</a:t>
            </a:r>
          </a:p>
        </p:txBody>
      </p:sp>
      <p:sp>
        <p:nvSpPr>
          <p:cNvPr id="4" name="CasellaDiTesto 3">
            <a:extLst>
              <a:ext uri="{FF2B5EF4-FFF2-40B4-BE49-F238E27FC236}">
                <a16:creationId xmlns:a16="http://schemas.microsoft.com/office/drawing/2014/main" id="{0AF0D533-C4CD-4270-BBEF-EA1AE39904FA}"/>
              </a:ext>
            </a:extLst>
          </p:cNvPr>
          <p:cNvSpPr txBox="1"/>
          <p:nvPr/>
        </p:nvSpPr>
        <p:spPr>
          <a:xfrm>
            <a:off x="552893" y="1097876"/>
            <a:ext cx="2632868" cy="1615827"/>
          </a:xfrm>
          <a:prstGeom prst="rect">
            <a:avLst/>
          </a:prstGeom>
          <a:noFill/>
        </p:spPr>
        <p:txBody>
          <a:bodyPr wrap="square" rtlCol="0">
            <a:spAutoFit/>
          </a:bodyPr>
          <a:lstStyle/>
          <a:p>
            <a:pPr eaLnBrk="1" hangingPunct="1">
              <a:buClrTx/>
              <a:buSzPct val="70000"/>
              <a:buFontTx/>
              <a:buNone/>
            </a:pPr>
            <a:r>
              <a:rPr lang="it-IT" altLang="it-IT" sz="1700" b="1" dirty="0">
                <a:latin typeface="Darker Grotesque" pitchFamily="2" charset="0"/>
              </a:rPr>
              <a:t>Cortona e le “Case di paese”:</a:t>
            </a:r>
          </a:p>
          <a:p>
            <a:pPr eaLnBrk="1" hangingPunct="1">
              <a:buClrTx/>
              <a:buSzPct val="70000"/>
              <a:buFontTx/>
              <a:buNone/>
            </a:pPr>
            <a:r>
              <a:rPr lang="it-IT" altLang="it-IT" sz="1700" b="1" dirty="0">
                <a:latin typeface="Darker Grotesque" pitchFamily="2" charset="0"/>
              </a:rPr>
              <a:t>la rete di centri civici gestiti in maniera condivisa </a:t>
            </a:r>
          </a:p>
          <a:p>
            <a:pPr eaLnBrk="1" hangingPunct="1">
              <a:buClrTx/>
              <a:buSzPct val="70000"/>
              <a:buFontTx/>
              <a:buNone/>
            </a:pPr>
            <a:r>
              <a:rPr lang="it-IT" altLang="it-IT" sz="1700" b="1" dirty="0">
                <a:latin typeface="Darker Grotesque" pitchFamily="2" charset="0"/>
              </a:rPr>
              <a:t>da associazioni, scuole e gruppi di cittadini</a:t>
            </a:r>
          </a:p>
          <a:p>
            <a:endParaRPr lang="it-IT" dirty="0"/>
          </a:p>
        </p:txBody>
      </p:sp>
    </p:spTree>
    <p:extLst>
      <p:ext uri="{BB962C8B-B14F-4D97-AF65-F5344CB8AC3E}">
        <p14:creationId xmlns:p14="http://schemas.microsoft.com/office/powerpoint/2010/main" val="41234674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par>
                                <p:cTn id="10" presetID="2" presetClass="entr" presetSubtype="9"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0-#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1000"/>
                                        <p:tgtEl>
                                          <p:spTgt spid="12">
                                            <p:txEl>
                                              <p:pRg st="0" end="0"/>
                                            </p:txEl>
                                          </p:spTgt>
                                        </p:tgtEl>
                                      </p:cBhvr>
                                    </p:animEffect>
                                    <p:anim calcmode="lin" valueType="num">
                                      <p:cBhvr>
                                        <p:cTn id="23"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animEffect transition="in" filter="fade">
                                      <p:cBhvr>
                                        <p:cTn id="29" dur="1000"/>
                                        <p:tgtEl>
                                          <p:spTgt spid="12">
                                            <p:txEl>
                                              <p:pRg st="2" end="2"/>
                                            </p:txEl>
                                          </p:spTgt>
                                        </p:tgtEl>
                                      </p:cBhvr>
                                    </p:animEffect>
                                    <p:anim calcmode="lin" valueType="num">
                                      <p:cBhvr>
                                        <p:cTn id="30"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4</a:t>
            </a:r>
          </a:p>
        </p:txBody>
      </p:sp>
      <p:sp>
        <p:nvSpPr>
          <p:cNvPr id="4" name="CasellaDiTesto 3">
            <a:extLst>
              <a:ext uri="{FF2B5EF4-FFF2-40B4-BE49-F238E27FC236}">
                <a16:creationId xmlns:a16="http://schemas.microsoft.com/office/drawing/2014/main" id="{0AF0D533-C4CD-4270-BBEF-EA1AE39904FA}"/>
              </a:ext>
            </a:extLst>
          </p:cNvPr>
          <p:cNvSpPr txBox="1"/>
          <p:nvPr/>
        </p:nvSpPr>
        <p:spPr>
          <a:xfrm>
            <a:off x="1023383" y="1093451"/>
            <a:ext cx="2309719" cy="1231106"/>
          </a:xfrm>
          <a:prstGeom prst="rect">
            <a:avLst/>
          </a:prstGeom>
          <a:noFill/>
        </p:spPr>
        <p:txBody>
          <a:bodyPr wrap="square" rtlCol="0">
            <a:spAutoFit/>
          </a:bodyPr>
          <a:lstStyle/>
          <a:p>
            <a:pPr eaLnBrk="1" hangingPunct="1">
              <a:buClrTx/>
              <a:buSzPct val="70000"/>
              <a:buFontTx/>
              <a:buNone/>
            </a:pPr>
            <a:r>
              <a:rPr lang="it-IT" altLang="it-IT" sz="2000" b="1" dirty="0">
                <a:latin typeface="Darker Grotesque" pitchFamily="2" charset="0"/>
              </a:rPr>
              <a:t>Caserta e la gestione del parco urbano di villa Giaquinto</a:t>
            </a:r>
          </a:p>
          <a:p>
            <a:endParaRPr lang="it-IT" dirty="0"/>
          </a:p>
        </p:txBody>
      </p:sp>
      <p:sp>
        <p:nvSpPr>
          <p:cNvPr id="9" name="CasellaDiTesto 8">
            <a:extLst>
              <a:ext uri="{FF2B5EF4-FFF2-40B4-BE49-F238E27FC236}">
                <a16:creationId xmlns:a16="http://schemas.microsoft.com/office/drawing/2014/main" id="{6F12B4B5-9A48-4C15-ACF0-7FA0DC553047}"/>
              </a:ext>
            </a:extLst>
          </p:cNvPr>
          <p:cNvSpPr txBox="1"/>
          <p:nvPr/>
        </p:nvSpPr>
        <p:spPr>
          <a:xfrm>
            <a:off x="3123915" y="1127102"/>
            <a:ext cx="5235935" cy="4001095"/>
          </a:xfrm>
          <a:prstGeom prst="rect">
            <a:avLst/>
          </a:prstGeom>
          <a:noFill/>
        </p:spPr>
        <p:txBody>
          <a:bodyPr wrap="square" rtlCol="0">
            <a:spAutoFit/>
          </a:bodyPr>
          <a:lstStyle/>
          <a:p>
            <a:pPr eaLnBrk="1" hangingPunct="1">
              <a:buClrTx/>
              <a:buSzPct val="70000"/>
              <a:buFontTx/>
              <a:buNone/>
            </a:pPr>
            <a:endParaRPr lang="it-IT" altLang="it-IT" sz="1600" dirty="0">
              <a:latin typeface="+mj-lt"/>
            </a:endParaRPr>
          </a:p>
          <a:p>
            <a:pPr eaLnBrk="1" hangingPunct="1">
              <a:buClrTx/>
              <a:buSzPct val="70000"/>
              <a:buFontTx/>
              <a:buNone/>
            </a:pPr>
            <a:r>
              <a:rPr lang="it-IT" altLang="it-IT" sz="1600" dirty="0">
                <a:latin typeface="Darker Grotesque" pitchFamily="2" charset="0"/>
              </a:rPr>
              <a:t>Il Patto prevede:</a:t>
            </a:r>
          </a:p>
          <a:p>
            <a:pPr marL="285750" indent="-285750" eaLnBrk="1" hangingPunct="1">
              <a:buClrTx/>
              <a:buSzPct val="70000"/>
              <a:buFont typeface="Courier New" panose="02070309020205020404" pitchFamily="49" charset="0"/>
              <a:buChar char="o"/>
            </a:pPr>
            <a:r>
              <a:rPr lang="it-IT" altLang="it-IT" sz="1600" dirty="0">
                <a:latin typeface="Darker Grotesque" pitchFamily="2" charset="0"/>
              </a:rPr>
              <a:t>Una rassegna cinematografica dal titolo “cinema in erba”; </a:t>
            </a:r>
          </a:p>
          <a:p>
            <a:pPr marL="285750" indent="-285750" eaLnBrk="1" hangingPunct="1">
              <a:buClrTx/>
              <a:buSzPct val="70000"/>
              <a:buFont typeface="Courier New" panose="02070309020205020404" pitchFamily="49" charset="0"/>
              <a:buChar char="o"/>
            </a:pPr>
            <a:endParaRPr lang="it-IT" altLang="it-IT" sz="1600" dirty="0">
              <a:latin typeface="Darker Grotesque" pitchFamily="2" charset="0"/>
            </a:endParaRPr>
          </a:p>
          <a:p>
            <a:pPr marL="285750" indent="-285750" eaLnBrk="1" hangingPunct="1">
              <a:buClrTx/>
              <a:buSzPct val="70000"/>
              <a:buFont typeface="Courier New" panose="02070309020205020404" pitchFamily="49" charset="0"/>
              <a:buChar char="o"/>
            </a:pPr>
            <a:r>
              <a:rPr lang="it-IT" altLang="it-IT" sz="1600" dirty="0">
                <a:latin typeface="Darker Grotesque" pitchFamily="2" charset="0"/>
              </a:rPr>
              <a:t>“Calcetto insieme” per coinvolgere ragazzi a rischio di esclusione sociale, con la collaborazione di una realtà sportiva del territorio;</a:t>
            </a:r>
          </a:p>
          <a:p>
            <a:pPr marL="285750" indent="-285750" eaLnBrk="1" hangingPunct="1">
              <a:buClrTx/>
              <a:buSzPct val="70000"/>
              <a:buFont typeface="Courier New" panose="02070309020205020404" pitchFamily="49" charset="0"/>
              <a:buChar char="o"/>
            </a:pPr>
            <a:endParaRPr lang="it-IT" altLang="it-IT" sz="1600" dirty="0">
              <a:latin typeface="Darker Grotesque" pitchFamily="2" charset="0"/>
            </a:endParaRPr>
          </a:p>
          <a:p>
            <a:pPr marL="285750" indent="-285750" eaLnBrk="1" hangingPunct="1">
              <a:buClrTx/>
              <a:buSzPct val="70000"/>
              <a:buFont typeface="Courier New" panose="02070309020205020404" pitchFamily="49" charset="0"/>
              <a:buChar char="o"/>
            </a:pPr>
            <a:r>
              <a:rPr lang="it-IT" altLang="it-IT" sz="1600" dirty="0">
                <a:latin typeface="Darker Grotesque" pitchFamily="2" charset="0"/>
              </a:rPr>
              <a:t>Il progetto “frutta urbana” per la realizzazione di marmellata di arance, per rigenerare  un aranceto del parco che versava in uno stato di completo abbandono. Le arance vengono lavorate dalla cooperativa “Al di là dei sogni” che gestisce un bene confiscato alla camorra. Le risorse recuperato attraverso la vendita della marmellata sono utilizzate interamente per la manutenzione del parco.</a:t>
            </a:r>
          </a:p>
          <a:p>
            <a:pPr eaLnBrk="1" hangingPunct="1">
              <a:buClrTx/>
              <a:buSzPct val="70000"/>
              <a:buFontTx/>
              <a:buNone/>
            </a:pPr>
            <a:endParaRPr lang="it-IT" altLang="it-IT" sz="1600" dirty="0">
              <a:solidFill>
                <a:srgbClr val="919090"/>
              </a:solidFill>
              <a:latin typeface="+mj-lt"/>
            </a:endParaRPr>
          </a:p>
          <a:p>
            <a:endParaRPr lang="it-IT" dirty="0"/>
          </a:p>
        </p:txBody>
      </p:sp>
      <p:pic>
        <p:nvPicPr>
          <p:cNvPr id="10" name="Immagine 9" descr="Immagine che contiene mappa&#10;&#10;Descrizione generata automaticamente">
            <a:extLst>
              <a:ext uri="{FF2B5EF4-FFF2-40B4-BE49-F238E27FC236}">
                <a16:creationId xmlns:a16="http://schemas.microsoft.com/office/drawing/2014/main" id="{C379F716-F8A7-4330-87A8-02A706E0B7E9}"/>
              </a:ext>
            </a:extLst>
          </p:cNvPr>
          <p:cNvPicPr>
            <a:picLocks noChangeAspect="1"/>
          </p:cNvPicPr>
          <p:nvPr/>
        </p:nvPicPr>
        <p:blipFill rotWithShape="1">
          <a:blip r:embed="rId4"/>
          <a:srcRect l="33221" t="20829" r="-5962" b="-4252"/>
          <a:stretch/>
        </p:blipFill>
        <p:spPr>
          <a:xfrm>
            <a:off x="2272" y="1228464"/>
            <a:ext cx="3048585" cy="4179501"/>
          </a:xfrm>
          <a:prstGeom prst="rect">
            <a:avLst/>
          </a:prstGeom>
        </p:spPr>
      </p:pic>
      <p:sp>
        <p:nvSpPr>
          <p:cNvPr id="11" name="Fumetto: rettangolo con angoli arrotondati 10">
            <a:extLst>
              <a:ext uri="{FF2B5EF4-FFF2-40B4-BE49-F238E27FC236}">
                <a16:creationId xmlns:a16="http://schemas.microsoft.com/office/drawing/2014/main" id="{8E42906C-B7AF-4670-B271-5533DBE72116}"/>
              </a:ext>
            </a:extLst>
          </p:cNvPr>
          <p:cNvSpPr/>
          <p:nvPr/>
        </p:nvSpPr>
        <p:spPr>
          <a:xfrm>
            <a:off x="784150" y="2435692"/>
            <a:ext cx="2042835" cy="344230"/>
          </a:xfrm>
          <a:prstGeom prst="wedgeRoundRectCallout">
            <a:avLst>
              <a:gd name="adj1" fmla="val -22130"/>
              <a:gd name="adj2" fmla="val 141015"/>
              <a:gd name="adj3" fmla="val 16667"/>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lumMod val="85000"/>
                    <a:lumOff val="15000"/>
                  </a:schemeClr>
                </a:solidFill>
                <a:latin typeface="Aharoni" panose="020B0604020202020204" pitchFamily="2" charset="-79"/>
                <a:cs typeface="Aharoni" panose="020B0604020202020204" pitchFamily="2" charset="-79"/>
              </a:rPr>
              <a:t>CASERTA</a:t>
            </a:r>
          </a:p>
        </p:txBody>
      </p:sp>
    </p:spTree>
    <p:extLst>
      <p:ext uri="{BB962C8B-B14F-4D97-AF65-F5344CB8AC3E}">
        <p14:creationId xmlns:p14="http://schemas.microsoft.com/office/powerpoint/2010/main" val="2872404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par>
                                <p:cTn id="10" presetID="2" presetClass="entr" presetSubtype="9"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 calcmode="lin" valueType="num">
                                      <p:cBhvr additive="base">
                                        <p:cTn id="22"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1000"/>
                                        <p:tgtEl>
                                          <p:spTgt spid="9">
                                            <p:txEl>
                                              <p:pRg st="6" end="6"/>
                                            </p:txEl>
                                          </p:spTgt>
                                        </p:tgtEl>
                                      </p:cBhvr>
                                    </p:animEffect>
                                    <p:anim calcmode="lin" valueType="num">
                                      <p:cBhvr>
                                        <p:cTn id="4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4</a:t>
            </a:r>
          </a:p>
        </p:txBody>
      </p:sp>
      <p:sp>
        <p:nvSpPr>
          <p:cNvPr id="4" name="CasellaDiTesto 3">
            <a:extLst>
              <a:ext uri="{FF2B5EF4-FFF2-40B4-BE49-F238E27FC236}">
                <a16:creationId xmlns:a16="http://schemas.microsoft.com/office/drawing/2014/main" id="{0AF0D533-C4CD-4270-BBEF-EA1AE39904FA}"/>
              </a:ext>
            </a:extLst>
          </p:cNvPr>
          <p:cNvSpPr txBox="1"/>
          <p:nvPr/>
        </p:nvSpPr>
        <p:spPr>
          <a:xfrm>
            <a:off x="552893" y="1908490"/>
            <a:ext cx="2309719" cy="923330"/>
          </a:xfrm>
          <a:prstGeom prst="rect">
            <a:avLst/>
          </a:prstGeom>
          <a:noFill/>
        </p:spPr>
        <p:txBody>
          <a:bodyPr wrap="square" rtlCol="0">
            <a:spAutoFit/>
          </a:bodyPr>
          <a:lstStyle/>
          <a:p>
            <a:pPr eaLnBrk="1" hangingPunct="1">
              <a:buClrTx/>
              <a:buSzPct val="70000"/>
              <a:buFontTx/>
              <a:buNone/>
            </a:pPr>
            <a:r>
              <a:rPr lang="it-IT" altLang="it-IT" sz="2000" b="1" dirty="0">
                <a:latin typeface="Darker Grotesque" pitchFamily="2" charset="0"/>
              </a:rPr>
              <a:t>Genova:</a:t>
            </a:r>
          </a:p>
          <a:p>
            <a:pPr eaLnBrk="1" hangingPunct="1">
              <a:buClrTx/>
              <a:buSzPct val="70000"/>
              <a:buFontTx/>
              <a:buNone/>
            </a:pPr>
            <a:r>
              <a:rPr lang="it-IT" altLang="it-IT" sz="2000" b="1" dirty="0">
                <a:latin typeface="Darker Grotesque" pitchFamily="2" charset="0"/>
              </a:rPr>
              <a:t>il progetto </a:t>
            </a:r>
            <a:r>
              <a:rPr lang="it-IT" altLang="it-IT" sz="2000" b="1" dirty="0" err="1">
                <a:latin typeface="Darker Grotesque" pitchFamily="2" charset="0"/>
              </a:rPr>
              <a:t>Ricibo</a:t>
            </a:r>
            <a:endParaRPr lang="it-IT" altLang="it-IT" sz="2000" b="1" dirty="0">
              <a:latin typeface="Darker Grotesque" pitchFamily="2" charset="0"/>
            </a:endParaRPr>
          </a:p>
          <a:p>
            <a:endParaRPr lang="it-IT" dirty="0"/>
          </a:p>
        </p:txBody>
      </p:sp>
      <p:sp>
        <p:nvSpPr>
          <p:cNvPr id="12" name="CasellaDiTesto 11">
            <a:extLst>
              <a:ext uri="{FF2B5EF4-FFF2-40B4-BE49-F238E27FC236}">
                <a16:creationId xmlns:a16="http://schemas.microsoft.com/office/drawing/2014/main" id="{807E4A81-BE32-4F40-8F4C-5AFB929CF0BC}"/>
              </a:ext>
            </a:extLst>
          </p:cNvPr>
          <p:cNvSpPr txBox="1"/>
          <p:nvPr/>
        </p:nvSpPr>
        <p:spPr>
          <a:xfrm>
            <a:off x="2826327" y="1097876"/>
            <a:ext cx="5430759" cy="3954929"/>
          </a:xfrm>
          <a:prstGeom prst="rect">
            <a:avLst/>
          </a:prstGeom>
          <a:noFill/>
        </p:spPr>
        <p:txBody>
          <a:bodyPr wrap="square" rtlCol="0">
            <a:spAutoFit/>
          </a:bodyPr>
          <a:lstStyle/>
          <a:p>
            <a:pPr eaLnBrk="1" hangingPunct="1">
              <a:buClrTx/>
              <a:buSzPct val="70000"/>
              <a:buFontTx/>
              <a:buNone/>
            </a:pPr>
            <a:endParaRPr lang="it-IT" altLang="it-IT" sz="1700" dirty="0">
              <a:latin typeface="Darker Grotesque" pitchFamily="2" charset="0"/>
            </a:endParaRPr>
          </a:p>
          <a:p>
            <a:pPr eaLnBrk="1" hangingPunct="1">
              <a:buClrTx/>
              <a:buSzPct val="70000"/>
              <a:buFontTx/>
              <a:buNone/>
            </a:pPr>
            <a:r>
              <a:rPr lang="it-IT" altLang="it-IT" sz="1700" dirty="0">
                <a:latin typeface="Darker Grotesque" pitchFamily="2" charset="0"/>
              </a:rPr>
              <a:t>Il Progetto </a:t>
            </a:r>
            <a:r>
              <a:rPr lang="it-IT" altLang="it-IT" sz="1700" dirty="0" err="1">
                <a:latin typeface="Darker Grotesque" pitchFamily="2" charset="0"/>
              </a:rPr>
              <a:t>Ricibo</a:t>
            </a:r>
            <a:r>
              <a:rPr lang="it-IT" altLang="it-IT" sz="1700" dirty="0">
                <a:latin typeface="Darker Grotesque" pitchFamily="2" charset="0"/>
              </a:rPr>
              <a:t>, raccoglie e ridistribuisce eccedenze alimentari. Sono stati stipulati 3 patti, partendo da un progetto già attivo da tempo.</a:t>
            </a:r>
          </a:p>
          <a:p>
            <a:pPr eaLnBrk="1" hangingPunct="1">
              <a:buClrTx/>
              <a:buSzPct val="70000"/>
              <a:buFontTx/>
              <a:buNone/>
            </a:pPr>
            <a:endParaRPr lang="it-IT" altLang="it-IT" sz="1700" dirty="0">
              <a:latin typeface="Darker Grotesque" pitchFamily="2" charset="0"/>
            </a:endParaRPr>
          </a:p>
          <a:p>
            <a:pPr eaLnBrk="1" hangingPunct="1">
              <a:buClrTx/>
              <a:buSzPct val="70000"/>
              <a:buFontTx/>
              <a:buNone/>
            </a:pPr>
            <a:r>
              <a:rPr lang="it-IT" altLang="it-IT" sz="1700" dirty="0" err="1">
                <a:latin typeface="Darker Grotesque" pitchFamily="2" charset="0"/>
              </a:rPr>
              <a:t>Ricibo</a:t>
            </a:r>
            <a:r>
              <a:rPr lang="it-IT" altLang="it-IT" sz="1700" dirty="0">
                <a:latin typeface="Darker Grotesque" pitchFamily="2" charset="0"/>
              </a:rPr>
              <a:t> coinvolge 2.000 volontari, 20.000 beneficiari, raccoglie e ridistribuisce 180 tonnellate di alimenti ogni anno.</a:t>
            </a:r>
          </a:p>
          <a:p>
            <a:pPr eaLnBrk="1" hangingPunct="1">
              <a:buClrTx/>
              <a:buSzPct val="70000"/>
              <a:buFontTx/>
              <a:buNone/>
            </a:pPr>
            <a:r>
              <a:rPr lang="it-IT" altLang="it-IT" sz="1700" dirty="0">
                <a:latin typeface="Darker Grotesque" pitchFamily="2" charset="0"/>
              </a:rPr>
              <a:t>Il progetto consente alla pubblica amministrazione un risparmio annuo di 280mila euro in smaltimento rifiuti.</a:t>
            </a:r>
          </a:p>
          <a:p>
            <a:pPr eaLnBrk="1" hangingPunct="1">
              <a:buClrTx/>
              <a:buSzPct val="70000"/>
              <a:buFontTx/>
              <a:buNone/>
            </a:pPr>
            <a:endParaRPr lang="it-IT" altLang="it-IT" sz="1700" dirty="0">
              <a:latin typeface="Darker Grotesque" pitchFamily="2" charset="0"/>
            </a:endParaRPr>
          </a:p>
          <a:p>
            <a:pPr eaLnBrk="1" hangingPunct="1">
              <a:buClrTx/>
              <a:buSzPct val="70000"/>
              <a:buFontTx/>
              <a:buNone/>
            </a:pPr>
            <a:r>
              <a:rPr lang="it-IT" altLang="it-IT" sz="1700" dirty="0">
                <a:latin typeface="Darker Grotesque" pitchFamily="2" charset="0"/>
              </a:rPr>
              <a:t>Questo progetto, quindi, risolve un problema dal punto di vista sociale legato al tema della povertà ma permette anche un risparmio di spesa alla pubblica amministrazione. </a:t>
            </a:r>
          </a:p>
          <a:p>
            <a:pPr eaLnBrk="1" hangingPunct="1">
              <a:buClrTx/>
              <a:buSzPct val="70000"/>
              <a:buFontTx/>
              <a:buNone/>
            </a:pPr>
            <a:endParaRPr lang="it-IT" altLang="it-IT" sz="1600" dirty="0">
              <a:solidFill>
                <a:srgbClr val="919090"/>
              </a:solidFill>
              <a:latin typeface="+mj-lt"/>
            </a:endParaRPr>
          </a:p>
          <a:p>
            <a:endParaRPr lang="it-IT" dirty="0"/>
          </a:p>
        </p:txBody>
      </p:sp>
      <p:pic>
        <p:nvPicPr>
          <p:cNvPr id="13" name="Immagine 12" descr="Immagine che contiene mappa&#10;&#10;Descrizione generata automaticamente">
            <a:extLst>
              <a:ext uri="{FF2B5EF4-FFF2-40B4-BE49-F238E27FC236}">
                <a16:creationId xmlns:a16="http://schemas.microsoft.com/office/drawing/2014/main" id="{4AFA2F5D-45D1-44B2-A5D9-DCDB4B53D2BD}"/>
              </a:ext>
            </a:extLst>
          </p:cNvPr>
          <p:cNvPicPr>
            <a:picLocks noChangeAspect="1"/>
          </p:cNvPicPr>
          <p:nvPr/>
        </p:nvPicPr>
        <p:blipFill rotWithShape="1">
          <a:blip r:embed="rId4"/>
          <a:srcRect r="15145" b="48728"/>
          <a:stretch/>
        </p:blipFill>
        <p:spPr>
          <a:xfrm>
            <a:off x="-6146" y="2571750"/>
            <a:ext cx="3556287" cy="2568753"/>
          </a:xfrm>
          <a:prstGeom prst="rect">
            <a:avLst/>
          </a:prstGeom>
        </p:spPr>
      </p:pic>
      <p:sp>
        <p:nvSpPr>
          <p:cNvPr id="14" name="Fumetto: rettangolo con angoli arrotondati 13">
            <a:extLst>
              <a:ext uri="{FF2B5EF4-FFF2-40B4-BE49-F238E27FC236}">
                <a16:creationId xmlns:a16="http://schemas.microsoft.com/office/drawing/2014/main" id="{69A726A7-2531-49ED-8191-7CC7850C415B}"/>
              </a:ext>
            </a:extLst>
          </p:cNvPr>
          <p:cNvSpPr/>
          <p:nvPr/>
        </p:nvSpPr>
        <p:spPr>
          <a:xfrm>
            <a:off x="224453" y="3200400"/>
            <a:ext cx="2042835" cy="344230"/>
          </a:xfrm>
          <a:prstGeom prst="wedgeRoundRectCallout">
            <a:avLst>
              <a:gd name="adj1" fmla="val -22130"/>
              <a:gd name="adj2" fmla="val 141015"/>
              <a:gd name="adj3" fmla="val 16667"/>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lumMod val="85000"/>
                    <a:lumOff val="15000"/>
                  </a:schemeClr>
                </a:solidFill>
                <a:latin typeface="Aharoni" panose="020B0604020202020204" pitchFamily="2" charset="-79"/>
                <a:cs typeface="Aharoni" panose="020B0604020202020204" pitchFamily="2" charset="-79"/>
              </a:rPr>
              <a:t>GENOVA</a:t>
            </a:r>
          </a:p>
        </p:txBody>
      </p:sp>
    </p:spTree>
    <p:extLst>
      <p:ext uri="{BB962C8B-B14F-4D97-AF65-F5344CB8AC3E}">
        <p14:creationId xmlns:p14="http://schemas.microsoft.com/office/powerpoint/2010/main" val="19738405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par>
                                <p:cTn id="10" presetID="2" presetClass="entr" presetSubtype="9"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0-#ppt_w/2"/>
                                          </p:val>
                                        </p:tav>
                                        <p:tav tm="100000">
                                          <p:val>
                                            <p:strVal val="#ppt_x"/>
                                          </p:val>
                                        </p:tav>
                                      </p:tavLst>
                                    </p:anim>
                                    <p:anim calcmode="lin" valueType="num">
                                      <p:cBhvr additive="base">
                                        <p:cTn id="13" dur="500" fill="hold"/>
                                        <p:tgtEl>
                                          <p:spTgt spid="14"/>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1000"/>
                                        <p:tgtEl>
                                          <p:spTgt spid="12">
                                            <p:txEl>
                                              <p:pRg st="1" end="1"/>
                                            </p:txEl>
                                          </p:spTgt>
                                        </p:tgtEl>
                                      </p:cBhvr>
                                    </p:animEffect>
                                    <p:anim calcmode="lin" valueType="num">
                                      <p:cBhvr>
                                        <p:cTn id="23"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animEffect transition="in" filter="fade">
                                      <p:cBhvr>
                                        <p:cTn id="29" dur="1000"/>
                                        <p:tgtEl>
                                          <p:spTgt spid="12">
                                            <p:txEl>
                                              <p:pRg st="3" end="3"/>
                                            </p:txEl>
                                          </p:spTgt>
                                        </p:tgtEl>
                                      </p:cBhvr>
                                    </p:animEffect>
                                    <p:anim calcmode="lin" valueType="num">
                                      <p:cBhvr>
                                        <p:cTn id="30"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12">
                                            <p:txEl>
                                              <p:pRg st="4" end="4"/>
                                            </p:txEl>
                                          </p:spTgt>
                                        </p:tgtEl>
                                        <p:attrNameLst>
                                          <p:attrName>style.visibility</p:attrName>
                                        </p:attrNameLst>
                                      </p:cBhvr>
                                      <p:to>
                                        <p:strVal val="visible"/>
                                      </p:to>
                                    </p:set>
                                    <p:animEffect transition="in" filter="fade">
                                      <p:cBhvr>
                                        <p:cTn id="34" dur="1000"/>
                                        <p:tgtEl>
                                          <p:spTgt spid="12">
                                            <p:txEl>
                                              <p:pRg st="4" end="4"/>
                                            </p:txEl>
                                          </p:spTgt>
                                        </p:tgtEl>
                                      </p:cBhvr>
                                    </p:animEffect>
                                    <p:anim calcmode="lin" valueType="num">
                                      <p:cBhvr>
                                        <p:cTn id="35"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12">
                                            <p:txEl>
                                              <p:pRg st="6" end="6"/>
                                            </p:txEl>
                                          </p:spTgt>
                                        </p:tgtEl>
                                        <p:attrNameLst>
                                          <p:attrName>style.visibility</p:attrName>
                                        </p:attrNameLst>
                                      </p:cBhvr>
                                      <p:to>
                                        <p:strVal val="visible"/>
                                      </p:to>
                                    </p:set>
                                    <p:animEffect transition="in" filter="fade">
                                      <p:cBhvr>
                                        <p:cTn id="41" dur="1000"/>
                                        <p:tgtEl>
                                          <p:spTgt spid="12">
                                            <p:txEl>
                                              <p:pRg st="6" end="6"/>
                                            </p:txEl>
                                          </p:spTgt>
                                        </p:tgtEl>
                                      </p:cBhvr>
                                    </p:animEffect>
                                    <p:anim calcmode="lin" valueType="num">
                                      <p:cBhvr>
                                        <p:cTn id="42"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4</a:t>
            </a:r>
          </a:p>
        </p:txBody>
      </p:sp>
      <p:sp>
        <p:nvSpPr>
          <p:cNvPr id="4" name="CasellaDiTesto 3">
            <a:extLst>
              <a:ext uri="{FF2B5EF4-FFF2-40B4-BE49-F238E27FC236}">
                <a16:creationId xmlns:a16="http://schemas.microsoft.com/office/drawing/2014/main" id="{0AF0D533-C4CD-4270-BBEF-EA1AE39904FA}"/>
              </a:ext>
            </a:extLst>
          </p:cNvPr>
          <p:cNvSpPr txBox="1"/>
          <p:nvPr/>
        </p:nvSpPr>
        <p:spPr>
          <a:xfrm>
            <a:off x="784150" y="1112713"/>
            <a:ext cx="2309719" cy="923330"/>
          </a:xfrm>
          <a:prstGeom prst="rect">
            <a:avLst/>
          </a:prstGeom>
          <a:noFill/>
        </p:spPr>
        <p:txBody>
          <a:bodyPr wrap="square" rtlCol="0">
            <a:spAutoFit/>
          </a:bodyPr>
          <a:lstStyle/>
          <a:p>
            <a:pPr eaLnBrk="1" hangingPunct="1">
              <a:buClrTx/>
              <a:buSzPct val="70000"/>
              <a:buFontTx/>
              <a:buNone/>
            </a:pPr>
            <a:r>
              <a:rPr lang="it-IT" altLang="it-IT" sz="2000" b="1" dirty="0">
                <a:latin typeface="Darker Grotesque" pitchFamily="2" charset="0"/>
              </a:rPr>
              <a:t>La «Buona Terra» del Comune di Adelfia</a:t>
            </a:r>
          </a:p>
          <a:p>
            <a:endParaRPr lang="it-IT" dirty="0"/>
          </a:p>
        </p:txBody>
      </p:sp>
      <p:sp>
        <p:nvSpPr>
          <p:cNvPr id="9" name="CasellaDiTesto 8">
            <a:extLst>
              <a:ext uri="{FF2B5EF4-FFF2-40B4-BE49-F238E27FC236}">
                <a16:creationId xmlns:a16="http://schemas.microsoft.com/office/drawing/2014/main" id="{7E70B3E2-3E73-4147-BCAE-136B5408C237}"/>
              </a:ext>
            </a:extLst>
          </p:cNvPr>
          <p:cNvSpPr txBox="1"/>
          <p:nvPr/>
        </p:nvSpPr>
        <p:spPr>
          <a:xfrm>
            <a:off x="3048585" y="1064308"/>
            <a:ext cx="5335012" cy="4493538"/>
          </a:xfrm>
          <a:prstGeom prst="rect">
            <a:avLst/>
          </a:prstGeom>
          <a:noFill/>
        </p:spPr>
        <p:txBody>
          <a:bodyPr wrap="square" rtlCol="0">
            <a:spAutoFit/>
          </a:bodyPr>
          <a:lstStyle/>
          <a:p>
            <a:pPr eaLnBrk="1" hangingPunct="1">
              <a:buClrTx/>
              <a:buSzPct val="70000"/>
              <a:buFontTx/>
              <a:buNone/>
            </a:pPr>
            <a:endParaRPr lang="it-IT" altLang="it-IT" sz="1600" dirty="0">
              <a:solidFill>
                <a:srgbClr val="919090"/>
              </a:solidFill>
              <a:latin typeface="+mj-lt"/>
            </a:endParaRPr>
          </a:p>
          <a:p>
            <a:pPr eaLnBrk="1" hangingPunct="1">
              <a:buClrTx/>
              <a:buSzPct val="70000"/>
              <a:buFontTx/>
              <a:buNone/>
            </a:pPr>
            <a:r>
              <a:rPr lang="it-IT" altLang="it-IT" sz="1600" dirty="0">
                <a:latin typeface="Darker Grotesque" pitchFamily="2" charset="0"/>
              </a:rPr>
              <a:t>Il Patto prevede l’allargamento della gamma dei servizi offerti da una pubblica amministrazione in relazione ai bisogni di un gruppo di donne braccianti. Inoltre, ha permesso:</a:t>
            </a:r>
          </a:p>
          <a:p>
            <a:pPr eaLnBrk="1" hangingPunct="1">
              <a:buClrTx/>
              <a:buSzPct val="70000"/>
              <a:buFontTx/>
              <a:buNone/>
            </a:pPr>
            <a:endParaRPr lang="it-IT" altLang="it-IT" sz="1600" dirty="0">
              <a:latin typeface="Darker Grotesque" pitchFamily="2" charset="0"/>
            </a:endParaRPr>
          </a:p>
          <a:p>
            <a:pPr marL="285750" indent="-285750" eaLnBrk="1" hangingPunct="1">
              <a:buClrTx/>
              <a:buSzPct val="70000"/>
              <a:buFont typeface="Courier New" panose="02070309020205020404" pitchFamily="49" charset="0"/>
              <a:buChar char="o"/>
            </a:pPr>
            <a:r>
              <a:rPr lang="it-IT" altLang="it-IT" sz="1600" dirty="0">
                <a:latin typeface="Darker Grotesque" pitchFamily="2" charset="0"/>
              </a:rPr>
              <a:t>L’estensione delle ore di apertura del nido comunale e la realizzazione di un’attività estiva sperimentale, sul modello campo-scuola, attraverso la co-gestione degli spazi;</a:t>
            </a:r>
          </a:p>
          <a:p>
            <a:pPr marL="285750" indent="-285750" eaLnBrk="1" hangingPunct="1">
              <a:buClrTx/>
              <a:buSzPct val="70000"/>
              <a:buFont typeface="Courier New" panose="02070309020205020404" pitchFamily="49" charset="0"/>
              <a:buChar char="o"/>
            </a:pPr>
            <a:r>
              <a:rPr lang="it-IT" altLang="it-IT" sz="1600" dirty="0">
                <a:latin typeface="Darker Grotesque" pitchFamily="2" charset="0"/>
              </a:rPr>
              <a:t>La cura di alcune aree verdi nell’abitato di Adelfia;</a:t>
            </a:r>
          </a:p>
          <a:p>
            <a:pPr marL="285750" indent="-285750" eaLnBrk="1" hangingPunct="1">
              <a:buClrTx/>
              <a:buSzPct val="70000"/>
              <a:buFont typeface="Courier New" panose="02070309020205020404" pitchFamily="49" charset="0"/>
              <a:buChar char="o"/>
            </a:pPr>
            <a:r>
              <a:rPr lang="it-IT" altLang="it-IT" sz="1600" dirty="0">
                <a:latin typeface="Darker Grotesque" pitchFamily="2" charset="0"/>
              </a:rPr>
              <a:t>La mappatura partecipata delle aree agricole in stato di abbandono, comprese quelle sequestrate e confiscate alla criminalità organizzata e acquisite al patrimonio dell’ente, quale base per progetti di sviluppo di un percorso di microeconomia e/o proposta di servizi di conciliazione aggiuntivi rispetto all’esistente. </a:t>
            </a:r>
          </a:p>
          <a:p>
            <a:pPr marL="285750" indent="-285750" eaLnBrk="1" hangingPunct="1">
              <a:buClrTx/>
              <a:buSzPct val="70000"/>
              <a:buFont typeface="Courier New" panose="02070309020205020404" pitchFamily="49" charset="0"/>
              <a:buChar char="o"/>
            </a:pPr>
            <a:endParaRPr lang="it-IT" altLang="it-IT" sz="1600" dirty="0">
              <a:solidFill>
                <a:srgbClr val="919090"/>
              </a:solidFill>
              <a:latin typeface="+mj-lt"/>
            </a:endParaRPr>
          </a:p>
          <a:p>
            <a:pPr marL="285750" indent="-285750" eaLnBrk="1" hangingPunct="1">
              <a:buClrTx/>
              <a:buSzPct val="70000"/>
              <a:buFont typeface="Courier New" panose="02070309020205020404" pitchFamily="49" charset="0"/>
              <a:buChar char="o"/>
            </a:pPr>
            <a:endParaRPr lang="it-IT" altLang="it-IT" sz="1600" dirty="0">
              <a:solidFill>
                <a:srgbClr val="919090"/>
              </a:solidFill>
              <a:latin typeface="+mj-lt"/>
            </a:endParaRPr>
          </a:p>
          <a:p>
            <a:pPr eaLnBrk="1" hangingPunct="1">
              <a:buClrTx/>
              <a:buSzPct val="70000"/>
              <a:buFontTx/>
              <a:buNone/>
            </a:pPr>
            <a:endParaRPr lang="it-IT" altLang="it-IT" sz="1600" dirty="0">
              <a:solidFill>
                <a:srgbClr val="919090"/>
              </a:solidFill>
              <a:latin typeface="+mj-lt"/>
            </a:endParaRPr>
          </a:p>
          <a:p>
            <a:endParaRPr lang="it-IT" dirty="0"/>
          </a:p>
        </p:txBody>
      </p:sp>
      <p:pic>
        <p:nvPicPr>
          <p:cNvPr id="10" name="Immagine 9" descr="Immagine che contiene mappa&#10;&#10;Descrizione generata automaticamente">
            <a:extLst>
              <a:ext uri="{FF2B5EF4-FFF2-40B4-BE49-F238E27FC236}">
                <a16:creationId xmlns:a16="http://schemas.microsoft.com/office/drawing/2014/main" id="{B7F82E17-A0DD-450F-B52B-E41D4BA033E7}"/>
              </a:ext>
            </a:extLst>
          </p:cNvPr>
          <p:cNvPicPr>
            <a:picLocks noChangeAspect="1"/>
          </p:cNvPicPr>
          <p:nvPr/>
        </p:nvPicPr>
        <p:blipFill rotWithShape="1">
          <a:blip r:embed="rId4"/>
          <a:srcRect l="33221" t="20829" r="-5962" b="-4252"/>
          <a:stretch/>
        </p:blipFill>
        <p:spPr>
          <a:xfrm>
            <a:off x="0" y="1221326"/>
            <a:ext cx="3048585" cy="4179501"/>
          </a:xfrm>
          <a:prstGeom prst="rect">
            <a:avLst/>
          </a:prstGeom>
        </p:spPr>
      </p:pic>
      <p:sp>
        <p:nvSpPr>
          <p:cNvPr id="11" name="Fumetto: rettangolo con angoli arrotondati 10">
            <a:extLst>
              <a:ext uri="{FF2B5EF4-FFF2-40B4-BE49-F238E27FC236}">
                <a16:creationId xmlns:a16="http://schemas.microsoft.com/office/drawing/2014/main" id="{074BCB39-9FE9-4DAF-84A5-7BA3CD29ED8C}"/>
              </a:ext>
            </a:extLst>
          </p:cNvPr>
          <p:cNvSpPr/>
          <p:nvPr/>
        </p:nvSpPr>
        <p:spPr>
          <a:xfrm>
            <a:off x="1630102" y="2263383"/>
            <a:ext cx="1418483" cy="344230"/>
          </a:xfrm>
          <a:prstGeom prst="wedgeRoundRectCallout">
            <a:avLst>
              <a:gd name="adj1" fmla="val -22130"/>
              <a:gd name="adj2" fmla="val 141015"/>
              <a:gd name="adj3" fmla="val 16667"/>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lumMod val="85000"/>
                    <a:lumOff val="15000"/>
                  </a:schemeClr>
                </a:solidFill>
                <a:latin typeface="Aharoni" panose="020B0604020202020204" pitchFamily="2" charset="-79"/>
                <a:cs typeface="Aharoni" panose="020B0604020202020204" pitchFamily="2" charset="-79"/>
              </a:rPr>
              <a:t>ADELFIA</a:t>
            </a:r>
          </a:p>
        </p:txBody>
      </p:sp>
    </p:spTree>
    <p:extLst>
      <p:ext uri="{BB962C8B-B14F-4D97-AF65-F5344CB8AC3E}">
        <p14:creationId xmlns:p14="http://schemas.microsoft.com/office/powerpoint/2010/main" val="40157787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par>
                                <p:cTn id="10" presetID="2" presetClass="entr" presetSubtype="9"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0-#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 calcmode="lin" valueType="num">
                                      <p:cBhvr additive="base">
                                        <p:cTn id="22"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4">
            <a:alphaModFix amt="70000"/>
          </a:blip>
          <a:stretch>
            <a:fillRect/>
          </a:stretch>
        </p:blipFill>
        <p:spPr>
          <a:xfrm>
            <a:off x="0" y="-1860697"/>
            <a:ext cx="9144000" cy="6966086"/>
          </a:xfrm>
          <a:prstGeom prst="rect">
            <a:avLst/>
          </a:prstGeom>
          <a:noFill/>
          <a:ln>
            <a:noFill/>
          </a:ln>
        </p:spPr>
      </p:pic>
      <p:pic>
        <p:nvPicPr>
          <p:cNvPr id="55" name="Google Shape;55;p13"/>
          <p:cNvPicPr preferRelativeResize="0"/>
          <p:nvPr/>
        </p:nvPicPr>
        <p:blipFill>
          <a:blip r:embed="rId5">
            <a:alphaModFix/>
          </a:blip>
          <a:stretch>
            <a:fillRect/>
          </a:stretch>
        </p:blipFill>
        <p:spPr>
          <a:xfrm>
            <a:off x="6100098" y="2955620"/>
            <a:ext cx="1299166" cy="442469"/>
          </a:xfrm>
          <a:prstGeom prst="rect">
            <a:avLst/>
          </a:prstGeom>
          <a:noFill/>
          <a:ln>
            <a:noFill/>
          </a:ln>
        </p:spPr>
      </p:pic>
      <p:sp>
        <p:nvSpPr>
          <p:cNvPr id="2" name="CasellaDiTesto 1">
            <a:extLst>
              <a:ext uri="{FF2B5EF4-FFF2-40B4-BE49-F238E27FC236}">
                <a16:creationId xmlns:a16="http://schemas.microsoft.com/office/drawing/2014/main" id="{11E43FB1-8709-41F0-981D-6DDA75D40031}"/>
              </a:ext>
            </a:extLst>
          </p:cNvPr>
          <p:cNvSpPr txBox="1"/>
          <p:nvPr/>
        </p:nvSpPr>
        <p:spPr>
          <a:xfrm>
            <a:off x="839972" y="329640"/>
            <a:ext cx="7037203" cy="584775"/>
          </a:xfrm>
          <a:prstGeom prst="rect">
            <a:avLst/>
          </a:prstGeom>
          <a:noFill/>
          <a:effectLst>
            <a:outerShdw blurRad="50800" dist="38100" algn="l" rotWithShape="0">
              <a:prstClr val="black">
                <a:alpha val="40000"/>
              </a:prstClr>
            </a:outerShdw>
          </a:effectLst>
        </p:spPr>
        <p:txBody>
          <a:bodyPr wrap="square" rtlCol="0">
            <a:spAutoFit/>
          </a:bodyPr>
          <a:lstStyle/>
          <a:p>
            <a:pPr algn="ctr"/>
            <a:endParaRPr lang="it-IT" sz="1800"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it-IT" dirty="0"/>
          </a:p>
        </p:txBody>
      </p:sp>
      <p:pic>
        <p:nvPicPr>
          <p:cNvPr id="4" name="Immagine 3">
            <a:extLst>
              <a:ext uri="{FF2B5EF4-FFF2-40B4-BE49-F238E27FC236}">
                <a16:creationId xmlns:a16="http://schemas.microsoft.com/office/drawing/2014/main" id="{1454401D-CC8E-4AA4-AA11-3A7C305307EC}"/>
              </a:ext>
            </a:extLst>
          </p:cNvPr>
          <p:cNvPicPr>
            <a:picLocks noChangeAspect="1"/>
          </p:cNvPicPr>
          <p:nvPr/>
        </p:nvPicPr>
        <p:blipFill>
          <a:blip r:embed="rId6"/>
          <a:stretch>
            <a:fillRect/>
          </a:stretch>
        </p:blipFill>
        <p:spPr>
          <a:xfrm>
            <a:off x="3221499" y="4619954"/>
            <a:ext cx="2701002" cy="387812"/>
          </a:xfrm>
          <a:prstGeom prst="rect">
            <a:avLst/>
          </a:prstGeom>
        </p:spPr>
      </p:pic>
    </p:spTree>
    <p:extLst>
      <p:ext uri="{BB962C8B-B14F-4D97-AF65-F5344CB8AC3E}">
        <p14:creationId xmlns:p14="http://schemas.microsoft.com/office/powerpoint/2010/main" val="47089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4">
            <a:alphaModFix amt="5000"/>
          </a:blip>
          <a:srcRect t="40023" r="40426" b="5020"/>
          <a:stretch/>
        </p:blipFill>
        <p:spPr>
          <a:xfrm>
            <a:off x="0" y="0"/>
            <a:ext cx="9144000" cy="5143500"/>
          </a:xfrm>
          <a:prstGeom prst="rect">
            <a:avLst/>
          </a:prstGeom>
          <a:blipFill>
            <a:blip r:embed="rId3"/>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395029" y="1423165"/>
            <a:ext cx="8353942" cy="2800767"/>
          </a:xfrm>
          <a:prstGeom prst="rect">
            <a:avLst/>
          </a:prstGeom>
          <a:noFill/>
        </p:spPr>
        <p:txBody>
          <a:bodyPr wrap="square">
            <a:spAutoFit/>
          </a:bodyPr>
          <a:lstStyle/>
          <a:p>
            <a:pPr algn="ctr" eaLnBrk="1" hangingPunct="1">
              <a:buClrTx/>
              <a:buSzPct val="70000"/>
              <a:buFontTx/>
              <a:buNone/>
            </a:pPr>
            <a:r>
              <a:rPr lang="it-IT" altLang="it-IT" sz="2200" dirty="0">
                <a:solidFill>
                  <a:schemeClr val="tx1"/>
                </a:solidFill>
                <a:latin typeface="Darker Grotesque "/>
              </a:rPr>
              <a:t>Ormai i beni comuni stanno entrando nel lessico delle istituzioni.</a:t>
            </a:r>
          </a:p>
          <a:p>
            <a:pPr algn="ctr" eaLnBrk="1" hangingPunct="1">
              <a:buClrTx/>
              <a:buSzPct val="70000"/>
              <a:buFontTx/>
              <a:buNone/>
            </a:pPr>
            <a:r>
              <a:rPr lang="it-IT" altLang="it-IT" sz="2200" dirty="0">
                <a:solidFill>
                  <a:schemeClr val="tx1"/>
                </a:solidFill>
                <a:latin typeface="Darker Grotesque "/>
              </a:rPr>
              <a:t> Anche se il diritto riconosce e definisce solo beni pubblici e beni privati, i beni comuni iniziano ad avere una connotazione ben precisa nella dottrina, nella giurisprudenza, in diverse norme del nostro ordinamento. </a:t>
            </a:r>
          </a:p>
          <a:p>
            <a:pPr algn="ctr" eaLnBrk="1" hangingPunct="1">
              <a:buClrTx/>
              <a:buSzPct val="70000"/>
              <a:buFontTx/>
              <a:buNone/>
            </a:pPr>
            <a:endParaRPr lang="it-IT" altLang="it-IT" sz="2200" dirty="0">
              <a:solidFill>
                <a:schemeClr val="tx1"/>
              </a:solidFill>
              <a:latin typeface="Darker Grotesque "/>
            </a:endParaRPr>
          </a:p>
          <a:p>
            <a:pPr algn="ctr" eaLnBrk="1" hangingPunct="1">
              <a:buClrTx/>
              <a:buSzPct val="70000"/>
              <a:buFontTx/>
              <a:buNone/>
            </a:pPr>
            <a:r>
              <a:rPr lang="it-IT" altLang="it-IT" sz="2200" dirty="0">
                <a:solidFill>
                  <a:schemeClr val="tx1"/>
                </a:solidFill>
                <a:latin typeface="Darker Grotesque "/>
              </a:rPr>
              <a:t>L’</a:t>
            </a:r>
            <a:r>
              <a:rPr lang="it-IT" altLang="it-IT" sz="2200" b="1" dirty="0">
                <a:solidFill>
                  <a:srgbClr val="FFBA4C"/>
                </a:solidFill>
                <a:latin typeface="Darker Grotesque "/>
              </a:rPr>
              <a:t>interesse generale </a:t>
            </a:r>
            <a:r>
              <a:rPr lang="it-IT" altLang="it-IT" sz="2200" dirty="0">
                <a:solidFill>
                  <a:schemeClr val="tx1"/>
                </a:solidFill>
                <a:latin typeface="Darker Grotesque "/>
              </a:rPr>
              <a:t>di cui parla l’articolo 118, che rischia di essere solo un concetto giuridico di difficile applicazione per i cittadini comuni, può essere tradotto nella </a:t>
            </a:r>
            <a:r>
              <a:rPr lang="it-IT" altLang="it-IT" sz="2200" b="1" dirty="0">
                <a:solidFill>
                  <a:srgbClr val="D8255C"/>
                </a:solidFill>
                <a:latin typeface="Darker Grotesque "/>
              </a:rPr>
              <a:t>cura dei beni comuni</a:t>
            </a:r>
            <a:r>
              <a:rPr lang="it-IT" altLang="it-IT" sz="2200" dirty="0">
                <a:solidFill>
                  <a:schemeClr val="tx1"/>
                </a:solidFill>
                <a:latin typeface="Darker Grotesque "/>
              </a:rPr>
              <a:t>.</a:t>
            </a:r>
            <a:r>
              <a:rPr lang="it-IT" altLang="it-IT" sz="2200" i="1" dirty="0">
                <a:solidFill>
                  <a:schemeClr val="tx1"/>
                </a:solidFill>
                <a:latin typeface="Darker Grotesque "/>
              </a:rPr>
              <a:t> </a:t>
            </a:r>
          </a:p>
        </p:txBody>
      </p: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L’articolo 118 della Costituzione Italiana: interesse generale e beni comuni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Tree>
    <p:extLst>
      <p:ext uri="{BB962C8B-B14F-4D97-AF65-F5344CB8AC3E}">
        <p14:creationId xmlns:p14="http://schemas.microsoft.com/office/powerpoint/2010/main" val="3323852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animEffect transition="in" filter="fade">
                                      <p:cBhvr>
                                        <p:cTn id="15"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5000"/>
          </a:blip>
          <a:srcRect t="40023" r="40426" b="5020"/>
          <a:stretch/>
        </p:blipFill>
        <p:spPr>
          <a:xfrm>
            <a:off x="0" y="0"/>
            <a:ext cx="9144000" cy="5143500"/>
          </a:xfrm>
          <a:prstGeom prst="rect">
            <a:avLst/>
          </a:prstGeom>
          <a:blipFill>
            <a:blip r:embed="rId4"/>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544918" y="1452718"/>
            <a:ext cx="7925982" cy="3139321"/>
          </a:xfrm>
          <a:prstGeom prst="rect">
            <a:avLst/>
          </a:prstGeom>
          <a:noFill/>
        </p:spPr>
        <p:txBody>
          <a:bodyPr wrap="square">
            <a:spAutoFit/>
          </a:bodyPr>
          <a:lstStyle/>
          <a:p>
            <a:pPr eaLnBrk="1" hangingPunct="1">
              <a:buClrTx/>
              <a:buSzPct val="70000"/>
              <a:buFontTx/>
              <a:buNone/>
            </a:pPr>
            <a:r>
              <a:rPr lang="it-IT" altLang="it-IT" sz="2200" dirty="0">
                <a:solidFill>
                  <a:schemeClr val="tx1"/>
                </a:solidFill>
                <a:latin typeface="Darker Grotesque "/>
              </a:rPr>
              <a:t>Rispetto alla definizione di cosa è un bene comune, un riferimento certo è dato dalla Commissione </a:t>
            </a:r>
            <a:r>
              <a:rPr lang="it-IT" altLang="it-IT" sz="2200" dirty="0">
                <a:solidFill>
                  <a:schemeClr val="tx1">
                    <a:lumMod val="95000"/>
                    <a:lumOff val="5000"/>
                  </a:schemeClr>
                </a:solidFill>
                <a:latin typeface="Darker Grotesque "/>
              </a:rPr>
              <a:t>Rodotà</a:t>
            </a:r>
            <a:r>
              <a:rPr lang="it-IT" altLang="it-IT" sz="2200" dirty="0">
                <a:solidFill>
                  <a:schemeClr val="tx1"/>
                </a:solidFill>
                <a:latin typeface="Darker Grotesque "/>
              </a:rPr>
              <a:t>, secondo cui i beni comuni:</a:t>
            </a:r>
          </a:p>
          <a:p>
            <a:pPr eaLnBrk="1" hangingPunct="1">
              <a:buClrTx/>
              <a:buSzPct val="70000"/>
              <a:buFontTx/>
              <a:buNone/>
            </a:pPr>
            <a:endParaRPr lang="it-IT" altLang="it-IT" sz="2200" dirty="0">
              <a:solidFill>
                <a:schemeClr val="tx1"/>
              </a:solidFill>
              <a:latin typeface="Darker Grotesque "/>
            </a:endParaRPr>
          </a:p>
          <a:p>
            <a:pPr marL="342900" indent="-342900" eaLnBrk="1" hangingPunct="1">
              <a:buClrTx/>
              <a:buSzPct val="70000"/>
              <a:buFont typeface="Arial" panose="020B0604020202020204" pitchFamily="34" charset="0"/>
              <a:buChar char="•"/>
            </a:pPr>
            <a:r>
              <a:rPr lang="it-IT" altLang="it-IT" sz="2200" dirty="0">
                <a:solidFill>
                  <a:schemeClr val="tx1"/>
                </a:solidFill>
                <a:latin typeface="Darker Grotesque "/>
              </a:rPr>
              <a:t>Esprimono utilità funzionali all’esercizio dei </a:t>
            </a:r>
            <a:r>
              <a:rPr lang="it-IT" altLang="it-IT" sz="2200" b="1" dirty="0">
                <a:solidFill>
                  <a:srgbClr val="FFBA4C"/>
                </a:solidFill>
                <a:latin typeface="Darker Grotesque "/>
              </a:rPr>
              <a:t>diritti fondamentali</a:t>
            </a:r>
            <a:r>
              <a:rPr lang="it-IT" altLang="it-IT" sz="2200" dirty="0">
                <a:solidFill>
                  <a:schemeClr val="tx1"/>
                </a:solidFill>
                <a:latin typeface="Darker Grotesque "/>
              </a:rPr>
              <a:t>, nonché al libero sviluppo della persona;</a:t>
            </a:r>
          </a:p>
          <a:p>
            <a:pPr marL="342900" indent="-342900" eaLnBrk="1" hangingPunct="1">
              <a:buClrTx/>
              <a:buSzPct val="70000"/>
              <a:buFont typeface="Arial" panose="020B0604020202020204" pitchFamily="34" charset="0"/>
              <a:buChar char="•"/>
            </a:pPr>
            <a:r>
              <a:rPr lang="it-IT" altLang="it-IT" sz="2200" dirty="0">
                <a:solidFill>
                  <a:schemeClr val="tx1"/>
                </a:solidFill>
                <a:latin typeface="Darker Grotesque "/>
              </a:rPr>
              <a:t>Devono essere </a:t>
            </a:r>
            <a:r>
              <a:rPr lang="it-IT" altLang="it-IT" sz="2200" b="1" dirty="0">
                <a:solidFill>
                  <a:srgbClr val="8BD2BD"/>
                </a:solidFill>
                <a:latin typeface="Darker Grotesque "/>
              </a:rPr>
              <a:t>tutelati e salvaguardati </a:t>
            </a:r>
            <a:r>
              <a:rPr lang="it-IT" altLang="it-IT" sz="2200" dirty="0">
                <a:solidFill>
                  <a:schemeClr val="tx1"/>
                </a:solidFill>
                <a:latin typeface="Darker Grotesque "/>
              </a:rPr>
              <a:t>dall’ordinamento giuridico, anche a beneficio delle generazioni future;</a:t>
            </a:r>
          </a:p>
          <a:p>
            <a:pPr marL="342900" indent="-342900" eaLnBrk="1" hangingPunct="1">
              <a:buClrTx/>
              <a:buSzPct val="70000"/>
              <a:buFont typeface="Arial" panose="020B0604020202020204" pitchFamily="34" charset="0"/>
              <a:buChar char="•"/>
            </a:pPr>
            <a:r>
              <a:rPr lang="it-IT" altLang="it-IT" sz="2200" dirty="0">
                <a:solidFill>
                  <a:schemeClr val="tx1"/>
                </a:solidFill>
                <a:latin typeface="Darker Grotesque "/>
              </a:rPr>
              <a:t>Titolari possono essere persone giuridiche, pubbliche o privati. Deve essere garantita la loro </a:t>
            </a:r>
            <a:r>
              <a:rPr lang="it-IT" altLang="it-IT" sz="2200" b="1" dirty="0">
                <a:solidFill>
                  <a:srgbClr val="D8255C"/>
                </a:solidFill>
                <a:latin typeface="Darker Grotesque "/>
              </a:rPr>
              <a:t>fruizione collettiva</a:t>
            </a:r>
            <a:r>
              <a:rPr lang="it-IT" altLang="it-IT" sz="2200" dirty="0">
                <a:solidFill>
                  <a:schemeClr val="tx1"/>
                </a:solidFill>
                <a:latin typeface="Darker Grotesque "/>
              </a:rPr>
              <a:t>.</a:t>
            </a:r>
          </a:p>
        </p:txBody>
      </p:sp>
      <p:sp>
        <p:nvSpPr>
          <p:cNvPr id="9" name="Freccia a pentagono 8">
            <a:extLst>
              <a:ext uri="{FF2B5EF4-FFF2-40B4-BE49-F238E27FC236}">
                <a16:creationId xmlns:a16="http://schemas.microsoft.com/office/drawing/2014/main" id="{D189FF74-E806-487F-A49F-97AD860DEC80}"/>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L’articolo 118 della Costituzione Italiana: interesse generale e beni comuni</a:t>
            </a:r>
          </a:p>
        </p:txBody>
      </p:sp>
      <p:sp>
        <p:nvSpPr>
          <p:cNvPr id="10" name="Freccia a pentagono 9">
            <a:extLst>
              <a:ext uri="{FF2B5EF4-FFF2-40B4-BE49-F238E27FC236}">
                <a16:creationId xmlns:a16="http://schemas.microsoft.com/office/drawing/2014/main" id="{A4AA9992-2AFC-4329-B665-AEE6AECA19E8}"/>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Tree>
    <p:extLst>
      <p:ext uri="{BB962C8B-B14F-4D97-AF65-F5344CB8AC3E}">
        <p14:creationId xmlns:p14="http://schemas.microsoft.com/office/powerpoint/2010/main" val="3362873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fade">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fade">
                                      <p:cBhvr>
                                        <p:cTn id="2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4">
            <a:alphaModFix amt="5000"/>
          </a:blip>
          <a:srcRect t="40023" r="40426" b="5020"/>
          <a:stretch/>
        </p:blipFill>
        <p:spPr>
          <a:xfrm>
            <a:off x="0" y="0"/>
            <a:ext cx="9144000" cy="5143500"/>
          </a:xfrm>
          <a:prstGeom prst="rect">
            <a:avLst/>
          </a:prstGeom>
          <a:blipFill>
            <a:blip r:embed="rId3"/>
            <a:stretch>
              <a:fillRect/>
            </a:stretch>
          </a:blipFill>
          <a:ln>
            <a:noFill/>
          </a:ln>
        </p:spPr>
      </p:pic>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p:spPr>
        <p:style>
          <a:lnRef idx="2">
            <a:schemeClr val="accent4"/>
          </a:lnRef>
          <a:fillRef idx="0">
            <a:schemeClr val="accent4"/>
          </a:fillRef>
          <a:effectRef idx="1">
            <a:schemeClr val="accent4"/>
          </a:effectRef>
          <a:fontRef idx="minor">
            <a:schemeClr val="tx1"/>
          </a:fontRef>
        </p:style>
      </p:cxnSp>
      <p:sp>
        <p:nvSpPr>
          <p:cNvPr id="12" name="CasellaDiTesto 11">
            <a:extLst>
              <a:ext uri="{FF2B5EF4-FFF2-40B4-BE49-F238E27FC236}">
                <a16:creationId xmlns:a16="http://schemas.microsoft.com/office/drawing/2014/main" id="{C10ADFD3-BC61-4DF6-BD66-EDF8C8C67B36}"/>
              </a:ext>
            </a:extLst>
          </p:cNvPr>
          <p:cNvSpPr txBox="1"/>
          <p:nvPr/>
        </p:nvSpPr>
        <p:spPr>
          <a:xfrm>
            <a:off x="518337" y="1476517"/>
            <a:ext cx="8465584" cy="400110"/>
          </a:xfrm>
          <a:prstGeom prst="rect">
            <a:avLst/>
          </a:prstGeom>
          <a:noFill/>
        </p:spPr>
        <p:txBody>
          <a:bodyPr wrap="square">
            <a:spAutoFit/>
          </a:bodyPr>
          <a:lstStyle/>
          <a:p>
            <a:pPr eaLnBrk="1" hangingPunct="1">
              <a:buClrTx/>
              <a:buSzPct val="70000"/>
            </a:pPr>
            <a:r>
              <a:rPr lang="it-IT" altLang="it-IT" sz="2000" dirty="0">
                <a:solidFill>
                  <a:schemeClr val="tx1"/>
                </a:solidFill>
                <a:latin typeface="Darker Grotesque" pitchFamily="2" charset="0"/>
              </a:rPr>
              <a:t>Accanto ai principi stabiliti dalla commissione Rodotà, </a:t>
            </a:r>
            <a:r>
              <a:rPr lang="it-IT" altLang="it-IT" sz="2000" dirty="0" err="1">
                <a:solidFill>
                  <a:schemeClr val="tx1"/>
                </a:solidFill>
                <a:latin typeface="Darker Grotesque" pitchFamily="2" charset="0"/>
              </a:rPr>
              <a:t>Labsus</a:t>
            </a:r>
            <a:r>
              <a:rPr lang="it-IT" altLang="it-IT" sz="2000" dirty="0">
                <a:solidFill>
                  <a:schemeClr val="tx1"/>
                </a:solidFill>
                <a:latin typeface="Darker Grotesque" pitchFamily="2" charset="0"/>
              </a:rPr>
              <a:t> ne propone altri tre:</a:t>
            </a:r>
          </a:p>
        </p:txBody>
      </p:sp>
      <p:sp>
        <p:nvSpPr>
          <p:cNvPr id="2" name="Ovale 1">
            <a:extLst>
              <a:ext uri="{FF2B5EF4-FFF2-40B4-BE49-F238E27FC236}">
                <a16:creationId xmlns:a16="http://schemas.microsoft.com/office/drawing/2014/main" id="{075AE3AD-F466-4672-9EDC-69EFF7F74DED}"/>
              </a:ext>
            </a:extLst>
          </p:cNvPr>
          <p:cNvSpPr/>
          <p:nvPr/>
        </p:nvSpPr>
        <p:spPr>
          <a:xfrm>
            <a:off x="115801" y="1922553"/>
            <a:ext cx="779567" cy="755374"/>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9" name="Ovale 8">
            <a:extLst>
              <a:ext uri="{FF2B5EF4-FFF2-40B4-BE49-F238E27FC236}">
                <a16:creationId xmlns:a16="http://schemas.microsoft.com/office/drawing/2014/main" id="{90FA5496-5765-495A-9310-F4E9B9012BE6}"/>
              </a:ext>
            </a:extLst>
          </p:cNvPr>
          <p:cNvSpPr/>
          <p:nvPr/>
        </p:nvSpPr>
        <p:spPr>
          <a:xfrm>
            <a:off x="128553" y="2871275"/>
            <a:ext cx="779567" cy="755374"/>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0" name="Ovale 9">
            <a:extLst>
              <a:ext uri="{FF2B5EF4-FFF2-40B4-BE49-F238E27FC236}">
                <a16:creationId xmlns:a16="http://schemas.microsoft.com/office/drawing/2014/main" id="{6662A5C4-D47F-4D49-A902-739B4A32FBC7}"/>
              </a:ext>
            </a:extLst>
          </p:cNvPr>
          <p:cNvSpPr/>
          <p:nvPr/>
        </p:nvSpPr>
        <p:spPr>
          <a:xfrm>
            <a:off x="137935" y="3770208"/>
            <a:ext cx="779567" cy="755374"/>
          </a:xfrm>
          <a:prstGeom prst="ellipse">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
        <p:nvSpPr>
          <p:cNvPr id="11" name="Freccia a pentagono 10">
            <a:extLst>
              <a:ext uri="{FF2B5EF4-FFF2-40B4-BE49-F238E27FC236}">
                <a16:creationId xmlns:a16="http://schemas.microsoft.com/office/drawing/2014/main" id="{EEFC6524-F1AA-41A1-B3D6-EBD3E48755BC}"/>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L’articolo 118 della Costituzione Italiana: interesse generale e beni comuni</a:t>
            </a:r>
          </a:p>
        </p:txBody>
      </p:sp>
      <p:sp>
        <p:nvSpPr>
          <p:cNvPr id="13" name="Freccia a pentagono 12">
            <a:extLst>
              <a:ext uri="{FF2B5EF4-FFF2-40B4-BE49-F238E27FC236}">
                <a16:creationId xmlns:a16="http://schemas.microsoft.com/office/drawing/2014/main" id="{224BC3D0-A86C-4F19-9FFD-7F86E5F4D0FF}"/>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1</a:t>
            </a:r>
          </a:p>
        </p:txBody>
      </p:sp>
      <p:sp>
        <p:nvSpPr>
          <p:cNvPr id="3" name="CasellaDiTesto 2">
            <a:extLst>
              <a:ext uri="{FF2B5EF4-FFF2-40B4-BE49-F238E27FC236}">
                <a16:creationId xmlns:a16="http://schemas.microsoft.com/office/drawing/2014/main" id="{91CAB90E-68EC-4D23-B73B-431C49312481}"/>
              </a:ext>
            </a:extLst>
          </p:cNvPr>
          <p:cNvSpPr txBox="1"/>
          <p:nvPr/>
        </p:nvSpPr>
        <p:spPr>
          <a:xfrm>
            <a:off x="908120" y="1978542"/>
            <a:ext cx="7105812" cy="923330"/>
          </a:xfrm>
          <a:prstGeom prst="rect">
            <a:avLst/>
          </a:prstGeom>
          <a:noFill/>
        </p:spPr>
        <p:txBody>
          <a:bodyPr wrap="square" rtlCol="0">
            <a:spAutoFit/>
          </a:bodyPr>
          <a:lstStyle/>
          <a:p>
            <a:r>
              <a:rPr lang="it-IT" altLang="it-IT" sz="2000" dirty="0">
                <a:solidFill>
                  <a:schemeClr val="tx1"/>
                </a:solidFill>
                <a:latin typeface="Darker Grotesque" pitchFamily="2" charset="0"/>
              </a:rPr>
              <a:t>Dietro ogni bene comune c’è sempre una </a:t>
            </a:r>
            <a:r>
              <a:rPr lang="it-IT" altLang="it-IT" sz="2000" b="1" dirty="0">
                <a:solidFill>
                  <a:srgbClr val="FFBA4C"/>
                </a:solidFill>
                <a:latin typeface="Darker Grotesque" pitchFamily="2" charset="0"/>
              </a:rPr>
              <a:t>comunità</a:t>
            </a:r>
            <a:r>
              <a:rPr lang="it-IT" altLang="it-IT" sz="2000" dirty="0">
                <a:solidFill>
                  <a:schemeClr val="tx1"/>
                </a:solidFill>
                <a:latin typeface="Darker Grotesque" pitchFamily="2" charset="0"/>
              </a:rPr>
              <a:t> che, prendendosene cura, si identifica con quel bene;</a:t>
            </a:r>
          </a:p>
          <a:p>
            <a:endParaRPr lang="it-IT" dirty="0"/>
          </a:p>
        </p:txBody>
      </p:sp>
      <p:sp>
        <p:nvSpPr>
          <p:cNvPr id="14" name="CasellaDiTesto 13">
            <a:extLst>
              <a:ext uri="{FF2B5EF4-FFF2-40B4-BE49-F238E27FC236}">
                <a16:creationId xmlns:a16="http://schemas.microsoft.com/office/drawing/2014/main" id="{75A238E7-9530-4BF2-9DAE-5BC5358F4502}"/>
              </a:ext>
            </a:extLst>
          </p:cNvPr>
          <p:cNvSpPr txBox="1"/>
          <p:nvPr/>
        </p:nvSpPr>
        <p:spPr>
          <a:xfrm>
            <a:off x="928729" y="2901872"/>
            <a:ext cx="7529471" cy="923330"/>
          </a:xfrm>
          <a:prstGeom prst="rect">
            <a:avLst/>
          </a:prstGeom>
          <a:noFill/>
        </p:spPr>
        <p:txBody>
          <a:bodyPr wrap="square" rtlCol="0">
            <a:spAutoFit/>
          </a:bodyPr>
          <a:lstStyle/>
          <a:p>
            <a:pPr eaLnBrk="1" hangingPunct="1">
              <a:buClrTx/>
              <a:buSzPct val="70000"/>
            </a:pPr>
            <a:r>
              <a:rPr lang="it-IT" altLang="it-IT" sz="2000" dirty="0">
                <a:solidFill>
                  <a:schemeClr val="tx1"/>
                </a:solidFill>
                <a:latin typeface="Darker Grotesque" pitchFamily="2" charset="0"/>
              </a:rPr>
              <a:t>Il legame tra comunità e beni comuni costruisce, rafforza e alimenta i </a:t>
            </a:r>
            <a:r>
              <a:rPr lang="it-IT" altLang="it-IT" sz="2000" b="1" dirty="0">
                <a:solidFill>
                  <a:srgbClr val="D8255C"/>
                </a:solidFill>
                <a:latin typeface="Darker Grotesque" pitchFamily="2" charset="0"/>
              </a:rPr>
              <a:t>legami sociali</a:t>
            </a:r>
            <a:r>
              <a:rPr lang="it-IT" altLang="it-IT" sz="2000" dirty="0">
                <a:solidFill>
                  <a:schemeClr val="tx1"/>
                </a:solidFill>
                <a:latin typeface="Darker Grotesque" pitchFamily="2" charset="0"/>
              </a:rPr>
              <a:t>;</a:t>
            </a:r>
          </a:p>
          <a:p>
            <a:endParaRPr lang="it-IT" dirty="0"/>
          </a:p>
        </p:txBody>
      </p:sp>
      <p:sp>
        <p:nvSpPr>
          <p:cNvPr id="15" name="CasellaDiTesto 14">
            <a:extLst>
              <a:ext uri="{FF2B5EF4-FFF2-40B4-BE49-F238E27FC236}">
                <a16:creationId xmlns:a16="http://schemas.microsoft.com/office/drawing/2014/main" id="{4A0A44CE-8E51-44B4-9B20-95A1A4676881}"/>
              </a:ext>
            </a:extLst>
          </p:cNvPr>
          <p:cNvSpPr txBox="1"/>
          <p:nvPr/>
        </p:nvSpPr>
        <p:spPr>
          <a:xfrm>
            <a:off x="981450" y="3686230"/>
            <a:ext cx="7159834" cy="923330"/>
          </a:xfrm>
          <a:prstGeom prst="rect">
            <a:avLst/>
          </a:prstGeom>
          <a:noFill/>
        </p:spPr>
        <p:txBody>
          <a:bodyPr wrap="square" rtlCol="0">
            <a:spAutoFit/>
          </a:bodyPr>
          <a:lstStyle/>
          <a:p>
            <a:pPr eaLnBrk="1" hangingPunct="1">
              <a:buClrTx/>
              <a:buSzPct val="70000"/>
            </a:pPr>
            <a:r>
              <a:rPr lang="it-IT" altLang="it-IT" sz="2000" dirty="0">
                <a:solidFill>
                  <a:schemeClr val="tx1"/>
                </a:solidFill>
                <a:latin typeface="Darker Grotesque" pitchFamily="2" charset="0"/>
              </a:rPr>
              <a:t>Individuare i beni comuni significa riconoscerli. Il loro riconoscimento è dato  dall’esercizio di una </a:t>
            </a:r>
            <a:r>
              <a:rPr lang="it-IT" altLang="it-IT" sz="2000" b="1" dirty="0">
                <a:solidFill>
                  <a:srgbClr val="8BD2BD"/>
                </a:solidFill>
                <a:latin typeface="Darker Grotesque" pitchFamily="2" charset="0"/>
              </a:rPr>
              <a:t>responsabilità condivisa</a:t>
            </a:r>
            <a:r>
              <a:rPr lang="it-IT" altLang="it-IT" sz="2000" dirty="0">
                <a:solidFill>
                  <a:schemeClr val="tx1"/>
                </a:solidFill>
                <a:latin typeface="Darker Grotesque" pitchFamily="2" charset="0"/>
              </a:rPr>
              <a:t>.</a:t>
            </a:r>
          </a:p>
          <a:p>
            <a:endParaRPr lang="it-IT" dirty="0"/>
          </a:p>
        </p:txBody>
      </p:sp>
    </p:spTree>
    <p:extLst>
      <p:ext uri="{BB962C8B-B14F-4D97-AF65-F5344CB8AC3E}">
        <p14:creationId xmlns:p14="http://schemas.microsoft.com/office/powerpoint/2010/main" val="2257828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2" presetClass="entr" presetSubtype="8"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par>
                                <p:cTn id="26" presetID="2" presetClass="entr" presetSubtype="8"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par>
                                <p:cTn id="37" presetID="2" presetClass="entr" presetSubtype="8"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p:nvPr/>
        </p:nvCxnSpPr>
        <p:spPr>
          <a:xfrm flipV="1">
            <a:off x="574158" y="531628"/>
            <a:ext cx="8197702" cy="396000"/>
          </a:xfrm>
          <a:prstGeom prst="bentConnector3">
            <a:avLst/>
          </a:prstGeom>
        </p:spPr>
        <p:style>
          <a:lnRef idx="2">
            <a:schemeClr val="accent4"/>
          </a:lnRef>
          <a:fillRef idx="0">
            <a:schemeClr val="accent4"/>
          </a:fillRef>
          <a:effectRef idx="1">
            <a:schemeClr val="accent4"/>
          </a:effectRef>
          <a:fontRef idx="minor">
            <a:schemeClr val="tx1"/>
          </a:fontRef>
        </p:style>
      </p:cxnSp>
      <p:sp>
        <p:nvSpPr>
          <p:cNvPr id="9" name="CasellaDiTesto 8">
            <a:extLst>
              <a:ext uri="{FF2B5EF4-FFF2-40B4-BE49-F238E27FC236}">
                <a16:creationId xmlns:a16="http://schemas.microsoft.com/office/drawing/2014/main" id="{BBAA7306-9DE9-46A3-AA69-1276F830E571}"/>
              </a:ext>
            </a:extLst>
          </p:cNvPr>
          <p:cNvSpPr txBox="1"/>
          <p:nvPr/>
        </p:nvSpPr>
        <p:spPr>
          <a:xfrm>
            <a:off x="3454400" y="465931"/>
            <a:ext cx="1358900" cy="477054"/>
          </a:xfrm>
          <a:prstGeom prst="rect">
            <a:avLst/>
          </a:prstGeom>
          <a:noFill/>
        </p:spPr>
        <p:txBody>
          <a:bodyPr wrap="square" rtlCol="0">
            <a:spAutoFit/>
          </a:bodyPr>
          <a:lstStyle/>
          <a:p>
            <a:r>
              <a:rPr lang="it-IT" sz="2500" b="1" dirty="0">
                <a:solidFill>
                  <a:schemeClr val="tx1"/>
                </a:solidFill>
                <a:latin typeface="Darker Grotesque ExtraBold" pitchFamily="2" charset="0"/>
              </a:rPr>
              <a:t>INDICE</a:t>
            </a:r>
          </a:p>
        </p:txBody>
      </p:sp>
      <p:sp>
        <p:nvSpPr>
          <p:cNvPr id="10" name="Freccia a pentagono 9">
            <a:extLst>
              <a:ext uri="{FF2B5EF4-FFF2-40B4-BE49-F238E27FC236}">
                <a16:creationId xmlns:a16="http://schemas.microsoft.com/office/drawing/2014/main" id="{BA369C50-0F4E-4378-A7F4-79B060F57A79}"/>
              </a:ext>
            </a:extLst>
          </p:cNvPr>
          <p:cNvSpPr/>
          <p:nvPr/>
        </p:nvSpPr>
        <p:spPr>
          <a:xfrm>
            <a:off x="574158" y="1435395"/>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           L’articolo 118 della Costituzione Italiana: interesse generale e beni comuni</a:t>
            </a:r>
          </a:p>
        </p:txBody>
      </p:sp>
      <p:sp>
        <p:nvSpPr>
          <p:cNvPr id="13" name="Freccia a pentagono 12">
            <a:extLst>
              <a:ext uri="{FF2B5EF4-FFF2-40B4-BE49-F238E27FC236}">
                <a16:creationId xmlns:a16="http://schemas.microsoft.com/office/drawing/2014/main" id="{287E2C98-B972-4ACF-9B63-BEEBECFA191A}"/>
              </a:ext>
            </a:extLst>
          </p:cNvPr>
          <p:cNvSpPr/>
          <p:nvPr/>
        </p:nvSpPr>
        <p:spPr>
          <a:xfrm>
            <a:off x="574158" y="2161954"/>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1"/>
                </a:solidFill>
                <a:latin typeface="Darker Grotesque "/>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14" name="Freccia a pentagono 13">
            <a:extLst>
              <a:ext uri="{FF2B5EF4-FFF2-40B4-BE49-F238E27FC236}">
                <a16:creationId xmlns:a16="http://schemas.microsoft.com/office/drawing/2014/main" id="{0B613C43-A798-4FCC-B1EA-834F9B560D4B}"/>
              </a:ext>
            </a:extLst>
          </p:cNvPr>
          <p:cNvSpPr/>
          <p:nvPr/>
        </p:nvSpPr>
        <p:spPr>
          <a:xfrm>
            <a:off x="574158" y="2888513"/>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Il modello di amministrazione condivisa nella pratica</a:t>
            </a:r>
          </a:p>
        </p:txBody>
      </p:sp>
      <p:sp>
        <p:nvSpPr>
          <p:cNvPr id="15" name="Freccia a pentagono 14">
            <a:extLst>
              <a:ext uri="{FF2B5EF4-FFF2-40B4-BE49-F238E27FC236}">
                <a16:creationId xmlns:a16="http://schemas.microsoft.com/office/drawing/2014/main" id="{2D87EB70-7858-4489-AFE5-7DFD24EF8FA0}"/>
              </a:ext>
            </a:extLst>
          </p:cNvPr>
          <p:cNvSpPr/>
          <p:nvPr/>
        </p:nvSpPr>
        <p:spPr>
          <a:xfrm>
            <a:off x="574158" y="3615072"/>
            <a:ext cx="8016949" cy="520996"/>
          </a:xfrm>
          <a:prstGeom prst="homePlate">
            <a:avLst/>
          </a:prstGeom>
          <a:solidFill>
            <a:srgbClr val="B9E4D7"/>
          </a:solidFill>
          <a:ln/>
        </p:spPr>
        <p:style>
          <a:lnRef idx="0">
            <a:schemeClr val="accent4"/>
          </a:lnRef>
          <a:fillRef idx="3">
            <a:schemeClr val="accent4"/>
          </a:fillRef>
          <a:effectRef idx="3">
            <a:schemeClr val="accent4"/>
          </a:effectRef>
          <a:fontRef idx="minor">
            <a:schemeClr val="lt1"/>
          </a:fontRef>
        </p:style>
        <p:txBody>
          <a:bodyPr rtlCol="0" anchor="ctr"/>
          <a:lstStyle/>
          <a:p>
            <a:r>
              <a:rPr lang="it-IT" altLang="it-IT" b="1"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          </a:t>
            </a: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Casi studio: il racconto di alcuni Patti in giro per l’Italia</a:t>
            </a:r>
          </a:p>
        </p:txBody>
      </p:sp>
      <p:sp>
        <p:nvSpPr>
          <p:cNvPr id="2" name="Freccia a pentagono 1">
            <a:extLst>
              <a:ext uri="{FF2B5EF4-FFF2-40B4-BE49-F238E27FC236}">
                <a16:creationId xmlns:a16="http://schemas.microsoft.com/office/drawing/2014/main" id="{A0F591CA-6AA2-4A4A-A0D3-FE2E13DA13D0}"/>
              </a:ext>
            </a:extLst>
          </p:cNvPr>
          <p:cNvSpPr/>
          <p:nvPr/>
        </p:nvSpPr>
        <p:spPr>
          <a:xfrm>
            <a:off x="574158" y="143592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1</a:t>
            </a:r>
          </a:p>
        </p:txBody>
      </p:sp>
      <p:sp>
        <p:nvSpPr>
          <p:cNvPr id="11" name="Freccia a pentagono 10">
            <a:extLst>
              <a:ext uri="{FF2B5EF4-FFF2-40B4-BE49-F238E27FC236}">
                <a16:creationId xmlns:a16="http://schemas.microsoft.com/office/drawing/2014/main" id="{7C966DA7-9155-4941-9E6F-38A0E8C85290}"/>
              </a:ext>
            </a:extLst>
          </p:cNvPr>
          <p:cNvSpPr/>
          <p:nvPr/>
        </p:nvSpPr>
        <p:spPr>
          <a:xfrm>
            <a:off x="574158" y="2159887"/>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2</a:t>
            </a:r>
          </a:p>
        </p:txBody>
      </p:sp>
      <p:sp>
        <p:nvSpPr>
          <p:cNvPr id="12" name="Freccia a pentagono 11">
            <a:extLst>
              <a:ext uri="{FF2B5EF4-FFF2-40B4-BE49-F238E27FC236}">
                <a16:creationId xmlns:a16="http://schemas.microsoft.com/office/drawing/2014/main" id="{A5713692-1E60-497A-BDCD-717FF59EBD40}"/>
              </a:ext>
            </a:extLst>
          </p:cNvPr>
          <p:cNvSpPr/>
          <p:nvPr/>
        </p:nvSpPr>
        <p:spPr>
          <a:xfrm>
            <a:off x="574158" y="2899674"/>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3</a:t>
            </a:r>
          </a:p>
        </p:txBody>
      </p:sp>
      <p:sp>
        <p:nvSpPr>
          <p:cNvPr id="16" name="Freccia a pentagono 15">
            <a:extLst>
              <a:ext uri="{FF2B5EF4-FFF2-40B4-BE49-F238E27FC236}">
                <a16:creationId xmlns:a16="http://schemas.microsoft.com/office/drawing/2014/main" id="{B386C54A-EA54-41D7-8F9F-6D884EBA5673}"/>
              </a:ext>
            </a:extLst>
          </p:cNvPr>
          <p:cNvSpPr/>
          <p:nvPr/>
        </p:nvSpPr>
        <p:spPr>
          <a:xfrm>
            <a:off x="574158" y="3629303"/>
            <a:ext cx="478465" cy="497135"/>
          </a:xfrm>
          <a:prstGeom prst="homePlate">
            <a:avLst/>
          </a:prstGeom>
          <a:solidFill>
            <a:srgbClr val="FFBA4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4</a:t>
            </a:r>
          </a:p>
        </p:txBody>
      </p:sp>
    </p:spTree>
    <p:extLst>
      <p:ext uri="{BB962C8B-B14F-4D97-AF65-F5344CB8AC3E}">
        <p14:creationId xmlns:p14="http://schemas.microsoft.com/office/powerpoint/2010/main" val="2717623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10"/>
                                        </p:tgtEl>
                                      </p:cBhvr>
                                    </p:animEffect>
                                    <p:anim calcmode="lin" valueType="num">
                                      <p:cBhvr>
                                        <p:cTn id="12" dur="1000"/>
                                        <p:tgtEl>
                                          <p:spTgt spid="10"/>
                                        </p:tgtEl>
                                        <p:attrNameLst>
                                          <p:attrName>ppt_x</p:attrName>
                                        </p:attrNameLst>
                                      </p:cBhvr>
                                      <p:tavLst>
                                        <p:tav tm="0">
                                          <p:val>
                                            <p:strVal val="ppt_x"/>
                                          </p:val>
                                        </p:tav>
                                        <p:tav tm="100000">
                                          <p:val>
                                            <p:strVal val="ppt_x"/>
                                          </p:val>
                                        </p:tav>
                                      </p:tavLst>
                                    </p:anim>
                                    <p:anim calcmode="lin" valueType="num">
                                      <p:cBhvr>
                                        <p:cTn id="13" dur="1000"/>
                                        <p:tgtEl>
                                          <p:spTgt spid="10"/>
                                        </p:tgtEl>
                                        <p:attrNameLst>
                                          <p:attrName>ppt_y</p:attrName>
                                        </p:attrNameLst>
                                      </p:cBhvr>
                                      <p:tavLst>
                                        <p:tav tm="0">
                                          <p:val>
                                            <p:strVal val="ppt_y"/>
                                          </p:val>
                                        </p:tav>
                                        <p:tav tm="100000">
                                          <p:val>
                                            <p:strVal val="ppt_y+.1"/>
                                          </p:val>
                                        </p:tav>
                                      </p:tavLst>
                                    </p:anim>
                                    <p:set>
                                      <p:cBhvr>
                                        <p:cTn id="14" dur="1" fill="hold">
                                          <p:stCondLst>
                                            <p:cond delay="999"/>
                                          </p:stCondLst>
                                        </p:cTn>
                                        <p:tgtEl>
                                          <p:spTgt spid="10"/>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14"/>
                                        </p:tgtEl>
                                      </p:cBhvr>
                                    </p:animEffect>
                                    <p:anim calcmode="lin" valueType="num">
                                      <p:cBhvr>
                                        <p:cTn id="22" dur="1000"/>
                                        <p:tgtEl>
                                          <p:spTgt spid="14"/>
                                        </p:tgtEl>
                                        <p:attrNameLst>
                                          <p:attrName>ppt_x</p:attrName>
                                        </p:attrNameLst>
                                      </p:cBhvr>
                                      <p:tavLst>
                                        <p:tav tm="0">
                                          <p:val>
                                            <p:strVal val="ppt_x"/>
                                          </p:val>
                                        </p:tav>
                                        <p:tav tm="100000">
                                          <p:val>
                                            <p:strVal val="ppt_x"/>
                                          </p:val>
                                        </p:tav>
                                      </p:tavLst>
                                    </p:anim>
                                    <p:anim calcmode="lin" valueType="num">
                                      <p:cBhvr>
                                        <p:cTn id="23" dur="1000"/>
                                        <p:tgtEl>
                                          <p:spTgt spid="14"/>
                                        </p:tgtEl>
                                        <p:attrNameLst>
                                          <p:attrName>ppt_y</p:attrName>
                                        </p:attrNameLst>
                                      </p:cBhvr>
                                      <p:tavLst>
                                        <p:tav tm="0">
                                          <p:val>
                                            <p:strVal val="ppt_y"/>
                                          </p:val>
                                        </p:tav>
                                        <p:tav tm="100000">
                                          <p:val>
                                            <p:strVal val="ppt_y+.1"/>
                                          </p:val>
                                        </p:tav>
                                      </p:tavLst>
                                    </p:anim>
                                    <p:set>
                                      <p:cBhvr>
                                        <p:cTn id="24" dur="1" fill="hold">
                                          <p:stCondLst>
                                            <p:cond delay="999"/>
                                          </p:stCondLst>
                                        </p:cTn>
                                        <p:tgtEl>
                                          <p:spTgt spid="14"/>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16"/>
                                        </p:tgtEl>
                                      </p:cBhvr>
                                    </p:animEffect>
                                    <p:anim calcmode="lin" valueType="num">
                                      <p:cBhvr>
                                        <p:cTn id="27" dur="1000"/>
                                        <p:tgtEl>
                                          <p:spTgt spid="16"/>
                                        </p:tgtEl>
                                        <p:attrNameLst>
                                          <p:attrName>ppt_x</p:attrName>
                                        </p:attrNameLst>
                                      </p:cBhvr>
                                      <p:tavLst>
                                        <p:tav tm="0">
                                          <p:val>
                                            <p:strVal val="ppt_x"/>
                                          </p:val>
                                        </p:tav>
                                        <p:tav tm="100000">
                                          <p:val>
                                            <p:strVal val="ppt_x"/>
                                          </p:val>
                                        </p:tav>
                                      </p:tavLst>
                                    </p:anim>
                                    <p:anim calcmode="lin" valueType="num">
                                      <p:cBhvr>
                                        <p:cTn id="28" dur="1000"/>
                                        <p:tgtEl>
                                          <p:spTgt spid="16"/>
                                        </p:tgtEl>
                                        <p:attrNameLst>
                                          <p:attrName>ppt_y</p:attrName>
                                        </p:attrNameLst>
                                      </p:cBhvr>
                                      <p:tavLst>
                                        <p:tav tm="0">
                                          <p:val>
                                            <p:strVal val="ppt_y"/>
                                          </p:val>
                                        </p:tav>
                                        <p:tav tm="100000">
                                          <p:val>
                                            <p:strVal val="ppt_y+.1"/>
                                          </p:val>
                                        </p:tav>
                                      </p:tavLst>
                                    </p:anim>
                                    <p:set>
                                      <p:cBhvr>
                                        <p:cTn id="29" dur="1" fill="hold">
                                          <p:stCondLst>
                                            <p:cond delay="999"/>
                                          </p:stCondLst>
                                        </p:cTn>
                                        <p:tgtEl>
                                          <p:spTgt spid="16"/>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15"/>
                                        </p:tgtEl>
                                      </p:cBhvr>
                                    </p:animEffect>
                                    <p:anim calcmode="lin" valueType="num">
                                      <p:cBhvr>
                                        <p:cTn id="32" dur="1000"/>
                                        <p:tgtEl>
                                          <p:spTgt spid="15"/>
                                        </p:tgtEl>
                                        <p:attrNameLst>
                                          <p:attrName>ppt_x</p:attrName>
                                        </p:attrNameLst>
                                      </p:cBhvr>
                                      <p:tavLst>
                                        <p:tav tm="0">
                                          <p:val>
                                            <p:strVal val="ppt_x"/>
                                          </p:val>
                                        </p:tav>
                                        <p:tav tm="100000">
                                          <p:val>
                                            <p:strVal val="ppt_x"/>
                                          </p:val>
                                        </p:tav>
                                      </p:tavLst>
                                    </p:anim>
                                    <p:anim calcmode="lin" valueType="num">
                                      <p:cBhvr>
                                        <p:cTn id="33" dur="1000"/>
                                        <p:tgtEl>
                                          <p:spTgt spid="15"/>
                                        </p:tgtEl>
                                        <p:attrNameLst>
                                          <p:attrName>ppt_y</p:attrName>
                                        </p:attrNameLst>
                                      </p:cBhvr>
                                      <p:tavLst>
                                        <p:tav tm="0">
                                          <p:val>
                                            <p:strVal val="ppt_y"/>
                                          </p:val>
                                        </p:tav>
                                        <p:tav tm="100000">
                                          <p:val>
                                            <p:strVal val="ppt_y+.1"/>
                                          </p:val>
                                        </p:tav>
                                      </p:tavLst>
                                    </p:anim>
                                    <p:set>
                                      <p:cBhvr>
                                        <p:cTn id="34"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2" grpId="0" animBg="1"/>
      <p:bldP spid="12"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9" name="Freccia a destra 8">
            <a:extLst>
              <a:ext uri="{FF2B5EF4-FFF2-40B4-BE49-F238E27FC236}">
                <a16:creationId xmlns:a16="http://schemas.microsoft.com/office/drawing/2014/main" id="{E77DB7C3-1E72-4811-8B0F-C8E0DBF77C3B}"/>
              </a:ext>
            </a:extLst>
          </p:cNvPr>
          <p:cNvSpPr/>
          <p:nvPr/>
        </p:nvSpPr>
        <p:spPr>
          <a:xfrm>
            <a:off x="3912680" y="2518805"/>
            <a:ext cx="834811" cy="781050"/>
          </a:xfrm>
          <a:prstGeom prst="rightArrow">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731DB0C1-CD8D-4D37-8441-FFFC0989B562}"/>
              </a:ext>
            </a:extLst>
          </p:cNvPr>
          <p:cNvSpPr txBox="1"/>
          <p:nvPr/>
        </p:nvSpPr>
        <p:spPr>
          <a:xfrm>
            <a:off x="544918" y="2478443"/>
            <a:ext cx="3046072" cy="861774"/>
          </a:xfrm>
          <a:prstGeom prst="rect">
            <a:avLst/>
          </a:prstGeom>
          <a:noFill/>
        </p:spPr>
        <p:txBody>
          <a:bodyPr wrap="square">
            <a:spAutoFit/>
          </a:bodyPr>
          <a:lstStyle/>
          <a:p>
            <a:pPr eaLnBrk="1" hangingPunct="1">
              <a:buClrTx/>
              <a:buSzPct val="70000"/>
              <a:buFontTx/>
              <a:buNone/>
            </a:pPr>
            <a:r>
              <a:rPr lang="it-IT" altLang="it-IT" sz="2500" dirty="0">
                <a:solidFill>
                  <a:schemeClr val="tx1">
                    <a:lumMod val="95000"/>
                    <a:lumOff val="5000"/>
                  </a:schemeClr>
                </a:solidFill>
                <a:latin typeface="Darker Grotesque" pitchFamily="2" charset="0"/>
              </a:rPr>
              <a:t>Qual è l’essenza del </a:t>
            </a:r>
          </a:p>
          <a:p>
            <a:pPr eaLnBrk="1" hangingPunct="1">
              <a:buClrTx/>
              <a:buSzPct val="70000"/>
              <a:buFontTx/>
              <a:buNone/>
            </a:pPr>
            <a:r>
              <a:rPr lang="it-IT" altLang="it-IT" sz="2500" dirty="0">
                <a:solidFill>
                  <a:schemeClr val="tx1">
                    <a:lumMod val="95000"/>
                    <a:lumOff val="5000"/>
                  </a:schemeClr>
                </a:solidFill>
                <a:latin typeface="Darker Grotesque" pitchFamily="2" charset="0"/>
              </a:rPr>
              <a:t>principio di sussidiarietà?</a:t>
            </a:r>
          </a:p>
        </p:txBody>
      </p:sp>
      <p:sp>
        <p:nvSpPr>
          <p:cNvPr id="11" name="Rettangolo con angoli arrotondati 10">
            <a:extLst>
              <a:ext uri="{FF2B5EF4-FFF2-40B4-BE49-F238E27FC236}">
                <a16:creationId xmlns:a16="http://schemas.microsoft.com/office/drawing/2014/main" id="{F8B11379-43F8-421C-848C-634D14ABE80E}"/>
              </a:ext>
            </a:extLst>
          </p:cNvPr>
          <p:cNvSpPr/>
          <p:nvPr/>
        </p:nvSpPr>
        <p:spPr>
          <a:xfrm>
            <a:off x="5069181" y="1636647"/>
            <a:ext cx="3147673" cy="2545365"/>
          </a:xfrm>
          <a:prstGeom prst="roundRect">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lumMod val="95000"/>
                    <a:lumOff val="5000"/>
                  </a:schemeClr>
                </a:solidFill>
                <a:latin typeface="Darker Grotesque" pitchFamily="2" charset="0"/>
              </a:rPr>
              <a:t>La creazione di una </a:t>
            </a:r>
            <a:r>
              <a:rPr lang="it-IT" sz="2000" b="1" dirty="0">
                <a:solidFill>
                  <a:srgbClr val="8BD2BD"/>
                </a:solidFill>
                <a:latin typeface="Darker Grotesque" pitchFamily="2" charset="0"/>
              </a:rPr>
              <a:t>relazione di condivisione </a:t>
            </a:r>
            <a:r>
              <a:rPr lang="it-IT" sz="2000" dirty="0">
                <a:solidFill>
                  <a:schemeClr val="tx1">
                    <a:lumMod val="95000"/>
                    <a:lumOff val="5000"/>
                  </a:schemeClr>
                </a:solidFill>
                <a:latin typeface="Darker Grotesque" pitchFamily="2" charset="0"/>
              </a:rPr>
              <a:t>in cui si condividono </a:t>
            </a:r>
            <a:r>
              <a:rPr lang="it-IT" sz="2000" b="1" dirty="0">
                <a:solidFill>
                  <a:srgbClr val="D8255C"/>
                </a:solidFill>
                <a:latin typeface="Darker Grotesque" pitchFamily="2" charset="0"/>
              </a:rPr>
              <a:t>responsabilità</a:t>
            </a:r>
            <a:r>
              <a:rPr lang="it-IT" sz="2000" dirty="0">
                <a:solidFill>
                  <a:srgbClr val="D8255C"/>
                </a:solidFill>
                <a:latin typeface="Darker Grotesque" pitchFamily="2" charset="0"/>
              </a:rPr>
              <a:t> e </a:t>
            </a:r>
            <a:r>
              <a:rPr lang="it-IT" sz="2000" b="1" dirty="0">
                <a:solidFill>
                  <a:srgbClr val="D8255C"/>
                </a:solidFill>
                <a:latin typeface="Darker Grotesque" pitchFamily="2" charset="0"/>
              </a:rPr>
              <a:t>risorse</a:t>
            </a:r>
            <a:r>
              <a:rPr lang="it-IT" sz="2000" dirty="0">
                <a:solidFill>
                  <a:srgbClr val="919090"/>
                </a:solidFill>
                <a:latin typeface="Darker Grotesque" pitchFamily="2" charset="0"/>
              </a:rPr>
              <a:t> </a:t>
            </a:r>
            <a:r>
              <a:rPr lang="it-IT" sz="2000" dirty="0">
                <a:solidFill>
                  <a:schemeClr val="tx1">
                    <a:lumMod val="95000"/>
                    <a:lumOff val="5000"/>
                  </a:schemeClr>
                </a:solidFill>
                <a:latin typeface="Darker Grotesque" pitchFamily="2" charset="0"/>
              </a:rPr>
              <a:t>per raggiungere un obiettivo comune.</a:t>
            </a:r>
          </a:p>
        </p:txBody>
      </p:sp>
    </p:spTree>
    <p:extLst>
      <p:ext uri="{BB962C8B-B14F-4D97-AF65-F5344CB8AC3E}">
        <p14:creationId xmlns:p14="http://schemas.microsoft.com/office/powerpoint/2010/main" val="1501156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528"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anim calcmode="lin" valueType="num">
                                      <p:cBhvr>
                                        <p:cTn id="24" dur="500" fill="hold"/>
                                        <p:tgtEl>
                                          <p:spTgt spid="11"/>
                                        </p:tgtEl>
                                        <p:attrNameLst>
                                          <p:attrName>ppt_x</p:attrName>
                                        </p:attrNameLst>
                                      </p:cBhvr>
                                      <p:tavLst>
                                        <p:tav tm="0">
                                          <p:val>
                                            <p:fltVal val="0.5"/>
                                          </p:val>
                                        </p:tav>
                                        <p:tav tm="100000">
                                          <p:val>
                                            <p:strVal val="#ppt_x"/>
                                          </p:val>
                                        </p:tav>
                                      </p:tavLst>
                                    </p:anim>
                                    <p:anim calcmode="lin" valueType="num">
                                      <p:cBhvr>
                                        <p:cTn id="25" dur="5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cxnSp>
        <p:nvCxnSpPr>
          <p:cNvPr id="8" name="Connettore a gomito 7">
            <a:extLst>
              <a:ext uri="{FF2B5EF4-FFF2-40B4-BE49-F238E27FC236}">
                <a16:creationId xmlns:a16="http://schemas.microsoft.com/office/drawing/2014/main" id="{968EF0D3-4B2F-484D-AA28-DCC400E2E799}"/>
              </a:ext>
            </a:extLst>
          </p:cNvPr>
          <p:cNvCxnSpPr>
            <a:cxnSpLocks/>
          </p:cNvCxnSpPr>
          <p:nvPr/>
        </p:nvCxnSpPr>
        <p:spPr>
          <a:xfrm flipV="1">
            <a:off x="574158" y="576880"/>
            <a:ext cx="8353942" cy="396000"/>
          </a:xfrm>
          <a:prstGeom prst="bentConnector3">
            <a:avLst>
              <a:gd name="adj1" fmla="val 96519"/>
            </a:avLst>
          </a:prstGeom>
          <a:ln>
            <a:solidFill>
              <a:srgbClr val="FFBA4C"/>
            </a:solidFill>
          </a:ln>
        </p:spPr>
        <p:style>
          <a:lnRef idx="2">
            <a:schemeClr val="accent4"/>
          </a:lnRef>
          <a:fillRef idx="0">
            <a:schemeClr val="accent4"/>
          </a:fillRef>
          <a:effectRef idx="1">
            <a:schemeClr val="accent4"/>
          </a:effectRef>
          <a:fontRef idx="minor">
            <a:schemeClr val="tx1"/>
          </a:fontRef>
        </p:style>
      </p:cxnSp>
      <p:sp>
        <p:nvSpPr>
          <p:cNvPr id="6" name="Freccia a pentagono 5">
            <a:extLst>
              <a:ext uri="{FF2B5EF4-FFF2-40B4-BE49-F238E27FC236}">
                <a16:creationId xmlns:a16="http://schemas.microsoft.com/office/drawing/2014/main" id="{61CDAE1B-D126-4A8B-8962-5C0E2333633B}"/>
              </a:ext>
            </a:extLst>
          </p:cNvPr>
          <p:cNvSpPr/>
          <p:nvPr/>
        </p:nvSpPr>
        <p:spPr>
          <a:xfrm>
            <a:off x="552893" y="354842"/>
            <a:ext cx="8016949" cy="520996"/>
          </a:xfrm>
          <a:prstGeom prst="homePlate">
            <a:avLst/>
          </a:prstGeom>
          <a:solidFill>
            <a:srgbClr val="B9E4D7"/>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it-IT" altLang="it-IT" sz="1800" b="1" dirty="0">
                <a:solidFill>
                  <a:schemeClr val="tx1"/>
                </a:solidFill>
                <a:latin typeface="Darker Grotesque" pitchFamily="2" charset="0"/>
                <a:ea typeface="Tahoma" panose="020B0604030504040204" pitchFamily="34" charset="0"/>
                <a:cs typeface="Tahoma" panose="020B0604030504040204" pitchFamily="34" charset="0"/>
              </a:rPr>
              <a:t>L’essenza del principio di sussidiarietà</a:t>
            </a:r>
          </a:p>
        </p:txBody>
      </p:sp>
      <p:sp>
        <p:nvSpPr>
          <p:cNvPr id="7" name="Freccia a pentagono 6">
            <a:extLst>
              <a:ext uri="{FF2B5EF4-FFF2-40B4-BE49-F238E27FC236}">
                <a16:creationId xmlns:a16="http://schemas.microsoft.com/office/drawing/2014/main" id="{119709B0-2329-4E34-98DB-B469F986DFCC}"/>
              </a:ext>
            </a:extLst>
          </p:cNvPr>
          <p:cNvSpPr/>
          <p:nvPr/>
        </p:nvSpPr>
        <p:spPr>
          <a:xfrm>
            <a:off x="544918" y="366772"/>
            <a:ext cx="478465" cy="497135"/>
          </a:xfrm>
          <a:prstGeom prst="homePlate">
            <a:avLst/>
          </a:prstGeom>
          <a:solidFill>
            <a:srgbClr val="FFBA4C"/>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b="1" dirty="0">
                <a:solidFill>
                  <a:schemeClr val="bg1"/>
                </a:solidFill>
                <a:latin typeface="Darker Grotesque SemiBold" pitchFamily="2" charset="0"/>
              </a:rPr>
              <a:t>2</a:t>
            </a:r>
          </a:p>
        </p:txBody>
      </p:sp>
      <p:sp>
        <p:nvSpPr>
          <p:cNvPr id="12" name="CasellaDiTesto 11">
            <a:extLst>
              <a:ext uri="{FF2B5EF4-FFF2-40B4-BE49-F238E27FC236}">
                <a16:creationId xmlns:a16="http://schemas.microsoft.com/office/drawing/2014/main" id="{676F8AF6-EA22-4746-B40C-58F85ECA8889}"/>
              </a:ext>
            </a:extLst>
          </p:cNvPr>
          <p:cNvSpPr txBox="1"/>
          <p:nvPr/>
        </p:nvSpPr>
        <p:spPr>
          <a:xfrm>
            <a:off x="462516" y="1074015"/>
            <a:ext cx="6585398" cy="3477875"/>
          </a:xfrm>
          <a:prstGeom prst="rect">
            <a:avLst/>
          </a:prstGeom>
          <a:noFill/>
        </p:spPr>
        <p:txBody>
          <a:bodyPr wrap="square">
            <a:spAutoFit/>
          </a:bodyPr>
          <a:lstStyle/>
          <a:p>
            <a:pPr eaLnBrk="1" hangingPunct="1">
              <a:buClrTx/>
              <a:buSzPct val="70000"/>
              <a:buFontTx/>
              <a:buNone/>
            </a:pPr>
            <a:endParaRPr lang="it-IT" altLang="it-IT" sz="2000" dirty="0">
              <a:solidFill>
                <a:schemeClr val="tx2">
                  <a:lumMod val="50000"/>
                </a:schemeClr>
              </a:solidFill>
              <a:latin typeface="+mj-lt"/>
            </a:endParaRPr>
          </a:p>
          <a:p>
            <a:pPr eaLnBrk="1" hangingPunct="1">
              <a:buClrTx/>
              <a:buSzPct val="70000"/>
              <a:buFontTx/>
              <a:buNone/>
            </a:pPr>
            <a:r>
              <a:rPr lang="it-IT" altLang="it-IT" sz="2000" dirty="0">
                <a:solidFill>
                  <a:schemeClr val="tx1">
                    <a:lumMod val="95000"/>
                    <a:lumOff val="5000"/>
                  </a:schemeClr>
                </a:solidFill>
                <a:latin typeface="Darker Grotesque" pitchFamily="2" charset="0"/>
              </a:rPr>
              <a:t>In altri termini, al centro del principio di sussidiarietà troviamo la creazione di una relazione di condivisione in cui, alla </a:t>
            </a:r>
            <a:r>
              <a:rPr lang="it-IT" altLang="it-IT" sz="2000" b="1" dirty="0">
                <a:solidFill>
                  <a:schemeClr val="tx1">
                    <a:lumMod val="95000"/>
                    <a:lumOff val="5000"/>
                  </a:schemeClr>
                </a:solidFill>
                <a:latin typeface="Darker Grotesque" pitchFamily="2" charset="0"/>
              </a:rPr>
              <a:t>pari e con lo stesso potere</a:t>
            </a:r>
            <a:r>
              <a:rPr lang="it-IT" altLang="it-IT" sz="2000" dirty="0">
                <a:solidFill>
                  <a:schemeClr val="tx1">
                    <a:lumMod val="95000"/>
                    <a:lumOff val="5000"/>
                  </a:schemeClr>
                </a:solidFill>
                <a:latin typeface="Darker Grotesque" pitchFamily="2" charset="0"/>
              </a:rPr>
              <a:t>, cittadini e istituzioni definiscono degli obiettivi, dei risultati attesi e delle azioni. </a:t>
            </a:r>
          </a:p>
          <a:p>
            <a:pPr eaLnBrk="1" hangingPunct="1">
              <a:buClrTx/>
              <a:buSzPct val="70000"/>
              <a:buFontTx/>
              <a:buNone/>
            </a:pPr>
            <a:endParaRPr lang="it-IT" altLang="it-IT" sz="2000" dirty="0">
              <a:solidFill>
                <a:schemeClr val="tx1">
                  <a:lumMod val="95000"/>
                  <a:lumOff val="5000"/>
                </a:schemeClr>
              </a:solidFill>
              <a:latin typeface="Darker Grotesque" pitchFamily="2" charset="0"/>
            </a:endParaRPr>
          </a:p>
          <a:p>
            <a:pPr eaLnBrk="1" hangingPunct="1">
              <a:buClrTx/>
              <a:buSzPct val="70000"/>
              <a:buFontTx/>
              <a:buNone/>
            </a:pPr>
            <a:r>
              <a:rPr lang="it-IT" altLang="it-IT" sz="2000" dirty="0">
                <a:solidFill>
                  <a:schemeClr val="tx1">
                    <a:lumMod val="95000"/>
                    <a:lumOff val="5000"/>
                  </a:schemeClr>
                </a:solidFill>
                <a:latin typeface="Darker Grotesque" pitchFamily="2" charset="0"/>
              </a:rPr>
              <a:t>Il Patto è l’unico atto della pubblica amministrazione in cui la definizione dell’interesse generale è affidata a tutti i soggetti coinvolti. In qualsiasi altro atto della pubblica amministrazione, questo è definito solo dall’istituzione (es: convenzione, accordo).</a:t>
            </a:r>
            <a:br>
              <a:rPr lang="it-IT" altLang="it-IT" sz="2000" dirty="0">
                <a:solidFill>
                  <a:schemeClr val="tx2">
                    <a:lumMod val="50000"/>
                  </a:schemeClr>
                </a:solidFill>
                <a:latin typeface="+mj-lt"/>
              </a:rPr>
            </a:br>
            <a:endParaRPr lang="it-IT" altLang="it-IT" sz="2000" dirty="0">
              <a:solidFill>
                <a:schemeClr val="tx2">
                  <a:lumMod val="50000"/>
                </a:schemeClr>
              </a:solidFill>
              <a:latin typeface="+mj-lt"/>
            </a:endParaRPr>
          </a:p>
        </p:txBody>
      </p:sp>
      <p:sp>
        <p:nvSpPr>
          <p:cNvPr id="13" name="Ovale 12">
            <a:extLst>
              <a:ext uri="{FF2B5EF4-FFF2-40B4-BE49-F238E27FC236}">
                <a16:creationId xmlns:a16="http://schemas.microsoft.com/office/drawing/2014/main" id="{6CE5DEAB-D95A-4710-9432-6104F698D223}"/>
              </a:ext>
            </a:extLst>
          </p:cNvPr>
          <p:cNvSpPr/>
          <p:nvPr/>
        </p:nvSpPr>
        <p:spPr>
          <a:xfrm>
            <a:off x="7014572" y="1406769"/>
            <a:ext cx="1156168" cy="1164981"/>
          </a:xfrm>
          <a:prstGeom prst="ellipse">
            <a:avLst/>
          </a:prstGeom>
          <a:solidFill>
            <a:srgbClr val="FFBA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OBIETTIVI</a:t>
            </a:r>
          </a:p>
        </p:txBody>
      </p:sp>
      <p:sp>
        <p:nvSpPr>
          <p:cNvPr id="14" name="Ovale 13">
            <a:extLst>
              <a:ext uri="{FF2B5EF4-FFF2-40B4-BE49-F238E27FC236}">
                <a16:creationId xmlns:a16="http://schemas.microsoft.com/office/drawing/2014/main" id="{0BDBC9D8-E8AD-4924-BF6F-2CDD9F4395C2}"/>
              </a:ext>
            </a:extLst>
          </p:cNvPr>
          <p:cNvSpPr/>
          <p:nvPr/>
        </p:nvSpPr>
        <p:spPr>
          <a:xfrm>
            <a:off x="7058084" y="3179430"/>
            <a:ext cx="1156168" cy="1164981"/>
          </a:xfrm>
          <a:prstGeom prst="ellipse">
            <a:avLst/>
          </a:prstGeom>
          <a:solidFill>
            <a:srgbClr val="D8255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AZIONI</a:t>
            </a:r>
          </a:p>
        </p:txBody>
      </p:sp>
      <p:sp>
        <p:nvSpPr>
          <p:cNvPr id="15" name="Ovale 14">
            <a:extLst>
              <a:ext uri="{FF2B5EF4-FFF2-40B4-BE49-F238E27FC236}">
                <a16:creationId xmlns:a16="http://schemas.microsoft.com/office/drawing/2014/main" id="{5852F2E4-7567-4CF8-A874-BC0B2149EECC}"/>
              </a:ext>
            </a:extLst>
          </p:cNvPr>
          <p:cNvSpPr/>
          <p:nvPr/>
        </p:nvSpPr>
        <p:spPr>
          <a:xfrm>
            <a:off x="7525316" y="2293100"/>
            <a:ext cx="1156168" cy="1164981"/>
          </a:xfrm>
          <a:prstGeom prst="ellipse">
            <a:avLst/>
          </a:prstGeom>
          <a:solidFill>
            <a:srgbClr val="8BD2B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RISULTATI ATTESI</a:t>
            </a:r>
          </a:p>
        </p:txBody>
      </p:sp>
    </p:spTree>
    <p:extLst>
      <p:ext uri="{BB962C8B-B14F-4D97-AF65-F5344CB8AC3E}">
        <p14:creationId xmlns:p14="http://schemas.microsoft.com/office/powerpoint/2010/main" val="3769363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animEffect transition="in" filter="fade">
                                      <p:cBhvr>
                                        <p:cTn id="33"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1308</TotalTime>
  <Words>3799</Words>
  <Application>Microsoft Office PowerPoint</Application>
  <PresentationFormat>Presentazione su schermo (16:9)</PresentationFormat>
  <Paragraphs>365</Paragraphs>
  <Slides>39</Slides>
  <Notes>39</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39</vt:i4>
      </vt:variant>
    </vt:vector>
  </HeadingPairs>
  <TitlesOfParts>
    <vt:vector size="49" baseType="lpstr">
      <vt:lpstr>Aharoni</vt:lpstr>
      <vt:lpstr>Arial</vt:lpstr>
      <vt:lpstr>Courier New</vt:lpstr>
      <vt:lpstr>Darker Grotesque</vt:lpstr>
      <vt:lpstr>Darker Grotesque </vt:lpstr>
      <vt:lpstr>Darker Grotesque Black</vt:lpstr>
      <vt:lpstr>Darker Grotesque ExtraBold</vt:lpstr>
      <vt:lpstr>Darker Grotesque SemiBold</vt:lpstr>
      <vt:lpstr>Tahoma</vt:lpstr>
      <vt:lpstr>Simple Light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Marta Meloni</dc:creator>
  <cp:lastModifiedBy>Marta Meloni</cp:lastModifiedBy>
  <cp:revision>211</cp:revision>
  <dcterms:modified xsi:type="dcterms:W3CDTF">2020-12-22T20:55:51Z</dcterms:modified>
  <cp:contentStatus>Finale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