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8" r:id="rId5"/>
    <p:sldId id="263" r:id="rId6"/>
    <p:sldId id="325" r:id="rId7"/>
    <p:sldId id="326" r:id="rId8"/>
    <p:sldId id="327" r:id="rId9"/>
    <p:sldId id="322" r:id="rId10"/>
    <p:sldId id="323" r:id="rId11"/>
    <p:sldId id="324" r:id="rId12"/>
    <p:sldId id="339" r:id="rId13"/>
    <p:sldId id="272" r:id="rId14"/>
    <p:sldId id="320" r:id="rId15"/>
    <p:sldId id="321" r:id="rId16"/>
    <p:sldId id="271" r:id="rId17"/>
    <p:sldId id="334" r:id="rId18"/>
    <p:sldId id="335" r:id="rId19"/>
    <p:sldId id="340" r:id="rId20"/>
    <p:sldId id="337" r:id="rId21"/>
    <p:sldId id="328" r:id="rId22"/>
    <p:sldId id="270" r:id="rId23"/>
    <p:sldId id="315" r:id="rId24"/>
    <p:sldId id="305" r:id="rId25"/>
    <p:sldId id="311" r:id="rId26"/>
    <p:sldId id="312" r:id="rId27"/>
    <p:sldId id="329" r:id="rId28"/>
    <p:sldId id="338" r:id="rId29"/>
  </p:sldIdLst>
  <p:sldSz cx="12192000" cy="6858000"/>
  <p:notesSz cx="6797675" cy="98726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asmi Christian" initials="MC" lastIdx="1" clrIdx="0">
    <p:extLst>
      <p:ext uri="{19B8F6BF-5375-455C-9EA6-DF929625EA0E}">
        <p15:presenceInfo xmlns:p15="http://schemas.microsoft.com/office/powerpoint/2012/main" userId="S::Christian.Marasmi@regione.emilia-romagna.it::c71371bf-7641-46e7-babd-8c57fc04e6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2A828A"/>
    <a:srgbClr val="73E4E0"/>
    <a:srgbClr val="A2B776"/>
    <a:srgbClr val="8ABD24"/>
    <a:srgbClr val="002060"/>
    <a:srgbClr val="FFFF89"/>
    <a:srgbClr val="98C222"/>
    <a:srgbClr val="ABFC98"/>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D41A9-3130-4BB1-814C-BB2E5649EEA6}" v="13" dt="2019-09-19T07:13:06.24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8909" autoAdjust="0"/>
  </p:normalViewPr>
  <p:slideViewPr>
    <p:cSldViewPr snapToGrid="0">
      <p:cViewPr varScale="1">
        <p:scale>
          <a:sx n="101" d="100"/>
          <a:sy n="101" d="100"/>
        </p:scale>
        <p:origin x="9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2F5597"/>
                </a:solidFill>
                <a:latin typeface="+mn-lt"/>
                <a:ea typeface="+mn-ea"/>
                <a:cs typeface="+mn-cs"/>
              </a:defRPr>
            </a:pPr>
            <a:r>
              <a:rPr lang="es-ES" sz="1200" b="1" dirty="0" err="1">
                <a:solidFill>
                  <a:srgbClr val="2F5597"/>
                </a:solidFill>
              </a:rPr>
              <a:t>Number</a:t>
            </a:r>
            <a:r>
              <a:rPr lang="es-ES" sz="1200" b="1" dirty="0">
                <a:solidFill>
                  <a:srgbClr val="2F5597"/>
                </a:solidFill>
              </a:rPr>
              <a:t> of </a:t>
            </a:r>
            <a:r>
              <a:rPr lang="es-ES" sz="1200" b="1" dirty="0" err="1">
                <a:solidFill>
                  <a:srgbClr val="2F5597"/>
                </a:solidFill>
              </a:rPr>
              <a:t>people</a:t>
            </a:r>
            <a:r>
              <a:rPr lang="es-ES" sz="1200" b="1" dirty="0">
                <a:solidFill>
                  <a:srgbClr val="2F5597"/>
                </a:solidFill>
              </a:rPr>
              <a:t> </a:t>
            </a:r>
            <a:r>
              <a:rPr lang="es-ES" sz="1200" b="1" dirty="0" err="1">
                <a:solidFill>
                  <a:srgbClr val="2F5597"/>
                </a:solidFill>
              </a:rPr>
              <a:t>visiting</a:t>
            </a:r>
            <a:r>
              <a:rPr lang="es-ES" sz="1200" b="1" dirty="0">
                <a:solidFill>
                  <a:srgbClr val="2F5597"/>
                </a:solidFill>
              </a:rPr>
              <a:t> Valencia in 2017</a:t>
            </a:r>
          </a:p>
        </c:rich>
      </c:tx>
      <c:layout>
        <c:manualLayout>
          <c:xMode val="edge"/>
          <c:yMode val="edge"/>
          <c:x val="0.19666315148106489"/>
          <c:y val="3.42139071366527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2F5597"/>
              </a:solidFill>
              <a:latin typeface="+mn-lt"/>
              <a:ea typeface="+mn-ea"/>
              <a:cs typeface="+mn-cs"/>
            </a:defRPr>
          </a:pPr>
          <a:endParaRPr lang="it-IT"/>
        </a:p>
      </c:txPr>
    </c:title>
    <c:autoTitleDeleted val="0"/>
    <c:plotArea>
      <c:layout>
        <c:manualLayout>
          <c:layoutTarget val="inner"/>
          <c:xMode val="edge"/>
          <c:yMode val="edge"/>
          <c:x val="0.21792418492259835"/>
          <c:y val="0.18645887868551667"/>
          <c:w val="0.83059648247819728"/>
          <c:h val="0.64597774422855725"/>
        </c:manualLayout>
      </c:layout>
      <c:barChart>
        <c:barDir val="col"/>
        <c:grouping val="clustered"/>
        <c:varyColors val="0"/>
        <c:ser>
          <c:idx val="0"/>
          <c:order val="0"/>
          <c:spPr>
            <a:solidFill>
              <a:schemeClr val="accent1"/>
            </a:solidFill>
            <a:ln>
              <a:noFill/>
            </a:ln>
            <a:effectLst/>
          </c:spPr>
          <c:invertIfNegative val="0"/>
          <c:cat>
            <c:strRef>
              <c:f>Hoja1!$A$3:$B$3</c:f>
              <c:strCache>
                <c:ptCount val="2"/>
                <c:pt idx="0">
                  <c:v>Visitantes ciudad de Valencia  </c:v>
                </c:pt>
                <c:pt idx="1">
                  <c:v>Pasajeros de crucero en tránsito</c:v>
                </c:pt>
              </c:strCache>
            </c:strRef>
          </c:cat>
          <c:val>
            <c:numRef>
              <c:f>Hoja1!$A$4:$B$4</c:f>
              <c:numCache>
                <c:formatCode>General</c:formatCode>
                <c:ptCount val="2"/>
                <c:pt idx="0">
                  <c:v>2011189</c:v>
                </c:pt>
                <c:pt idx="1">
                  <c:v>326707</c:v>
                </c:pt>
              </c:numCache>
            </c:numRef>
          </c:val>
          <c:extLst>
            <c:ext xmlns:c16="http://schemas.microsoft.com/office/drawing/2014/chart" uri="{C3380CC4-5D6E-409C-BE32-E72D297353CC}">
              <c16:uniqueId val="{00000000-FCBA-4CDF-A2D7-182536D931F6}"/>
            </c:ext>
          </c:extLst>
        </c:ser>
        <c:dLbls>
          <c:showLegendKey val="0"/>
          <c:showVal val="0"/>
          <c:showCatName val="0"/>
          <c:showSerName val="0"/>
          <c:showPercent val="0"/>
          <c:showBubbleSize val="0"/>
        </c:dLbls>
        <c:gapWidth val="219"/>
        <c:overlap val="-27"/>
        <c:axId val="180451855"/>
        <c:axId val="180449359"/>
      </c:barChart>
      <c:catAx>
        <c:axId val="18045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80449359"/>
        <c:crosses val="autoZero"/>
        <c:auto val="1"/>
        <c:lblAlgn val="ctr"/>
        <c:lblOffset val="100"/>
        <c:noMultiLvlLbl val="0"/>
      </c:catAx>
      <c:valAx>
        <c:axId val="180449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804518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rgbClr val="2F5597"/>
                </a:solidFill>
                <a:latin typeface="+mn-lt"/>
                <a:ea typeface="+mn-ea"/>
                <a:cs typeface="+mn-cs"/>
              </a:defRPr>
            </a:pPr>
            <a:r>
              <a:rPr lang="en-US" sz="1600" noProof="0" dirty="0">
                <a:solidFill>
                  <a:srgbClr val="2F5597"/>
                </a:solidFill>
              </a:rPr>
              <a:t>Cruise ship passengers destinations</a:t>
            </a:r>
          </a:p>
        </c:rich>
      </c:tx>
      <c:layout>
        <c:manualLayout>
          <c:xMode val="edge"/>
          <c:yMode val="edge"/>
          <c:x val="2.4691422955667688E-2"/>
          <c:y val="7.4020374892244431E-2"/>
        </c:manualLayout>
      </c:layout>
      <c:overlay val="0"/>
      <c:spPr>
        <a:noFill/>
        <a:ln>
          <a:noFill/>
        </a:ln>
        <a:effectLst/>
      </c:spPr>
      <c:txPr>
        <a:bodyPr rot="0" spcFirstLastPara="1" vertOverflow="ellipsis" vert="horz" wrap="square" anchor="ctr" anchorCtr="1"/>
        <a:lstStyle/>
        <a:p>
          <a:pPr>
            <a:defRPr sz="2128" b="1" i="0" u="none" strike="noStrike" kern="1200" baseline="0">
              <a:solidFill>
                <a:srgbClr val="2F5597"/>
              </a:solidFill>
              <a:latin typeface="+mn-lt"/>
              <a:ea typeface="+mn-ea"/>
              <a:cs typeface="+mn-cs"/>
            </a:defRPr>
          </a:pPr>
          <a:endParaRPr lang="it-IT"/>
        </a:p>
      </c:txPr>
    </c:title>
    <c:autoTitleDeleted val="0"/>
    <c:plotArea>
      <c:layout>
        <c:manualLayout>
          <c:layoutTarget val="inner"/>
          <c:xMode val="edge"/>
          <c:yMode val="edge"/>
          <c:x val="9.7192377162744134E-2"/>
          <c:y val="0.18946523817797192"/>
          <c:w val="0.48109699355762342"/>
          <c:h val="0.58596173972682852"/>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EE6-4AF9-8C87-4F1F91E141B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EE6-4AF9-8C87-4F1F91E141B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EE6-4AF9-8C87-4F1F91E141B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4EE6-4AF9-8C87-4F1F91E141B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destinos!$A$4:$A$6</c:f>
              <c:strCache>
                <c:ptCount val="3"/>
                <c:pt idx="0">
                  <c:v>Centro ciudad</c:v>
                </c:pt>
                <c:pt idx="1">
                  <c:v>CAC/Oceanográfic</c:v>
                </c:pt>
                <c:pt idx="2">
                  <c:v>Hinternland </c:v>
                </c:pt>
              </c:strCache>
            </c:strRef>
          </c:cat>
          <c:val>
            <c:numRef>
              <c:f>destinos!$B$4:$B$6</c:f>
              <c:numCache>
                <c:formatCode>General</c:formatCode>
                <c:ptCount val="3"/>
                <c:pt idx="0">
                  <c:v>54</c:v>
                </c:pt>
                <c:pt idx="1">
                  <c:v>26</c:v>
                </c:pt>
                <c:pt idx="2">
                  <c:v>20</c:v>
                </c:pt>
              </c:numCache>
            </c:numRef>
          </c:val>
          <c:extLst>
            <c:ext xmlns:c16="http://schemas.microsoft.com/office/drawing/2014/chart" uri="{C3380CC4-5D6E-409C-BE32-E72D297353CC}">
              <c16:uniqueId val="{00000008-4EE6-4AF9-8C87-4F1F91E141B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6.3613805097319101E-3"/>
          <c:y val="0.77277881979272078"/>
          <c:w val="0.69643567341974788"/>
          <c:h val="0.2201716206937321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9-12T11:05:50.971"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0803F-4754-4E03-9A5A-5AEBE570713E}" type="doc">
      <dgm:prSet loTypeId="urn:microsoft.com/office/officeart/2008/layout/CircleAccentTimeline" loCatId="process" qsTypeId="urn:microsoft.com/office/officeart/2005/8/quickstyle/simple1" qsCatId="simple" csTypeId="urn:microsoft.com/office/officeart/2005/8/colors/accent0_3" csCatId="mainScheme" phldr="1"/>
      <dgm:spPr/>
      <dgm:t>
        <a:bodyPr/>
        <a:lstStyle/>
        <a:p>
          <a:endParaRPr lang="en-US"/>
        </a:p>
      </dgm:t>
    </dgm:pt>
    <dgm:pt modelId="{72B7ED8F-41FB-4A20-BB16-C52F027CF20D}">
      <dgm:prSet phldrT="[Text]"/>
      <dgm:spPr/>
      <dgm:t>
        <a:bodyPr/>
        <a:lstStyle/>
        <a:p>
          <a:r>
            <a:rPr lang="en-US" dirty="0">
              <a:solidFill>
                <a:srgbClr val="2F5597"/>
              </a:solidFill>
            </a:rPr>
            <a:t>Threats </a:t>
          </a:r>
          <a:r>
            <a:rPr lang="el-GR" dirty="0">
              <a:solidFill>
                <a:srgbClr val="2F5597"/>
              </a:solidFill>
            </a:rPr>
            <a:t>/ </a:t>
          </a:r>
          <a:r>
            <a:rPr lang="en-US" dirty="0">
              <a:solidFill>
                <a:srgbClr val="2F5597"/>
              </a:solidFill>
            </a:rPr>
            <a:t>needs identified in strategic level</a:t>
          </a:r>
        </a:p>
      </dgm:t>
    </dgm:pt>
    <dgm:pt modelId="{D9394E6A-CCEB-4B80-8B42-D9822D379B8E}" type="parTrans" cxnId="{4CB83F36-08D6-4B98-821E-4DDF03953D03}">
      <dgm:prSet/>
      <dgm:spPr/>
      <dgm:t>
        <a:bodyPr/>
        <a:lstStyle/>
        <a:p>
          <a:endParaRPr lang="en-US"/>
        </a:p>
      </dgm:t>
    </dgm:pt>
    <dgm:pt modelId="{45ACF2C1-0110-4BFF-AD8D-A87CFECF645D}" type="sibTrans" cxnId="{4CB83F36-08D6-4B98-821E-4DDF03953D03}">
      <dgm:prSet/>
      <dgm:spPr/>
      <dgm:t>
        <a:bodyPr/>
        <a:lstStyle/>
        <a:p>
          <a:endParaRPr lang="en-US"/>
        </a:p>
      </dgm:t>
    </dgm:pt>
    <dgm:pt modelId="{18BA0998-C0B3-47B6-87B4-DACEFD43422F}">
      <dgm:prSet phldrT="[Text]" custT="1"/>
      <dgm:spPr/>
      <dgm:t>
        <a:bodyPr/>
        <a:lstStyle/>
        <a:p>
          <a:r>
            <a:rPr lang="en-US" sz="1400" dirty="0">
              <a:solidFill>
                <a:srgbClr val="2F5597"/>
              </a:solidFill>
            </a:rPr>
            <a:t>Selection of pilot areas</a:t>
          </a:r>
        </a:p>
      </dgm:t>
    </dgm:pt>
    <dgm:pt modelId="{D4DDD93D-A681-4C99-86B4-27ABAC08F133}" type="parTrans" cxnId="{78A4E851-6D3A-4607-A154-B84463FDD1A0}">
      <dgm:prSet/>
      <dgm:spPr/>
      <dgm:t>
        <a:bodyPr/>
        <a:lstStyle/>
        <a:p>
          <a:endParaRPr lang="en-US"/>
        </a:p>
      </dgm:t>
    </dgm:pt>
    <dgm:pt modelId="{93208474-02A1-47E3-985A-E00F299B2DB6}" type="sibTrans" cxnId="{78A4E851-6D3A-4607-A154-B84463FDD1A0}">
      <dgm:prSet/>
      <dgm:spPr/>
      <dgm:t>
        <a:bodyPr/>
        <a:lstStyle/>
        <a:p>
          <a:endParaRPr lang="en-US"/>
        </a:p>
      </dgm:t>
    </dgm:pt>
    <dgm:pt modelId="{E4BB394C-A5BA-47CE-BBFC-03770BBF98FE}">
      <dgm:prSet phldrT="[Text]" custT="1"/>
      <dgm:spPr/>
      <dgm:t>
        <a:bodyPr/>
        <a:lstStyle/>
        <a:p>
          <a:r>
            <a:rPr lang="en-US" sz="1400" dirty="0">
              <a:solidFill>
                <a:srgbClr val="2F5597"/>
              </a:solidFill>
            </a:rPr>
            <a:t>Communication and consultation with key stakeholders</a:t>
          </a:r>
          <a:r>
            <a:rPr lang="el-GR" sz="1400" dirty="0">
              <a:solidFill>
                <a:srgbClr val="2F5597"/>
              </a:solidFill>
            </a:rPr>
            <a:t> </a:t>
          </a:r>
          <a:endParaRPr lang="en-US" sz="1400" dirty="0">
            <a:solidFill>
              <a:srgbClr val="2F5597"/>
            </a:solidFill>
          </a:endParaRPr>
        </a:p>
      </dgm:t>
    </dgm:pt>
    <dgm:pt modelId="{BED6E595-46ED-4EA3-849F-E7B25C5E829B}" type="parTrans" cxnId="{D4F81FFB-6960-41B4-9077-23260E9BA75A}">
      <dgm:prSet/>
      <dgm:spPr/>
      <dgm:t>
        <a:bodyPr/>
        <a:lstStyle/>
        <a:p>
          <a:endParaRPr lang="en-US"/>
        </a:p>
      </dgm:t>
    </dgm:pt>
    <dgm:pt modelId="{DEF7DC23-7548-47D7-8C3B-9B6CB65E00FB}" type="sibTrans" cxnId="{D4F81FFB-6960-41B4-9077-23260E9BA75A}">
      <dgm:prSet/>
      <dgm:spPr/>
      <dgm:t>
        <a:bodyPr/>
        <a:lstStyle/>
        <a:p>
          <a:endParaRPr lang="en-US"/>
        </a:p>
      </dgm:t>
    </dgm:pt>
    <dgm:pt modelId="{63B5B63F-87BE-49F3-831F-DB1EEB105B4F}">
      <dgm:prSet phldrT="[Text]"/>
      <dgm:spPr/>
      <dgm:t>
        <a:bodyPr/>
        <a:lstStyle/>
        <a:p>
          <a:r>
            <a:rPr lang="en-US" dirty="0">
              <a:solidFill>
                <a:srgbClr val="0070C0"/>
              </a:solidFill>
            </a:rPr>
            <a:t>Identification of threats and enabling factors (CO-EVOLVE methodology – project implementation phase)</a:t>
          </a:r>
        </a:p>
      </dgm:t>
    </dgm:pt>
    <dgm:pt modelId="{318AF0CF-2AB8-4829-8F1C-F8B8F11270D8}" type="parTrans" cxnId="{8DB2AB2C-C13E-4426-AACB-680E39DECBDA}">
      <dgm:prSet/>
      <dgm:spPr/>
      <dgm:t>
        <a:bodyPr/>
        <a:lstStyle/>
        <a:p>
          <a:endParaRPr lang="en-US"/>
        </a:p>
      </dgm:t>
    </dgm:pt>
    <dgm:pt modelId="{83E02257-2FB8-4E6A-93A9-0AAE95F90879}" type="sibTrans" cxnId="{8DB2AB2C-C13E-4426-AACB-680E39DECBDA}">
      <dgm:prSet/>
      <dgm:spPr/>
      <dgm:t>
        <a:bodyPr/>
        <a:lstStyle/>
        <a:p>
          <a:endParaRPr lang="en-US"/>
        </a:p>
      </dgm:t>
    </dgm:pt>
    <dgm:pt modelId="{F812B154-E182-4234-B334-D99E2E618F4F}">
      <dgm:prSet phldrT="[Text]"/>
      <dgm:spPr/>
      <dgm:t>
        <a:bodyPr/>
        <a:lstStyle/>
        <a:p>
          <a:r>
            <a:rPr lang="en-US" dirty="0"/>
            <a:t>Public consultations, meetings, on-site visits for the identification of specific actions</a:t>
          </a:r>
        </a:p>
      </dgm:t>
    </dgm:pt>
    <dgm:pt modelId="{3A21A075-8655-4A4B-855B-79F20C4F46F6}" type="parTrans" cxnId="{742B6127-5C0D-4859-94CC-074E3DDD6BD5}">
      <dgm:prSet/>
      <dgm:spPr/>
      <dgm:t>
        <a:bodyPr/>
        <a:lstStyle/>
        <a:p>
          <a:endParaRPr lang="en-US"/>
        </a:p>
      </dgm:t>
    </dgm:pt>
    <dgm:pt modelId="{C4AF91EB-E7C2-46B3-84E2-A26396C422C4}" type="sibTrans" cxnId="{742B6127-5C0D-4859-94CC-074E3DDD6BD5}">
      <dgm:prSet/>
      <dgm:spPr/>
      <dgm:t>
        <a:bodyPr/>
        <a:lstStyle/>
        <a:p>
          <a:endParaRPr lang="en-US"/>
        </a:p>
      </dgm:t>
    </dgm:pt>
    <dgm:pt modelId="{851D8C85-2586-43CF-9BD4-D88BA6271B9D}">
      <dgm:prSet phldrT="[Text]"/>
      <dgm:spPr/>
      <dgm:t>
        <a:bodyPr/>
        <a:lstStyle/>
        <a:p>
          <a:r>
            <a:rPr lang="en-US" dirty="0">
              <a:solidFill>
                <a:srgbClr val="00B050"/>
              </a:solidFill>
            </a:rPr>
            <a:t>Selection of specific measures and actions of the 2 local Action Plans and link with existing financing schemes and instruments</a:t>
          </a:r>
          <a:r>
            <a:rPr lang="en-US" dirty="0"/>
            <a:t>. </a:t>
          </a:r>
        </a:p>
      </dgm:t>
    </dgm:pt>
    <dgm:pt modelId="{A048F513-B6CF-48FF-8FD9-CB588F698DE7}" type="parTrans" cxnId="{5E9ECBDB-3E77-4054-A2AC-12399E07731B}">
      <dgm:prSet/>
      <dgm:spPr/>
      <dgm:t>
        <a:bodyPr/>
        <a:lstStyle/>
        <a:p>
          <a:endParaRPr lang="en-US"/>
        </a:p>
      </dgm:t>
    </dgm:pt>
    <dgm:pt modelId="{EC080753-1B2C-4426-83A4-20ECC8607971}" type="sibTrans" cxnId="{5E9ECBDB-3E77-4054-A2AC-12399E07731B}">
      <dgm:prSet/>
      <dgm:spPr/>
      <dgm:t>
        <a:bodyPr/>
        <a:lstStyle/>
        <a:p>
          <a:endParaRPr lang="en-US"/>
        </a:p>
      </dgm:t>
    </dgm:pt>
    <dgm:pt modelId="{F3E2146E-6D08-40DB-B4B9-8EA48099130A}" type="pres">
      <dgm:prSet presAssocID="{BBC0803F-4754-4E03-9A5A-5AEBE570713E}" presName="Name0" presStyleCnt="0">
        <dgm:presLayoutVars>
          <dgm:dir/>
        </dgm:presLayoutVars>
      </dgm:prSet>
      <dgm:spPr/>
    </dgm:pt>
    <dgm:pt modelId="{D86102B1-8A7F-4052-821F-1CD9239ACBBD}" type="pres">
      <dgm:prSet presAssocID="{72B7ED8F-41FB-4A20-BB16-C52F027CF20D}" presName="parComposite" presStyleCnt="0"/>
      <dgm:spPr/>
    </dgm:pt>
    <dgm:pt modelId="{D34974F2-B996-4D24-8736-302256905BFD}" type="pres">
      <dgm:prSet presAssocID="{72B7ED8F-41FB-4A20-BB16-C52F027CF20D}" presName="parBigCircle" presStyleLbl="node0" presStyleIdx="0" presStyleCnt="2"/>
      <dgm:spPr>
        <a:solidFill>
          <a:srgbClr val="2F5597"/>
        </a:solidFill>
      </dgm:spPr>
    </dgm:pt>
    <dgm:pt modelId="{880D6D8E-87CC-4D27-A074-152B9ED84AAD}" type="pres">
      <dgm:prSet presAssocID="{72B7ED8F-41FB-4A20-BB16-C52F027CF20D}" presName="parTx" presStyleLbl="revTx" presStyleIdx="0" presStyleCnt="10"/>
      <dgm:spPr/>
    </dgm:pt>
    <dgm:pt modelId="{5F7276D3-DAB8-48D9-B71E-5BF4ECF0D0E4}" type="pres">
      <dgm:prSet presAssocID="{72B7ED8F-41FB-4A20-BB16-C52F027CF20D}" presName="bSpace" presStyleCnt="0"/>
      <dgm:spPr/>
    </dgm:pt>
    <dgm:pt modelId="{846EA0D8-68B3-4DCB-B381-BBE20A3423C3}" type="pres">
      <dgm:prSet presAssocID="{72B7ED8F-41FB-4A20-BB16-C52F027CF20D}" presName="parBackupNorm" presStyleCnt="0"/>
      <dgm:spPr/>
    </dgm:pt>
    <dgm:pt modelId="{F95FF2F5-0141-49AB-833B-9CC15310F4AC}" type="pres">
      <dgm:prSet presAssocID="{45ACF2C1-0110-4BFF-AD8D-A87CFECF645D}" presName="parSpace" presStyleCnt="0"/>
      <dgm:spPr/>
    </dgm:pt>
    <dgm:pt modelId="{8D43ADE9-EB43-48EC-B526-3896E5FF9181}" type="pres">
      <dgm:prSet presAssocID="{18BA0998-C0B3-47B6-87B4-DACEFD43422F}" presName="desBackupLeftNorm" presStyleCnt="0"/>
      <dgm:spPr/>
    </dgm:pt>
    <dgm:pt modelId="{40793DA0-B058-4739-871C-FC5B89A7A2AD}" type="pres">
      <dgm:prSet presAssocID="{18BA0998-C0B3-47B6-87B4-DACEFD43422F}" presName="desComposite" presStyleCnt="0"/>
      <dgm:spPr/>
    </dgm:pt>
    <dgm:pt modelId="{8E8FC412-8AF9-4684-800F-FF8CA02E57EE}" type="pres">
      <dgm:prSet presAssocID="{18BA0998-C0B3-47B6-87B4-DACEFD43422F}" presName="desCircle" presStyleLbl="node1" presStyleIdx="0" presStyleCnt="4" custLinFactNeighborX="-5660"/>
      <dgm:spPr>
        <a:solidFill>
          <a:srgbClr val="2F5597"/>
        </a:solidFill>
      </dgm:spPr>
    </dgm:pt>
    <dgm:pt modelId="{E02BA50C-521E-43EA-AAD9-02F06BF41D22}" type="pres">
      <dgm:prSet presAssocID="{18BA0998-C0B3-47B6-87B4-DACEFD43422F}" presName="chTx" presStyleLbl="revTx" presStyleIdx="1" presStyleCnt="10"/>
      <dgm:spPr/>
    </dgm:pt>
    <dgm:pt modelId="{278707C3-E84C-4113-B612-664AE48DD7AE}" type="pres">
      <dgm:prSet presAssocID="{18BA0998-C0B3-47B6-87B4-DACEFD43422F}" presName="desTx" presStyleLbl="revTx" presStyleIdx="2" presStyleCnt="10">
        <dgm:presLayoutVars>
          <dgm:bulletEnabled val="1"/>
        </dgm:presLayoutVars>
      </dgm:prSet>
      <dgm:spPr/>
    </dgm:pt>
    <dgm:pt modelId="{CDC6888D-8AA7-4B89-8483-B23338FFF1EA}" type="pres">
      <dgm:prSet presAssocID="{18BA0998-C0B3-47B6-87B4-DACEFD43422F}" presName="desBackupRightNorm" presStyleCnt="0"/>
      <dgm:spPr/>
    </dgm:pt>
    <dgm:pt modelId="{37D48A9D-8850-4362-8CB7-0F017FA94793}" type="pres">
      <dgm:prSet presAssocID="{93208474-02A1-47E3-985A-E00F299B2DB6}" presName="desSpace" presStyleCnt="0"/>
      <dgm:spPr/>
    </dgm:pt>
    <dgm:pt modelId="{97C20098-7AF2-4066-B1F6-DAC7E2880A89}" type="pres">
      <dgm:prSet presAssocID="{E4BB394C-A5BA-47CE-BBFC-03770BBF98FE}" presName="desBackupLeftNorm" presStyleCnt="0"/>
      <dgm:spPr/>
    </dgm:pt>
    <dgm:pt modelId="{50034DEA-F506-4620-87D8-C96149204F7D}" type="pres">
      <dgm:prSet presAssocID="{E4BB394C-A5BA-47CE-BBFC-03770BBF98FE}" presName="desComposite" presStyleCnt="0"/>
      <dgm:spPr/>
    </dgm:pt>
    <dgm:pt modelId="{2CD7BDCC-EFA2-4E21-8577-2C14EDBC51EE}" type="pres">
      <dgm:prSet presAssocID="{E4BB394C-A5BA-47CE-BBFC-03770BBF98FE}" presName="desCircle" presStyleLbl="node1" presStyleIdx="1" presStyleCnt="4"/>
      <dgm:spPr>
        <a:solidFill>
          <a:srgbClr val="2F5597"/>
        </a:solidFill>
      </dgm:spPr>
    </dgm:pt>
    <dgm:pt modelId="{05FD9CBE-AD93-4BED-80F6-038C47A623B2}" type="pres">
      <dgm:prSet presAssocID="{E4BB394C-A5BA-47CE-BBFC-03770BBF98FE}" presName="chTx" presStyleLbl="revTx" presStyleIdx="3" presStyleCnt="10"/>
      <dgm:spPr/>
    </dgm:pt>
    <dgm:pt modelId="{736B5753-4E75-44B7-9C44-603028A40E7E}" type="pres">
      <dgm:prSet presAssocID="{E4BB394C-A5BA-47CE-BBFC-03770BBF98FE}" presName="desTx" presStyleLbl="revTx" presStyleIdx="4" presStyleCnt="10">
        <dgm:presLayoutVars>
          <dgm:bulletEnabled val="1"/>
        </dgm:presLayoutVars>
      </dgm:prSet>
      <dgm:spPr/>
    </dgm:pt>
    <dgm:pt modelId="{8CEE4441-589D-4438-9CCB-E7DDDAD200EC}" type="pres">
      <dgm:prSet presAssocID="{E4BB394C-A5BA-47CE-BBFC-03770BBF98FE}" presName="desBackupRightNorm" presStyleCnt="0"/>
      <dgm:spPr/>
    </dgm:pt>
    <dgm:pt modelId="{19327283-E201-4FF9-B96E-F8B38B29CFCC}" type="pres">
      <dgm:prSet presAssocID="{DEF7DC23-7548-47D7-8C3B-9B6CB65E00FB}" presName="desSpace" presStyleCnt="0"/>
      <dgm:spPr/>
    </dgm:pt>
    <dgm:pt modelId="{97247248-7850-4C84-8F2C-A4508DCAB904}" type="pres">
      <dgm:prSet presAssocID="{63B5B63F-87BE-49F3-831F-DB1EEB105B4F}" presName="parComposite" presStyleCnt="0"/>
      <dgm:spPr/>
    </dgm:pt>
    <dgm:pt modelId="{91219CB9-C2CC-415A-AA70-071EE2F580F2}" type="pres">
      <dgm:prSet presAssocID="{63B5B63F-87BE-49F3-831F-DB1EEB105B4F}" presName="parBigCircle" presStyleLbl="node0" presStyleIdx="1" presStyleCnt="2"/>
      <dgm:spPr>
        <a:solidFill>
          <a:srgbClr val="0070C0"/>
        </a:solidFill>
      </dgm:spPr>
    </dgm:pt>
    <dgm:pt modelId="{FEA5195A-D794-4055-B5F6-7B72B6FB29A4}" type="pres">
      <dgm:prSet presAssocID="{63B5B63F-87BE-49F3-831F-DB1EEB105B4F}" presName="parTx" presStyleLbl="revTx" presStyleIdx="5" presStyleCnt="10"/>
      <dgm:spPr/>
    </dgm:pt>
    <dgm:pt modelId="{1F6C5527-EC41-404F-ACAB-22FF3BC67816}" type="pres">
      <dgm:prSet presAssocID="{63B5B63F-87BE-49F3-831F-DB1EEB105B4F}" presName="bSpace" presStyleCnt="0"/>
      <dgm:spPr/>
    </dgm:pt>
    <dgm:pt modelId="{80610C8A-904F-4886-A926-5F8A0D7843EF}" type="pres">
      <dgm:prSet presAssocID="{63B5B63F-87BE-49F3-831F-DB1EEB105B4F}" presName="parBackupNorm" presStyleCnt="0"/>
      <dgm:spPr/>
    </dgm:pt>
    <dgm:pt modelId="{5157ACA2-8FE4-4CB9-89B6-A6C2C5E3881F}" type="pres">
      <dgm:prSet presAssocID="{83E02257-2FB8-4E6A-93A9-0AAE95F90879}" presName="parSpace" presStyleCnt="0"/>
      <dgm:spPr/>
    </dgm:pt>
    <dgm:pt modelId="{2B55C3E3-E88D-4784-B3E1-C34C4390468E}" type="pres">
      <dgm:prSet presAssocID="{F812B154-E182-4234-B334-D99E2E618F4F}" presName="desBackupLeftNorm" presStyleCnt="0"/>
      <dgm:spPr/>
    </dgm:pt>
    <dgm:pt modelId="{E3886EC3-2FEA-4BF9-85FF-09723F88C3EC}" type="pres">
      <dgm:prSet presAssocID="{F812B154-E182-4234-B334-D99E2E618F4F}" presName="desComposite" presStyleCnt="0"/>
      <dgm:spPr/>
    </dgm:pt>
    <dgm:pt modelId="{536583AE-664B-4F10-8FF3-1109E5224B93}" type="pres">
      <dgm:prSet presAssocID="{F812B154-E182-4234-B334-D99E2E618F4F}" presName="desCircle" presStyleLbl="node1" presStyleIdx="2" presStyleCnt="4"/>
      <dgm:spPr>
        <a:solidFill>
          <a:srgbClr val="00B050"/>
        </a:solidFill>
      </dgm:spPr>
    </dgm:pt>
    <dgm:pt modelId="{7B5E7652-821B-45D7-B17A-2CE9EDA7386C}" type="pres">
      <dgm:prSet presAssocID="{F812B154-E182-4234-B334-D99E2E618F4F}" presName="chTx" presStyleLbl="revTx" presStyleIdx="6" presStyleCnt="10"/>
      <dgm:spPr/>
    </dgm:pt>
    <dgm:pt modelId="{B75D339D-3F72-4C40-95E8-24547C7B6AF1}" type="pres">
      <dgm:prSet presAssocID="{F812B154-E182-4234-B334-D99E2E618F4F}" presName="desTx" presStyleLbl="revTx" presStyleIdx="7" presStyleCnt="10">
        <dgm:presLayoutVars>
          <dgm:bulletEnabled val="1"/>
        </dgm:presLayoutVars>
      </dgm:prSet>
      <dgm:spPr/>
    </dgm:pt>
    <dgm:pt modelId="{96ED1F69-1046-439B-904A-D35570DA4861}" type="pres">
      <dgm:prSet presAssocID="{F812B154-E182-4234-B334-D99E2E618F4F}" presName="desBackupRightNorm" presStyleCnt="0"/>
      <dgm:spPr/>
    </dgm:pt>
    <dgm:pt modelId="{5F510548-57DC-48F6-81CB-455662F37001}" type="pres">
      <dgm:prSet presAssocID="{C4AF91EB-E7C2-46B3-84E2-A26396C422C4}" presName="desSpace" presStyleCnt="0"/>
      <dgm:spPr/>
    </dgm:pt>
    <dgm:pt modelId="{F3867BB6-A100-4819-AF6F-F577507401A8}" type="pres">
      <dgm:prSet presAssocID="{851D8C85-2586-43CF-9BD4-D88BA6271B9D}" presName="desBackupLeftNorm" presStyleCnt="0"/>
      <dgm:spPr/>
    </dgm:pt>
    <dgm:pt modelId="{8062C6D5-C4C3-4CF5-A16E-A78203A18F0F}" type="pres">
      <dgm:prSet presAssocID="{851D8C85-2586-43CF-9BD4-D88BA6271B9D}" presName="desComposite" presStyleCnt="0"/>
      <dgm:spPr/>
    </dgm:pt>
    <dgm:pt modelId="{67C45021-110D-4253-8DF6-A61A437ED6B7}" type="pres">
      <dgm:prSet presAssocID="{851D8C85-2586-43CF-9BD4-D88BA6271B9D}" presName="desCircle" presStyleLbl="node1" presStyleIdx="3" presStyleCnt="4" custLinFactNeighborX="5658"/>
      <dgm:spPr>
        <a:solidFill>
          <a:srgbClr val="00B050"/>
        </a:solidFill>
      </dgm:spPr>
    </dgm:pt>
    <dgm:pt modelId="{DBB3E5FA-4468-45A2-B530-C08D1270530B}" type="pres">
      <dgm:prSet presAssocID="{851D8C85-2586-43CF-9BD4-D88BA6271B9D}" presName="chTx" presStyleLbl="revTx" presStyleIdx="8" presStyleCnt="10"/>
      <dgm:spPr/>
    </dgm:pt>
    <dgm:pt modelId="{F6BD8D59-22E8-4065-A1D6-13E9880329A5}" type="pres">
      <dgm:prSet presAssocID="{851D8C85-2586-43CF-9BD4-D88BA6271B9D}" presName="desTx" presStyleLbl="revTx" presStyleIdx="9" presStyleCnt="10">
        <dgm:presLayoutVars>
          <dgm:bulletEnabled val="1"/>
        </dgm:presLayoutVars>
      </dgm:prSet>
      <dgm:spPr/>
    </dgm:pt>
    <dgm:pt modelId="{1024D5AB-AD0D-4696-9767-8CCAAD0FCDEE}" type="pres">
      <dgm:prSet presAssocID="{851D8C85-2586-43CF-9BD4-D88BA6271B9D}" presName="desBackupRightNorm" presStyleCnt="0"/>
      <dgm:spPr/>
    </dgm:pt>
    <dgm:pt modelId="{F317FB19-6E73-4C80-8BAC-19789D7DA4BB}" type="pres">
      <dgm:prSet presAssocID="{EC080753-1B2C-4426-83A4-20ECC8607971}" presName="desSpace" presStyleCnt="0"/>
      <dgm:spPr/>
    </dgm:pt>
  </dgm:ptLst>
  <dgm:cxnLst>
    <dgm:cxn modelId="{CC698C09-E8BF-460F-93B4-C41309F2B8E7}" type="presOf" srcId="{18BA0998-C0B3-47B6-87B4-DACEFD43422F}" destId="{E02BA50C-521E-43EA-AAD9-02F06BF41D22}" srcOrd="0" destOrd="0" presId="urn:microsoft.com/office/officeart/2008/layout/CircleAccentTimeline"/>
    <dgm:cxn modelId="{742B6127-5C0D-4859-94CC-074E3DDD6BD5}" srcId="{63B5B63F-87BE-49F3-831F-DB1EEB105B4F}" destId="{F812B154-E182-4234-B334-D99E2E618F4F}" srcOrd="0" destOrd="0" parTransId="{3A21A075-8655-4A4B-855B-79F20C4F46F6}" sibTransId="{C4AF91EB-E7C2-46B3-84E2-A26396C422C4}"/>
    <dgm:cxn modelId="{8DB2AB2C-C13E-4426-AACB-680E39DECBDA}" srcId="{BBC0803F-4754-4E03-9A5A-5AEBE570713E}" destId="{63B5B63F-87BE-49F3-831F-DB1EEB105B4F}" srcOrd="1" destOrd="0" parTransId="{318AF0CF-2AB8-4829-8F1C-F8B8F11270D8}" sibTransId="{83E02257-2FB8-4E6A-93A9-0AAE95F90879}"/>
    <dgm:cxn modelId="{4CB83F36-08D6-4B98-821E-4DDF03953D03}" srcId="{BBC0803F-4754-4E03-9A5A-5AEBE570713E}" destId="{72B7ED8F-41FB-4A20-BB16-C52F027CF20D}" srcOrd="0" destOrd="0" parTransId="{D9394E6A-CCEB-4B80-8B42-D9822D379B8E}" sibTransId="{45ACF2C1-0110-4BFF-AD8D-A87CFECF645D}"/>
    <dgm:cxn modelId="{0074B663-E04E-4E12-88A3-13D4F22F6C0D}" type="presOf" srcId="{72B7ED8F-41FB-4A20-BB16-C52F027CF20D}" destId="{880D6D8E-87CC-4D27-A074-152B9ED84AAD}" srcOrd="0" destOrd="0" presId="urn:microsoft.com/office/officeart/2008/layout/CircleAccentTimeline"/>
    <dgm:cxn modelId="{78A4E851-6D3A-4607-A154-B84463FDD1A0}" srcId="{72B7ED8F-41FB-4A20-BB16-C52F027CF20D}" destId="{18BA0998-C0B3-47B6-87B4-DACEFD43422F}" srcOrd="0" destOrd="0" parTransId="{D4DDD93D-A681-4C99-86B4-27ABAC08F133}" sibTransId="{93208474-02A1-47E3-985A-E00F299B2DB6}"/>
    <dgm:cxn modelId="{B54EDE76-B204-4291-A9BF-59619B04AEF1}" type="presOf" srcId="{851D8C85-2586-43CF-9BD4-D88BA6271B9D}" destId="{DBB3E5FA-4468-45A2-B530-C08D1270530B}" srcOrd="0" destOrd="0" presId="urn:microsoft.com/office/officeart/2008/layout/CircleAccentTimeline"/>
    <dgm:cxn modelId="{AE66C55A-19FC-4098-929D-4F0004AB4DEC}" type="presOf" srcId="{F812B154-E182-4234-B334-D99E2E618F4F}" destId="{7B5E7652-821B-45D7-B17A-2CE9EDA7386C}" srcOrd="0" destOrd="0" presId="urn:microsoft.com/office/officeart/2008/layout/CircleAccentTimeline"/>
    <dgm:cxn modelId="{5852D391-8C02-4906-8688-44EA519DE0F6}" type="presOf" srcId="{BBC0803F-4754-4E03-9A5A-5AEBE570713E}" destId="{F3E2146E-6D08-40DB-B4B9-8EA48099130A}" srcOrd="0" destOrd="0" presId="urn:microsoft.com/office/officeart/2008/layout/CircleAccentTimeline"/>
    <dgm:cxn modelId="{3EE16E98-2C6E-44E9-B9E8-4A85BB67034E}" type="presOf" srcId="{E4BB394C-A5BA-47CE-BBFC-03770BBF98FE}" destId="{05FD9CBE-AD93-4BED-80F6-038C47A623B2}" srcOrd="0" destOrd="0" presId="urn:microsoft.com/office/officeart/2008/layout/CircleAccentTimeline"/>
    <dgm:cxn modelId="{5E9ECBDB-3E77-4054-A2AC-12399E07731B}" srcId="{63B5B63F-87BE-49F3-831F-DB1EEB105B4F}" destId="{851D8C85-2586-43CF-9BD4-D88BA6271B9D}" srcOrd="1" destOrd="0" parTransId="{A048F513-B6CF-48FF-8FD9-CB588F698DE7}" sibTransId="{EC080753-1B2C-4426-83A4-20ECC8607971}"/>
    <dgm:cxn modelId="{665892EA-24E7-4E57-9AC6-A68A1664D00E}" type="presOf" srcId="{63B5B63F-87BE-49F3-831F-DB1EEB105B4F}" destId="{FEA5195A-D794-4055-B5F6-7B72B6FB29A4}" srcOrd="0" destOrd="0" presId="urn:microsoft.com/office/officeart/2008/layout/CircleAccentTimeline"/>
    <dgm:cxn modelId="{D4F81FFB-6960-41B4-9077-23260E9BA75A}" srcId="{72B7ED8F-41FB-4A20-BB16-C52F027CF20D}" destId="{E4BB394C-A5BA-47CE-BBFC-03770BBF98FE}" srcOrd="1" destOrd="0" parTransId="{BED6E595-46ED-4EA3-849F-E7B25C5E829B}" sibTransId="{DEF7DC23-7548-47D7-8C3B-9B6CB65E00FB}"/>
    <dgm:cxn modelId="{F54C7B40-9194-4EC8-92D4-08F791447A28}" type="presParOf" srcId="{F3E2146E-6D08-40DB-B4B9-8EA48099130A}" destId="{D86102B1-8A7F-4052-821F-1CD9239ACBBD}" srcOrd="0" destOrd="0" presId="urn:microsoft.com/office/officeart/2008/layout/CircleAccentTimeline"/>
    <dgm:cxn modelId="{C93141B0-577A-4251-ADF9-E7E5A1648C1A}" type="presParOf" srcId="{D86102B1-8A7F-4052-821F-1CD9239ACBBD}" destId="{D34974F2-B996-4D24-8736-302256905BFD}" srcOrd="0" destOrd="0" presId="urn:microsoft.com/office/officeart/2008/layout/CircleAccentTimeline"/>
    <dgm:cxn modelId="{DCB92727-2E2E-45AD-BB11-5D0A81BB614C}" type="presParOf" srcId="{D86102B1-8A7F-4052-821F-1CD9239ACBBD}" destId="{880D6D8E-87CC-4D27-A074-152B9ED84AAD}" srcOrd="1" destOrd="0" presId="urn:microsoft.com/office/officeart/2008/layout/CircleAccentTimeline"/>
    <dgm:cxn modelId="{D5F05165-0AFD-40D8-A45D-31E1F25E14F1}" type="presParOf" srcId="{D86102B1-8A7F-4052-821F-1CD9239ACBBD}" destId="{5F7276D3-DAB8-48D9-B71E-5BF4ECF0D0E4}" srcOrd="2" destOrd="0" presId="urn:microsoft.com/office/officeart/2008/layout/CircleAccentTimeline"/>
    <dgm:cxn modelId="{5068A8CF-3DBB-4774-A943-ADF3EC9711C7}" type="presParOf" srcId="{F3E2146E-6D08-40DB-B4B9-8EA48099130A}" destId="{846EA0D8-68B3-4DCB-B381-BBE20A3423C3}" srcOrd="1" destOrd="0" presId="urn:microsoft.com/office/officeart/2008/layout/CircleAccentTimeline"/>
    <dgm:cxn modelId="{2C9381A4-CC16-42FB-85F8-DF00C104AB6D}" type="presParOf" srcId="{F3E2146E-6D08-40DB-B4B9-8EA48099130A}" destId="{F95FF2F5-0141-49AB-833B-9CC15310F4AC}" srcOrd="2" destOrd="0" presId="urn:microsoft.com/office/officeart/2008/layout/CircleAccentTimeline"/>
    <dgm:cxn modelId="{0C72624B-B1A2-40F4-90E6-B94F806FAD9A}" type="presParOf" srcId="{F3E2146E-6D08-40DB-B4B9-8EA48099130A}" destId="{8D43ADE9-EB43-48EC-B526-3896E5FF9181}" srcOrd="3" destOrd="0" presId="urn:microsoft.com/office/officeart/2008/layout/CircleAccentTimeline"/>
    <dgm:cxn modelId="{73D63583-53A2-424F-A24F-10D626534355}" type="presParOf" srcId="{F3E2146E-6D08-40DB-B4B9-8EA48099130A}" destId="{40793DA0-B058-4739-871C-FC5B89A7A2AD}" srcOrd="4" destOrd="0" presId="urn:microsoft.com/office/officeart/2008/layout/CircleAccentTimeline"/>
    <dgm:cxn modelId="{B825B07A-6BF3-48DC-9524-1F4CA13AC19C}" type="presParOf" srcId="{40793DA0-B058-4739-871C-FC5B89A7A2AD}" destId="{8E8FC412-8AF9-4684-800F-FF8CA02E57EE}" srcOrd="0" destOrd="0" presId="urn:microsoft.com/office/officeart/2008/layout/CircleAccentTimeline"/>
    <dgm:cxn modelId="{40088D32-ABE9-4975-BA8F-EFE9404A7484}" type="presParOf" srcId="{40793DA0-B058-4739-871C-FC5B89A7A2AD}" destId="{E02BA50C-521E-43EA-AAD9-02F06BF41D22}" srcOrd="1" destOrd="0" presId="urn:microsoft.com/office/officeart/2008/layout/CircleAccentTimeline"/>
    <dgm:cxn modelId="{1D453E63-0316-4ED4-A2AF-E0DA93237CC6}" type="presParOf" srcId="{40793DA0-B058-4739-871C-FC5B89A7A2AD}" destId="{278707C3-E84C-4113-B612-664AE48DD7AE}" srcOrd="2" destOrd="0" presId="urn:microsoft.com/office/officeart/2008/layout/CircleAccentTimeline"/>
    <dgm:cxn modelId="{C763E7D9-5BF8-4AE0-84DD-105417A5EC4B}" type="presParOf" srcId="{F3E2146E-6D08-40DB-B4B9-8EA48099130A}" destId="{CDC6888D-8AA7-4B89-8483-B23338FFF1EA}" srcOrd="5" destOrd="0" presId="urn:microsoft.com/office/officeart/2008/layout/CircleAccentTimeline"/>
    <dgm:cxn modelId="{1F4AC37E-7C39-4B58-ADE5-161E8800349B}" type="presParOf" srcId="{F3E2146E-6D08-40DB-B4B9-8EA48099130A}" destId="{37D48A9D-8850-4362-8CB7-0F017FA94793}" srcOrd="6" destOrd="0" presId="urn:microsoft.com/office/officeart/2008/layout/CircleAccentTimeline"/>
    <dgm:cxn modelId="{E9FE8F8B-479D-4AD8-8CE2-C4DC2DB9CF0E}" type="presParOf" srcId="{F3E2146E-6D08-40DB-B4B9-8EA48099130A}" destId="{97C20098-7AF2-4066-B1F6-DAC7E2880A89}" srcOrd="7" destOrd="0" presId="urn:microsoft.com/office/officeart/2008/layout/CircleAccentTimeline"/>
    <dgm:cxn modelId="{922F275D-09EB-4B7D-8D0E-0FD8080A0B95}" type="presParOf" srcId="{F3E2146E-6D08-40DB-B4B9-8EA48099130A}" destId="{50034DEA-F506-4620-87D8-C96149204F7D}" srcOrd="8" destOrd="0" presId="urn:microsoft.com/office/officeart/2008/layout/CircleAccentTimeline"/>
    <dgm:cxn modelId="{63FE6ABD-1689-4A16-AAFA-53AFA073D177}" type="presParOf" srcId="{50034DEA-F506-4620-87D8-C96149204F7D}" destId="{2CD7BDCC-EFA2-4E21-8577-2C14EDBC51EE}" srcOrd="0" destOrd="0" presId="urn:microsoft.com/office/officeart/2008/layout/CircleAccentTimeline"/>
    <dgm:cxn modelId="{493F22B0-50D5-4863-90C5-570D35CFBC30}" type="presParOf" srcId="{50034DEA-F506-4620-87D8-C96149204F7D}" destId="{05FD9CBE-AD93-4BED-80F6-038C47A623B2}" srcOrd="1" destOrd="0" presId="urn:microsoft.com/office/officeart/2008/layout/CircleAccentTimeline"/>
    <dgm:cxn modelId="{F4DA43BF-0522-4207-AEA9-3028A67B3E42}" type="presParOf" srcId="{50034DEA-F506-4620-87D8-C96149204F7D}" destId="{736B5753-4E75-44B7-9C44-603028A40E7E}" srcOrd="2" destOrd="0" presId="urn:microsoft.com/office/officeart/2008/layout/CircleAccentTimeline"/>
    <dgm:cxn modelId="{572E0FA5-3358-4D28-9A89-D1A5A9712DF6}" type="presParOf" srcId="{F3E2146E-6D08-40DB-B4B9-8EA48099130A}" destId="{8CEE4441-589D-4438-9CCB-E7DDDAD200EC}" srcOrd="9" destOrd="0" presId="urn:microsoft.com/office/officeart/2008/layout/CircleAccentTimeline"/>
    <dgm:cxn modelId="{94B4AA2A-55D3-4CD5-9A37-917CA59D51BA}" type="presParOf" srcId="{F3E2146E-6D08-40DB-B4B9-8EA48099130A}" destId="{19327283-E201-4FF9-B96E-F8B38B29CFCC}" srcOrd="10" destOrd="0" presId="urn:microsoft.com/office/officeart/2008/layout/CircleAccentTimeline"/>
    <dgm:cxn modelId="{A58622D0-DD6A-4C00-B71C-94B3590D839E}" type="presParOf" srcId="{F3E2146E-6D08-40DB-B4B9-8EA48099130A}" destId="{97247248-7850-4C84-8F2C-A4508DCAB904}" srcOrd="11" destOrd="0" presId="urn:microsoft.com/office/officeart/2008/layout/CircleAccentTimeline"/>
    <dgm:cxn modelId="{2DA23E9A-B394-4562-BD3D-3AA7FF015FA0}" type="presParOf" srcId="{97247248-7850-4C84-8F2C-A4508DCAB904}" destId="{91219CB9-C2CC-415A-AA70-071EE2F580F2}" srcOrd="0" destOrd="0" presId="urn:microsoft.com/office/officeart/2008/layout/CircleAccentTimeline"/>
    <dgm:cxn modelId="{694BA0EF-F810-43C6-B2B6-0D5BB7728FB5}" type="presParOf" srcId="{97247248-7850-4C84-8F2C-A4508DCAB904}" destId="{FEA5195A-D794-4055-B5F6-7B72B6FB29A4}" srcOrd="1" destOrd="0" presId="urn:microsoft.com/office/officeart/2008/layout/CircleAccentTimeline"/>
    <dgm:cxn modelId="{9E4FF3CA-88C8-426D-A49B-122EC1252C1A}" type="presParOf" srcId="{97247248-7850-4C84-8F2C-A4508DCAB904}" destId="{1F6C5527-EC41-404F-ACAB-22FF3BC67816}" srcOrd="2" destOrd="0" presId="urn:microsoft.com/office/officeart/2008/layout/CircleAccentTimeline"/>
    <dgm:cxn modelId="{15461CEE-17A4-46C1-AF6F-1BF2E2A7E18A}" type="presParOf" srcId="{F3E2146E-6D08-40DB-B4B9-8EA48099130A}" destId="{80610C8A-904F-4886-A926-5F8A0D7843EF}" srcOrd="12" destOrd="0" presId="urn:microsoft.com/office/officeart/2008/layout/CircleAccentTimeline"/>
    <dgm:cxn modelId="{96283CC7-0AC1-4CC7-852E-1E7F6951748A}" type="presParOf" srcId="{F3E2146E-6D08-40DB-B4B9-8EA48099130A}" destId="{5157ACA2-8FE4-4CB9-89B6-A6C2C5E3881F}" srcOrd="13" destOrd="0" presId="urn:microsoft.com/office/officeart/2008/layout/CircleAccentTimeline"/>
    <dgm:cxn modelId="{852EF9FA-48D8-4982-904B-3E58ED4A9CDA}" type="presParOf" srcId="{F3E2146E-6D08-40DB-B4B9-8EA48099130A}" destId="{2B55C3E3-E88D-4784-B3E1-C34C4390468E}" srcOrd="14" destOrd="0" presId="urn:microsoft.com/office/officeart/2008/layout/CircleAccentTimeline"/>
    <dgm:cxn modelId="{EFFF0CA9-AFC7-468E-ABE2-B16111892653}" type="presParOf" srcId="{F3E2146E-6D08-40DB-B4B9-8EA48099130A}" destId="{E3886EC3-2FEA-4BF9-85FF-09723F88C3EC}" srcOrd="15" destOrd="0" presId="urn:microsoft.com/office/officeart/2008/layout/CircleAccentTimeline"/>
    <dgm:cxn modelId="{22563B24-E2BD-4A2A-B927-BBAFD0FDAD74}" type="presParOf" srcId="{E3886EC3-2FEA-4BF9-85FF-09723F88C3EC}" destId="{536583AE-664B-4F10-8FF3-1109E5224B93}" srcOrd="0" destOrd="0" presId="urn:microsoft.com/office/officeart/2008/layout/CircleAccentTimeline"/>
    <dgm:cxn modelId="{AC548ED5-9DC5-4C87-91DC-EAE3697C52B7}" type="presParOf" srcId="{E3886EC3-2FEA-4BF9-85FF-09723F88C3EC}" destId="{7B5E7652-821B-45D7-B17A-2CE9EDA7386C}" srcOrd="1" destOrd="0" presId="urn:microsoft.com/office/officeart/2008/layout/CircleAccentTimeline"/>
    <dgm:cxn modelId="{E5CB9015-78E5-4BB2-8594-2E8ABC62DCF4}" type="presParOf" srcId="{E3886EC3-2FEA-4BF9-85FF-09723F88C3EC}" destId="{B75D339D-3F72-4C40-95E8-24547C7B6AF1}" srcOrd="2" destOrd="0" presId="urn:microsoft.com/office/officeart/2008/layout/CircleAccentTimeline"/>
    <dgm:cxn modelId="{57897E36-D7D6-4CE8-9B41-C55570C7B6B7}" type="presParOf" srcId="{F3E2146E-6D08-40DB-B4B9-8EA48099130A}" destId="{96ED1F69-1046-439B-904A-D35570DA4861}" srcOrd="16" destOrd="0" presId="urn:microsoft.com/office/officeart/2008/layout/CircleAccentTimeline"/>
    <dgm:cxn modelId="{7E9213B7-506B-4400-A815-B6514F1CB1AE}" type="presParOf" srcId="{F3E2146E-6D08-40DB-B4B9-8EA48099130A}" destId="{5F510548-57DC-48F6-81CB-455662F37001}" srcOrd="17" destOrd="0" presId="urn:microsoft.com/office/officeart/2008/layout/CircleAccentTimeline"/>
    <dgm:cxn modelId="{A7A9FC30-C1DE-4257-975F-1229031F2675}" type="presParOf" srcId="{F3E2146E-6D08-40DB-B4B9-8EA48099130A}" destId="{F3867BB6-A100-4819-AF6F-F577507401A8}" srcOrd="18" destOrd="0" presId="urn:microsoft.com/office/officeart/2008/layout/CircleAccentTimeline"/>
    <dgm:cxn modelId="{A48F3D8D-6825-4441-970D-04EA9E49C657}" type="presParOf" srcId="{F3E2146E-6D08-40DB-B4B9-8EA48099130A}" destId="{8062C6D5-C4C3-4CF5-A16E-A78203A18F0F}" srcOrd="19" destOrd="0" presId="urn:microsoft.com/office/officeart/2008/layout/CircleAccentTimeline"/>
    <dgm:cxn modelId="{7734870D-869C-4D80-B8D1-24DCE3647098}" type="presParOf" srcId="{8062C6D5-C4C3-4CF5-A16E-A78203A18F0F}" destId="{67C45021-110D-4253-8DF6-A61A437ED6B7}" srcOrd="0" destOrd="0" presId="urn:microsoft.com/office/officeart/2008/layout/CircleAccentTimeline"/>
    <dgm:cxn modelId="{8E68EA7E-4939-4117-B772-95BC8FF5796B}" type="presParOf" srcId="{8062C6D5-C4C3-4CF5-A16E-A78203A18F0F}" destId="{DBB3E5FA-4468-45A2-B530-C08D1270530B}" srcOrd="1" destOrd="0" presId="urn:microsoft.com/office/officeart/2008/layout/CircleAccentTimeline"/>
    <dgm:cxn modelId="{28F7ED3D-BDD8-4DE1-9292-741F17B96BFF}" type="presParOf" srcId="{8062C6D5-C4C3-4CF5-A16E-A78203A18F0F}" destId="{F6BD8D59-22E8-4065-A1D6-13E9880329A5}" srcOrd="2" destOrd="0" presId="urn:microsoft.com/office/officeart/2008/layout/CircleAccentTimeline"/>
    <dgm:cxn modelId="{EFDEE4C4-9CDF-4724-A475-895DFA9FE2C6}" type="presParOf" srcId="{F3E2146E-6D08-40DB-B4B9-8EA48099130A}" destId="{1024D5AB-AD0D-4696-9767-8CCAAD0FCDEE}" srcOrd="20" destOrd="0" presId="urn:microsoft.com/office/officeart/2008/layout/CircleAccentTimeline"/>
    <dgm:cxn modelId="{C84D2838-4B73-45D2-8420-3D4E0CB794BB}" type="presParOf" srcId="{F3E2146E-6D08-40DB-B4B9-8EA48099130A}" destId="{F317FB19-6E73-4C80-8BAC-19789D7DA4BB}" srcOrd="21" destOrd="0" presId="urn:microsoft.com/office/officeart/2008/layout/CircleAccent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974F2-B996-4D24-8736-302256905BFD}">
      <dsp:nvSpPr>
        <dsp:cNvPr id="0" name=""/>
        <dsp:cNvSpPr/>
      </dsp:nvSpPr>
      <dsp:spPr>
        <a:xfrm>
          <a:off x="524594" y="1996281"/>
          <a:ext cx="1655874" cy="1655874"/>
        </a:xfrm>
        <a:prstGeom prst="donut">
          <a:avLst>
            <a:gd name="adj" fmla="val 20000"/>
          </a:avLst>
        </a:prstGeom>
        <a:solidFill>
          <a:srgbClr val="2F559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D6D8E-87CC-4D27-A074-152B9ED84AAD}">
      <dsp:nvSpPr>
        <dsp:cNvPr id="0" name=""/>
        <dsp:cNvSpPr/>
      </dsp:nvSpPr>
      <dsp:spPr>
        <a:xfrm rot="17700000">
          <a:off x="1108049" y="646405"/>
          <a:ext cx="2058436" cy="9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2F5597"/>
              </a:solidFill>
            </a:rPr>
            <a:t>Threats </a:t>
          </a:r>
          <a:r>
            <a:rPr lang="el-GR" sz="1400" kern="1200" dirty="0">
              <a:solidFill>
                <a:srgbClr val="2F5597"/>
              </a:solidFill>
            </a:rPr>
            <a:t>/ </a:t>
          </a:r>
          <a:r>
            <a:rPr lang="en-US" sz="1400" kern="1200" dirty="0">
              <a:solidFill>
                <a:srgbClr val="2F5597"/>
              </a:solidFill>
            </a:rPr>
            <a:t>needs identified in strategic level</a:t>
          </a:r>
        </a:p>
      </dsp:txBody>
      <dsp:txXfrm>
        <a:off x="1108049" y="646405"/>
        <a:ext cx="2058436" cy="992007"/>
      </dsp:txXfrm>
    </dsp:sp>
    <dsp:sp modelId="{8E8FC412-8AF9-4684-800F-FF8CA02E57EE}">
      <dsp:nvSpPr>
        <dsp:cNvPr id="0" name=""/>
        <dsp:cNvSpPr/>
      </dsp:nvSpPr>
      <dsp:spPr>
        <a:xfrm>
          <a:off x="2256547" y="2394466"/>
          <a:ext cx="859503" cy="859503"/>
        </a:xfrm>
        <a:prstGeom prst="ellipse">
          <a:avLst/>
        </a:prstGeom>
        <a:solidFill>
          <a:srgbClr val="2F559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BA50C-521E-43EA-AAD9-02F06BF41D22}">
      <dsp:nvSpPr>
        <dsp:cNvPr id="0" name=""/>
        <dsp:cNvSpPr/>
      </dsp:nvSpPr>
      <dsp:spPr>
        <a:xfrm rot="17700000">
          <a:off x="1287230" y="3590760"/>
          <a:ext cx="1780644" cy="8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rgbClr val="2F5597"/>
              </a:solidFill>
            </a:rPr>
            <a:t>Selection of pilot areas</a:t>
          </a:r>
        </a:p>
      </dsp:txBody>
      <dsp:txXfrm>
        <a:off x="1287230" y="3590760"/>
        <a:ext cx="1780644" cy="858560"/>
      </dsp:txXfrm>
    </dsp:sp>
    <dsp:sp modelId="{278707C3-E84C-4113-B612-664AE48DD7AE}">
      <dsp:nvSpPr>
        <dsp:cNvPr id="0" name=""/>
        <dsp:cNvSpPr/>
      </dsp:nvSpPr>
      <dsp:spPr>
        <a:xfrm rot="17700000">
          <a:off x="2402019" y="1199116"/>
          <a:ext cx="1780644" cy="858560"/>
        </a:xfrm>
        <a:prstGeom prst="rect">
          <a:avLst/>
        </a:prstGeom>
        <a:noFill/>
        <a:ln>
          <a:noFill/>
        </a:ln>
        <a:effectLst/>
      </dsp:spPr>
      <dsp:style>
        <a:lnRef idx="0">
          <a:scrgbClr r="0" g="0" b="0"/>
        </a:lnRef>
        <a:fillRef idx="0">
          <a:scrgbClr r="0" g="0" b="0"/>
        </a:fillRef>
        <a:effectRef idx="0">
          <a:scrgbClr r="0" g="0" b="0"/>
        </a:effectRef>
        <a:fontRef idx="minor"/>
      </dsp:style>
    </dsp:sp>
    <dsp:sp modelId="{2CD7BDCC-EFA2-4E21-8577-2C14EDBC51EE}">
      <dsp:nvSpPr>
        <dsp:cNvPr id="0" name=""/>
        <dsp:cNvSpPr/>
      </dsp:nvSpPr>
      <dsp:spPr>
        <a:xfrm>
          <a:off x="3289293" y="2394466"/>
          <a:ext cx="859503" cy="859503"/>
        </a:xfrm>
        <a:prstGeom prst="ellipse">
          <a:avLst/>
        </a:prstGeom>
        <a:solidFill>
          <a:srgbClr val="2F559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FD9CBE-AD93-4BED-80F6-038C47A623B2}">
      <dsp:nvSpPr>
        <dsp:cNvPr id="0" name=""/>
        <dsp:cNvSpPr/>
      </dsp:nvSpPr>
      <dsp:spPr>
        <a:xfrm rot="17700000">
          <a:off x="2271328" y="3590760"/>
          <a:ext cx="1780644" cy="8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rgbClr val="2F5597"/>
              </a:solidFill>
            </a:rPr>
            <a:t>Communication and consultation with key stakeholders</a:t>
          </a:r>
          <a:r>
            <a:rPr lang="el-GR" sz="1400" kern="1200" dirty="0">
              <a:solidFill>
                <a:srgbClr val="2F5597"/>
              </a:solidFill>
            </a:rPr>
            <a:t> </a:t>
          </a:r>
          <a:endParaRPr lang="en-US" sz="1400" kern="1200" dirty="0">
            <a:solidFill>
              <a:srgbClr val="2F5597"/>
            </a:solidFill>
          </a:endParaRPr>
        </a:p>
      </dsp:txBody>
      <dsp:txXfrm>
        <a:off x="2271328" y="3590760"/>
        <a:ext cx="1780644" cy="858560"/>
      </dsp:txXfrm>
    </dsp:sp>
    <dsp:sp modelId="{736B5753-4E75-44B7-9C44-603028A40E7E}">
      <dsp:nvSpPr>
        <dsp:cNvPr id="0" name=""/>
        <dsp:cNvSpPr/>
      </dsp:nvSpPr>
      <dsp:spPr>
        <a:xfrm rot="17700000">
          <a:off x="3386117" y="1199116"/>
          <a:ext cx="1780644" cy="858560"/>
        </a:xfrm>
        <a:prstGeom prst="rect">
          <a:avLst/>
        </a:prstGeom>
        <a:noFill/>
        <a:ln>
          <a:noFill/>
        </a:ln>
        <a:effectLst/>
      </dsp:spPr>
      <dsp:style>
        <a:lnRef idx="0">
          <a:scrgbClr r="0" g="0" b="0"/>
        </a:lnRef>
        <a:fillRef idx="0">
          <a:scrgbClr r="0" g="0" b="0"/>
        </a:fillRef>
        <a:effectRef idx="0">
          <a:scrgbClr r="0" g="0" b="0"/>
        </a:effectRef>
        <a:fontRef idx="minor"/>
      </dsp:style>
    </dsp:sp>
    <dsp:sp modelId="{91219CB9-C2CC-415A-AA70-071EE2F580F2}">
      <dsp:nvSpPr>
        <dsp:cNvPr id="0" name=""/>
        <dsp:cNvSpPr/>
      </dsp:nvSpPr>
      <dsp:spPr>
        <a:xfrm>
          <a:off x="4273523" y="1996281"/>
          <a:ext cx="1655874" cy="1655874"/>
        </a:xfrm>
        <a:prstGeom prst="donut">
          <a:avLst>
            <a:gd name="adj" fmla="val 20000"/>
          </a:avLst>
        </a:prstGeom>
        <a:solidFill>
          <a:srgbClr val="0070C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5195A-D794-4055-B5F6-7B72B6FB29A4}">
      <dsp:nvSpPr>
        <dsp:cNvPr id="0" name=""/>
        <dsp:cNvSpPr/>
      </dsp:nvSpPr>
      <dsp:spPr>
        <a:xfrm rot="17700000">
          <a:off x="4856979" y="646405"/>
          <a:ext cx="2058436" cy="9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70C0"/>
              </a:solidFill>
            </a:rPr>
            <a:t>Identification of threats and enabling factors (CO-EVOLVE methodology – project implementation phase)</a:t>
          </a:r>
        </a:p>
      </dsp:txBody>
      <dsp:txXfrm>
        <a:off x="4856979" y="646405"/>
        <a:ext cx="2058436" cy="992007"/>
      </dsp:txXfrm>
    </dsp:sp>
    <dsp:sp modelId="{536583AE-664B-4F10-8FF3-1109E5224B93}">
      <dsp:nvSpPr>
        <dsp:cNvPr id="0" name=""/>
        <dsp:cNvSpPr/>
      </dsp:nvSpPr>
      <dsp:spPr>
        <a:xfrm>
          <a:off x="6054125" y="2394466"/>
          <a:ext cx="859503" cy="859503"/>
        </a:xfrm>
        <a:prstGeom prst="ellipse">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E7652-821B-45D7-B17A-2CE9EDA7386C}">
      <dsp:nvSpPr>
        <dsp:cNvPr id="0" name=""/>
        <dsp:cNvSpPr/>
      </dsp:nvSpPr>
      <dsp:spPr>
        <a:xfrm rot="17700000">
          <a:off x="5036160" y="3590760"/>
          <a:ext cx="1780644" cy="8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dirty="0"/>
            <a:t>Public consultations, meetings, on-site visits for the identification of specific actions</a:t>
          </a:r>
        </a:p>
      </dsp:txBody>
      <dsp:txXfrm>
        <a:off x="5036160" y="3590760"/>
        <a:ext cx="1780644" cy="858560"/>
      </dsp:txXfrm>
    </dsp:sp>
    <dsp:sp modelId="{B75D339D-3F72-4C40-95E8-24547C7B6AF1}">
      <dsp:nvSpPr>
        <dsp:cNvPr id="0" name=""/>
        <dsp:cNvSpPr/>
      </dsp:nvSpPr>
      <dsp:spPr>
        <a:xfrm rot="17700000">
          <a:off x="6150949" y="1199116"/>
          <a:ext cx="1780644" cy="858560"/>
        </a:xfrm>
        <a:prstGeom prst="rect">
          <a:avLst/>
        </a:prstGeom>
        <a:noFill/>
        <a:ln>
          <a:noFill/>
        </a:ln>
        <a:effectLst/>
      </dsp:spPr>
      <dsp:style>
        <a:lnRef idx="0">
          <a:scrgbClr r="0" g="0" b="0"/>
        </a:lnRef>
        <a:fillRef idx="0">
          <a:scrgbClr r="0" g="0" b="0"/>
        </a:fillRef>
        <a:effectRef idx="0">
          <a:scrgbClr r="0" g="0" b="0"/>
        </a:effectRef>
        <a:fontRef idx="minor"/>
      </dsp:style>
    </dsp:sp>
    <dsp:sp modelId="{67C45021-110D-4253-8DF6-A61A437ED6B7}">
      <dsp:nvSpPr>
        <dsp:cNvPr id="0" name=""/>
        <dsp:cNvSpPr/>
      </dsp:nvSpPr>
      <dsp:spPr>
        <a:xfrm>
          <a:off x="7086853" y="2394466"/>
          <a:ext cx="859503" cy="859503"/>
        </a:xfrm>
        <a:prstGeom prst="ellipse">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3E5FA-4468-45A2-B530-C08D1270530B}">
      <dsp:nvSpPr>
        <dsp:cNvPr id="0" name=""/>
        <dsp:cNvSpPr/>
      </dsp:nvSpPr>
      <dsp:spPr>
        <a:xfrm rot="17700000">
          <a:off x="6020258" y="3590760"/>
          <a:ext cx="1780644" cy="8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dirty="0">
              <a:solidFill>
                <a:srgbClr val="00B050"/>
              </a:solidFill>
            </a:rPr>
            <a:t>Selection of specific measures and actions of the 2 local Action Plans and link with existing financing schemes and instruments</a:t>
          </a:r>
          <a:r>
            <a:rPr lang="en-US" sz="1200" kern="1200" dirty="0"/>
            <a:t>. </a:t>
          </a:r>
        </a:p>
      </dsp:txBody>
      <dsp:txXfrm>
        <a:off x="6020258" y="3590760"/>
        <a:ext cx="1780644" cy="858560"/>
      </dsp:txXfrm>
    </dsp:sp>
    <dsp:sp modelId="{F6BD8D59-22E8-4065-A1D6-13E9880329A5}">
      <dsp:nvSpPr>
        <dsp:cNvPr id="0" name=""/>
        <dsp:cNvSpPr/>
      </dsp:nvSpPr>
      <dsp:spPr>
        <a:xfrm rot="17700000">
          <a:off x="7135047" y="1199116"/>
          <a:ext cx="1780644" cy="85856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BCFA909D-260A-4E75-A1F4-8AB3876DF8A4}" type="datetimeFigureOut">
              <a:rPr lang="it-IT" smtClean="0"/>
              <a:t>27/09/2019</a:t>
            </a:fld>
            <a:endParaRPr lang="it-IT"/>
          </a:p>
        </p:txBody>
      </p:sp>
      <p:sp>
        <p:nvSpPr>
          <p:cNvPr id="4" name="Segnaposto immagine diapositiva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DE464DAC-4CA6-42A4-9580-786A2461010C}" type="slidenum">
              <a:rPr lang="it-IT" smtClean="0"/>
              <a:t>‹N›</a:t>
            </a:fld>
            <a:endParaRPr lang="it-IT"/>
          </a:p>
        </p:txBody>
      </p:sp>
    </p:spTree>
    <p:extLst>
      <p:ext uri="{BB962C8B-B14F-4D97-AF65-F5344CB8AC3E}">
        <p14:creationId xmlns:p14="http://schemas.microsoft.com/office/powerpoint/2010/main" val="4107750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E464DAC-4CA6-42A4-9580-786A2461010C}" type="slidenum">
              <a:rPr lang="it-IT" smtClean="0"/>
              <a:t>1</a:t>
            </a:fld>
            <a:endParaRPr lang="it-IT"/>
          </a:p>
        </p:txBody>
      </p:sp>
    </p:spTree>
    <p:extLst>
      <p:ext uri="{BB962C8B-B14F-4D97-AF65-F5344CB8AC3E}">
        <p14:creationId xmlns:p14="http://schemas.microsoft.com/office/powerpoint/2010/main" val="201266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5A114B13-CFBE-4F5B-8BC3-CE5D4985B932}" type="slidenum">
              <a:rPr lang="en-US" smtClean="0"/>
              <a:pPr>
                <a:defRPr/>
              </a:pPr>
              <a:t>15</a:t>
            </a:fld>
            <a:endParaRPr lang="en-US"/>
          </a:p>
        </p:txBody>
      </p:sp>
    </p:spTree>
    <p:extLst>
      <p:ext uri="{BB962C8B-B14F-4D97-AF65-F5344CB8AC3E}">
        <p14:creationId xmlns:p14="http://schemas.microsoft.com/office/powerpoint/2010/main" val="358271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5A114B13-CFBE-4F5B-8BC3-CE5D4985B932}" type="slidenum">
              <a:rPr lang="en-US" smtClean="0"/>
              <a:pPr>
                <a:defRPr/>
              </a:pPr>
              <a:t>17</a:t>
            </a:fld>
            <a:endParaRPr lang="en-US"/>
          </a:p>
        </p:txBody>
      </p:sp>
    </p:spTree>
    <p:extLst>
      <p:ext uri="{BB962C8B-B14F-4D97-AF65-F5344CB8AC3E}">
        <p14:creationId xmlns:p14="http://schemas.microsoft.com/office/powerpoint/2010/main" val="358271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Calidad acustica</a:t>
            </a:r>
            <a:r>
              <a:rPr lang="it-IT" sz="1200" kern="1200" baseline="0" dirty="0">
                <a:solidFill>
                  <a:schemeClr val="tx1"/>
                </a:solidFill>
                <a:effectLst/>
                <a:latin typeface="+mn-lt"/>
                <a:ea typeface="+mn-ea"/>
                <a:cs typeface="+mn-cs"/>
              </a:rPr>
              <a:t> ciudad a partir de la linea verde, considerando la medida para zona residencial.</a:t>
            </a:r>
          </a:p>
          <a:p>
            <a:endParaRPr lang="it-IT" sz="1200" kern="1200" baseline="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El análisis del mapa de isófonas revela que:</a:t>
            </a:r>
            <a:endParaRPr lang="es-ES"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En el muelle de Cruceros la propagación sonora es mayor debido a que se produce en campo libre al no haber obstáculos.</a:t>
            </a:r>
            <a:endParaRPr lang="es-ES"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En el muelle de Poniente existen edificios que condicionan la propagación del sonido, reduciéndose la distancia del impacto acústico.</a:t>
            </a:r>
            <a:endParaRPr lang="es-E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propagación de ruido del buque oscila entre 100 y 600 metros (rango que nos ofrece la isófonoa 45-50 dBA), si bien también va a depender de las condiciones atmosféricas que se produczan en cada momento. </a:t>
            </a:r>
            <a:endParaRPr lang="es-E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Por tanto se observa que se cumplen los objetivos de calidad acústica para las zonas residenciales más cercanas, no superándose los 45 dBA (objetivo fijado para el periodo nocturno).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pPr>
              <a:defRPr/>
            </a:pPr>
            <a:fld id="{5A114B13-CFBE-4F5B-8BC3-CE5D4985B932}" type="slidenum">
              <a:rPr lang="en-US" smtClean="0"/>
              <a:pPr>
                <a:defRPr/>
              </a:pPr>
              <a:t>22</a:t>
            </a:fld>
            <a:endParaRPr lang="en-US"/>
          </a:p>
        </p:txBody>
      </p:sp>
    </p:spTree>
    <p:extLst>
      <p:ext uri="{BB962C8B-B14F-4D97-AF65-F5344CB8AC3E}">
        <p14:creationId xmlns:p14="http://schemas.microsoft.com/office/powerpoint/2010/main" val="60574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l"/>
            <a:r>
              <a:rPr lang="es-ES" dirty="0">
                <a:latin typeface="Arial" panose="020B0604020202020204" pitchFamily="34" charset="0"/>
                <a:cs typeface="Arial" panose="020B0604020202020204" pitchFamily="34" charset="0"/>
              </a:rPr>
              <a:t>382.799 </a:t>
            </a:r>
            <a:r>
              <a:rPr lang="es-ES" dirty="0" err="1">
                <a:latin typeface="Arial" panose="020B0604020202020204" pitchFamily="34" charset="0"/>
                <a:cs typeface="Arial" panose="020B0604020202020204" pitchFamily="34" charset="0"/>
              </a:rPr>
              <a:t>crueristas</a:t>
            </a:r>
            <a:r>
              <a:rPr lang="es-ES" dirty="0">
                <a:latin typeface="Arial" panose="020B0604020202020204" pitchFamily="34" charset="0"/>
                <a:cs typeface="Arial" panose="020B0604020202020204" pitchFamily="34" charset="0"/>
              </a:rPr>
              <a:t> 2017 menos</a:t>
            </a:r>
            <a:r>
              <a:rPr lang="es-ES" baseline="0" dirty="0">
                <a:latin typeface="Arial" panose="020B0604020202020204" pitchFamily="34" charset="0"/>
                <a:cs typeface="Arial" panose="020B0604020202020204" pitchFamily="34" charset="0"/>
              </a:rPr>
              <a:t> del 20% de los turistas</a:t>
            </a:r>
            <a:endParaRPr lang="es-ES"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a:defRPr/>
            </a:pPr>
            <a:fld id="{5A114B13-CFBE-4F5B-8BC3-CE5D4985B932}" type="slidenum">
              <a:rPr lang="en-US" smtClean="0"/>
              <a:pPr>
                <a:defRPr/>
              </a:pPr>
              <a:t>23</a:t>
            </a:fld>
            <a:endParaRPr lang="en-US"/>
          </a:p>
        </p:txBody>
      </p:sp>
    </p:spTree>
    <p:extLst>
      <p:ext uri="{BB962C8B-B14F-4D97-AF65-F5344CB8AC3E}">
        <p14:creationId xmlns:p14="http://schemas.microsoft.com/office/powerpoint/2010/main" val="899001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l"/>
            <a:r>
              <a:rPr lang="es-ES" dirty="0">
                <a:latin typeface="Arial" panose="020B0604020202020204" pitchFamily="34" charset="0"/>
                <a:cs typeface="Arial" panose="020B0604020202020204" pitchFamily="34" charset="0"/>
              </a:rPr>
              <a:t>382.799 </a:t>
            </a:r>
            <a:r>
              <a:rPr lang="es-ES" dirty="0" err="1">
                <a:latin typeface="Arial" panose="020B0604020202020204" pitchFamily="34" charset="0"/>
                <a:cs typeface="Arial" panose="020B0604020202020204" pitchFamily="34" charset="0"/>
              </a:rPr>
              <a:t>crueristas</a:t>
            </a:r>
            <a:r>
              <a:rPr lang="es-ES" dirty="0">
                <a:latin typeface="Arial" panose="020B0604020202020204" pitchFamily="34" charset="0"/>
                <a:cs typeface="Arial" panose="020B0604020202020204" pitchFamily="34" charset="0"/>
              </a:rPr>
              <a:t> 2017 menos</a:t>
            </a:r>
            <a:r>
              <a:rPr lang="es-ES" baseline="0" dirty="0">
                <a:latin typeface="Arial" panose="020B0604020202020204" pitchFamily="34" charset="0"/>
                <a:cs typeface="Arial" panose="020B0604020202020204" pitchFamily="34" charset="0"/>
              </a:rPr>
              <a:t> del 20% de los turistas</a:t>
            </a:r>
            <a:endParaRPr lang="es-ES"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a:defRPr/>
            </a:pPr>
            <a:fld id="{5A114B13-CFBE-4F5B-8BC3-CE5D4985B932}" type="slidenum">
              <a:rPr lang="en-US" smtClean="0"/>
              <a:pPr>
                <a:defRPr/>
              </a:pPr>
              <a:t>24</a:t>
            </a:fld>
            <a:endParaRPr lang="en-US"/>
          </a:p>
        </p:txBody>
      </p:sp>
    </p:spTree>
    <p:extLst>
      <p:ext uri="{BB962C8B-B14F-4D97-AF65-F5344CB8AC3E}">
        <p14:creationId xmlns:p14="http://schemas.microsoft.com/office/powerpoint/2010/main" val="106822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A114B13-CFBE-4F5B-8BC3-CE5D4985B932}" type="slidenum">
              <a:rPr lang="en-US" smtClean="0"/>
              <a:pPr>
                <a:defRPr/>
              </a:pPr>
              <a:t>2</a:t>
            </a:fld>
            <a:endParaRPr lang="en-US"/>
          </a:p>
        </p:txBody>
      </p:sp>
    </p:spTree>
    <p:extLst>
      <p:ext uri="{BB962C8B-B14F-4D97-AF65-F5344CB8AC3E}">
        <p14:creationId xmlns:p14="http://schemas.microsoft.com/office/powerpoint/2010/main" val="200690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E464DAC-4CA6-42A4-9580-786A2461010C}" type="slidenum">
              <a:rPr lang="it-IT" smtClean="0"/>
              <a:t>3</a:t>
            </a:fld>
            <a:endParaRPr lang="it-IT"/>
          </a:p>
        </p:txBody>
      </p:sp>
    </p:spTree>
    <p:extLst>
      <p:ext uri="{BB962C8B-B14F-4D97-AF65-F5344CB8AC3E}">
        <p14:creationId xmlns:p14="http://schemas.microsoft.com/office/powerpoint/2010/main" val="256941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200 </a:t>
            </a:r>
            <a:r>
              <a:rPr lang="it-IT" dirty="0" err="1"/>
              <a:t>fishermen</a:t>
            </a:r>
            <a:r>
              <a:rPr lang="it-IT" dirty="0"/>
              <a:t> </a:t>
            </a:r>
            <a:r>
              <a:rPr lang="it-IT" dirty="0" err="1"/>
              <a:t>working</a:t>
            </a:r>
            <a:r>
              <a:rPr lang="it-IT" dirty="0"/>
              <a:t> with 100 fishing boats</a:t>
            </a:r>
          </a:p>
          <a:p>
            <a:r>
              <a:rPr lang="it-IT" dirty="0"/>
              <a:t>300 </a:t>
            </a:r>
            <a:r>
              <a:rPr lang="it-IT" dirty="0" err="1"/>
              <a:t>berts</a:t>
            </a:r>
            <a:r>
              <a:rPr lang="it-IT" dirty="0"/>
              <a:t> for </a:t>
            </a:r>
            <a:r>
              <a:rPr lang="it-IT" dirty="0" err="1"/>
              <a:t>yatching</a:t>
            </a:r>
            <a:r>
              <a:rPr lang="it-IT" dirty="0"/>
              <a:t> /</a:t>
            </a:r>
            <a:r>
              <a:rPr lang="it-IT" dirty="0" err="1"/>
              <a:t>pleasure</a:t>
            </a:r>
            <a:r>
              <a:rPr lang="it-IT" dirty="0"/>
              <a:t> boats   </a:t>
            </a:r>
          </a:p>
          <a:p>
            <a:r>
              <a:rPr lang="it-IT" dirty="0"/>
              <a:t>Ferretti </a:t>
            </a:r>
            <a:r>
              <a:rPr lang="it-IT" dirty="0" err="1"/>
              <a:t>luxury</a:t>
            </a:r>
            <a:r>
              <a:rPr lang="it-IT" dirty="0"/>
              <a:t> </a:t>
            </a:r>
            <a:r>
              <a:rPr lang="it-IT" dirty="0" err="1"/>
              <a:t>Crafts</a:t>
            </a:r>
            <a:r>
              <a:rPr lang="it-IT" dirty="0"/>
              <a:t>, group Headquarter and </a:t>
            </a:r>
            <a:r>
              <a:rPr lang="it-IT" dirty="0" err="1"/>
              <a:t>shipyards</a:t>
            </a:r>
            <a:r>
              <a:rPr lang="it-IT" dirty="0"/>
              <a:t>  … </a:t>
            </a:r>
            <a:r>
              <a:rPr lang="it-IT" dirty="0" err="1">
                <a:highlight>
                  <a:srgbClr val="FFFF00"/>
                </a:highlight>
              </a:rPr>
              <a:t>how</a:t>
            </a:r>
            <a:r>
              <a:rPr lang="it-IT" dirty="0">
                <a:highlight>
                  <a:srgbClr val="FFFF00"/>
                </a:highlight>
              </a:rPr>
              <a:t> </a:t>
            </a:r>
            <a:r>
              <a:rPr lang="it-IT" dirty="0" err="1">
                <a:highlight>
                  <a:srgbClr val="FFFF00"/>
                </a:highlight>
              </a:rPr>
              <a:t>many</a:t>
            </a:r>
            <a:r>
              <a:rPr lang="it-IT" dirty="0">
                <a:highlight>
                  <a:srgbClr val="FFFF00"/>
                </a:highlight>
              </a:rPr>
              <a:t> </a:t>
            </a:r>
            <a:r>
              <a:rPr lang="it-IT" dirty="0" err="1">
                <a:highlight>
                  <a:srgbClr val="FFFF00"/>
                </a:highlight>
              </a:rPr>
              <a:t>luxury</a:t>
            </a:r>
            <a:r>
              <a:rPr lang="it-IT" dirty="0">
                <a:highlight>
                  <a:srgbClr val="FFFF00"/>
                </a:highlight>
              </a:rPr>
              <a:t> </a:t>
            </a:r>
            <a:r>
              <a:rPr lang="it-IT" dirty="0" err="1">
                <a:highlight>
                  <a:srgbClr val="FFFF00"/>
                </a:highlight>
              </a:rPr>
              <a:t>Yatchs</a:t>
            </a:r>
            <a:r>
              <a:rPr lang="it-IT" dirty="0">
                <a:highlight>
                  <a:srgbClr val="FFFF00"/>
                </a:highlight>
              </a:rPr>
              <a:t> </a:t>
            </a:r>
            <a:r>
              <a:rPr lang="it-IT" dirty="0" err="1">
                <a:highlight>
                  <a:srgbClr val="FFFF00"/>
                </a:highlight>
              </a:rPr>
              <a:t>produced</a:t>
            </a:r>
            <a:r>
              <a:rPr lang="it-IT" dirty="0">
                <a:highlight>
                  <a:srgbClr val="FFFF00"/>
                </a:highlight>
              </a:rPr>
              <a:t> in a </a:t>
            </a:r>
            <a:r>
              <a:rPr lang="it-IT" dirty="0" err="1">
                <a:highlight>
                  <a:srgbClr val="FFFF00"/>
                </a:highlight>
              </a:rPr>
              <a:t>year</a:t>
            </a:r>
            <a:r>
              <a:rPr lang="it-IT" dirty="0"/>
              <a:t>?</a:t>
            </a:r>
          </a:p>
        </p:txBody>
      </p:sp>
      <p:sp>
        <p:nvSpPr>
          <p:cNvPr id="4" name="Segnaposto numero diapositiva 3"/>
          <p:cNvSpPr>
            <a:spLocks noGrp="1"/>
          </p:cNvSpPr>
          <p:nvPr>
            <p:ph type="sldNum" sz="quarter" idx="5"/>
          </p:nvPr>
        </p:nvSpPr>
        <p:spPr/>
        <p:txBody>
          <a:bodyPr/>
          <a:lstStyle/>
          <a:p>
            <a:fld id="{DE464DAC-4CA6-42A4-9580-786A2461010C}" type="slidenum">
              <a:rPr lang="it-IT" smtClean="0"/>
              <a:t>6</a:t>
            </a:fld>
            <a:endParaRPr lang="it-IT"/>
          </a:p>
        </p:txBody>
      </p:sp>
    </p:spTree>
    <p:extLst>
      <p:ext uri="{BB962C8B-B14F-4D97-AF65-F5344CB8AC3E}">
        <p14:creationId xmlns:p14="http://schemas.microsoft.com/office/powerpoint/2010/main" val="22118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F5597"/>
                </a:solidFill>
              </a:rPr>
              <a:t>Silting of port mouths is a major problem for many regional ports (not only Cattolica)  </a:t>
            </a:r>
          </a:p>
          <a:p>
            <a:endParaRPr lang="it-IT" dirty="0"/>
          </a:p>
        </p:txBody>
      </p:sp>
      <p:sp>
        <p:nvSpPr>
          <p:cNvPr id="4" name="Segnaposto numero diapositiva 3"/>
          <p:cNvSpPr>
            <a:spLocks noGrp="1"/>
          </p:cNvSpPr>
          <p:nvPr>
            <p:ph type="sldNum" sz="quarter" idx="5"/>
          </p:nvPr>
        </p:nvSpPr>
        <p:spPr/>
        <p:txBody>
          <a:bodyPr/>
          <a:lstStyle/>
          <a:p>
            <a:fld id="{DE464DAC-4CA6-42A4-9580-786A2461010C}" type="slidenum">
              <a:rPr lang="it-IT" smtClean="0"/>
              <a:t>7</a:t>
            </a:fld>
            <a:endParaRPr lang="it-IT"/>
          </a:p>
        </p:txBody>
      </p:sp>
    </p:spTree>
    <p:extLst>
      <p:ext uri="{BB962C8B-B14F-4D97-AF65-F5344CB8AC3E}">
        <p14:creationId xmlns:p14="http://schemas.microsoft.com/office/powerpoint/2010/main" val="288499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E464DAC-4CA6-42A4-9580-786A2461010C}" type="slidenum">
              <a:rPr lang="it-IT" smtClean="0"/>
              <a:t>8</a:t>
            </a:fld>
            <a:endParaRPr lang="it-IT"/>
          </a:p>
        </p:txBody>
      </p:sp>
    </p:spTree>
    <p:extLst>
      <p:ext uri="{BB962C8B-B14F-4D97-AF65-F5344CB8AC3E}">
        <p14:creationId xmlns:p14="http://schemas.microsoft.com/office/powerpoint/2010/main" val="3472986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Submerged</a:t>
            </a:r>
            <a:r>
              <a:rPr lang="it-IT" dirty="0"/>
              <a:t> </a:t>
            </a:r>
            <a:r>
              <a:rPr lang="it-IT" dirty="0" err="1"/>
              <a:t>flux</a:t>
            </a:r>
            <a:r>
              <a:rPr lang="it-IT" dirty="0"/>
              <a:t> of water </a:t>
            </a:r>
            <a:r>
              <a:rPr lang="it-IT" dirty="0" err="1"/>
              <a:t>that</a:t>
            </a:r>
            <a:r>
              <a:rPr lang="it-IT" dirty="0"/>
              <a:t>, thanks to the venturi </a:t>
            </a:r>
            <a:r>
              <a:rPr lang="it-IT" dirty="0" err="1"/>
              <a:t>effect</a:t>
            </a:r>
            <a:r>
              <a:rPr lang="it-IT" dirty="0"/>
              <a:t>, </a:t>
            </a:r>
            <a:r>
              <a:rPr lang="it-IT" dirty="0" err="1"/>
              <a:t>collect</a:t>
            </a:r>
            <a:r>
              <a:rPr lang="it-IT" dirty="0"/>
              <a:t> the </a:t>
            </a:r>
            <a:r>
              <a:rPr lang="it-IT" dirty="0" err="1"/>
              <a:t>suspended</a:t>
            </a:r>
            <a:r>
              <a:rPr lang="it-IT" dirty="0"/>
              <a:t> </a:t>
            </a:r>
            <a:r>
              <a:rPr lang="it-IT" dirty="0" err="1"/>
              <a:t>sediments</a:t>
            </a:r>
            <a:r>
              <a:rPr lang="it-IT" dirty="0"/>
              <a:t> and </a:t>
            </a:r>
            <a:r>
              <a:rPr lang="it-IT" dirty="0" err="1"/>
              <a:t>convey</a:t>
            </a:r>
            <a:r>
              <a:rPr lang="it-IT" dirty="0"/>
              <a:t> </a:t>
            </a:r>
            <a:r>
              <a:rPr lang="it-IT" dirty="0" err="1"/>
              <a:t>them</a:t>
            </a:r>
            <a:r>
              <a:rPr lang="it-IT" dirty="0"/>
              <a:t> to the </a:t>
            </a:r>
            <a:r>
              <a:rPr lang="it-IT" dirty="0" err="1"/>
              <a:t>discarge</a:t>
            </a:r>
            <a:r>
              <a:rPr lang="it-IT" dirty="0"/>
              <a:t> pipe</a:t>
            </a:r>
          </a:p>
        </p:txBody>
      </p:sp>
      <p:sp>
        <p:nvSpPr>
          <p:cNvPr id="4" name="Segnaposto numero diapositiva 3"/>
          <p:cNvSpPr>
            <a:spLocks noGrp="1"/>
          </p:cNvSpPr>
          <p:nvPr>
            <p:ph type="sldNum" sz="quarter" idx="10"/>
          </p:nvPr>
        </p:nvSpPr>
        <p:spPr/>
        <p:txBody>
          <a:bodyPr/>
          <a:lstStyle/>
          <a:p>
            <a:fld id="{DE464DAC-4CA6-42A4-9580-786A2461010C}" type="slidenum">
              <a:rPr lang="it-IT" smtClean="0"/>
              <a:t>9</a:t>
            </a:fld>
            <a:endParaRPr lang="it-IT"/>
          </a:p>
        </p:txBody>
      </p:sp>
    </p:spTree>
    <p:extLst>
      <p:ext uri="{BB962C8B-B14F-4D97-AF65-F5344CB8AC3E}">
        <p14:creationId xmlns:p14="http://schemas.microsoft.com/office/powerpoint/2010/main" val="1529659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E464DAC-4CA6-42A4-9580-786A2461010C}" type="slidenum">
              <a:rPr lang="it-IT" smtClean="0"/>
              <a:t>12</a:t>
            </a:fld>
            <a:endParaRPr lang="it-IT"/>
          </a:p>
        </p:txBody>
      </p:sp>
    </p:spTree>
    <p:extLst>
      <p:ext uri="{BB962C8B-B14F-4D97-AF65-F5344CB8AC3E}">
        <p14:creationId xmlns:p14="http://schemas.microsoft.com/office/powerpoint/2010/main" val="103264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5A114B13-CFBE-4F5B-8BC3-CE5D4985B932}" type="slidenum">
              <a:rPr lang="en-US" smtClean="0"/>
              <a:pPr>
                <a:defRPr/>
              </a:pPr>
              <a:t>14</a:t>
            </a:fld>
            <a:endParaRPr lang="en-US"/>
          </a:p>
        </p:txBody>
      </p:sp>
    </p:spTree>
    <p:extLst>
      <p:ext uri="{BB962C8B-B14F-4D97-AF65-F5344CB8AC3E}">
        <p14:creationId xmlns:p14="http://schemas.microsoft.com/office/powerpoint/2010/main" val="358271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F5818E-E663-47FF-A542-04EC4B1B062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A43BA2A-F747-49F2-81AA-3DBE2CEAC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C642A0-B50F-49B6-83D2-8D6BBDF00A2E}"/>
              </a:ext>
            </a:extLst>
          </p:cNvPr>
          <p:cNvSpPr>
            <a:spLocks noGrp="1"/>
          </p:cNvSpPr>
          <p:nvPr>
            <p:ph type="dt" sz="half" idx="10"/>
          </p:nvPr>
        </p:nvSpPr>
        <p:spPr/>
        <p:txBody>
          <a:bodyPr/>
          <a:lstStyle/>
          <a:p>
            <a:fld id="{70ABE072-061D-4300-90B0-0662AEB95578}" type="datetime1">
              <a:rPr lang="it-IT" smtClean="0"/>
              <a:t>27/09/2019</a:t>
            </a:fld>
            <a:endParaRPr lang="it-IT"/>
          </a:p>
        </p:txBody>
      </p:sp>
      <p:sp>
        <p:nvSpPr>
          <p:cNvPr id="5" name="Segnaposto piè di pagina 4">
            <a:extLst>
              <a:ext uri="{FF2B5EF4-FFF2-40B4-BE49-F238E27FC236}">
                <a16:creationId xmlns:a16="http://schemas.microsoft.com/office/drawing/2014/main" id="{8E30129A-1803-4E1C-BF27-D805D5B1F8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3C8AC7-E07F-4815-B671-6D930CA13A03}"/>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13370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CB2ECF-D23D-4193-89C1-A95D15888AE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928BF57-F363-49CB-8975-2405F7B1522F}"/>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A00780B-0C1E-4A9F-83E2-869BD91A172F}"/>
              </a:ext>
            </a:extLst>
          </p:cNvPr>
          <p:cNvSpPr>
            <a:spLocks noGrp="1"/>
          </p:cNvSpPr>
          <p:nvPr>
            <p:ph type="dt" sz="half" idx="10"/>
          </p:nvPr>
        </p:nvSpPr>
        <p:spPr/>
        <p:txBody>
          <a:bodyPr/>
          <a:lstStyle/>
          <a:p>
            <a:fld id="{7BD7546C-EC2B-4514-8BFF-CDF1C4DFB205}" type="datetime1">
              <a:rPr lang="it-IT" smtClean="0"/>
              <a:t>27/09/2019</a:t>
            </a:fld>
            <a:endParaRPr lang="it-IT"/>
          </a:p>
        </p:txBody>
      </p:sp>
      <p:sp>
        <p:nvSpPr>
          <p:cNvPr id="5" name="Segnaposto piè di pagina 4">
            <a:extLst>
              <a:ext uri="{FF2B5EF4-FFF2-40B4-BE49-F238E27FC236}">
                <a16:creationId xmlns:a16="http://schemas.microsoft.com/office/drawing/2014/main" id="{BE61DC7F-78B0-40E1-BCEC-C5B52FBF8F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AE5F4A3-4A21-4D8D-9BDA-FB9AE3B4EE7D}"/>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165110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396BC10-1E7C-47DB-B7F2-AB940A8301B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BBCFC2-5F78-4D65-85F4-72F9CD16F573}"/>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A29AF7-1FA7-46CA-9DC3-950A90BB748A}"/>
              </a:ext>
            </a:extLst>
          </p:cNvPr>
          <p:cNvSpPr>
            <a:spLocks noGrp="1"/>
          </p:cNvSpPr>
          <p:nvPr>
            <p:ph type="dt" sz="half" idx="10"/>
          </p:nvPr>
        </p:nvSpPr>
        <p:spPr/>
        <p:txBody>
          <a:bodyPr/>
          <a:lstStyle/>
          <a:p>
            <a:fld id="{8F4A3A10-2DA7-43AA-9144-94AFA4D14215}" type="datetime1">
              <a:rPr lang="it-IT" smtClean="0"/>
              <a:t>27/09/2019</a:t>
            </a:fld>
            <a:endParaRPr lang="it-IT"/>
          </a:p>
        </p:txBody>
      </p:sp>
      <p:sp>
        <p:nvSpPr>
          <p:cNvPr id="5" name="Segnaposto piè di pagina 4">
            <a:extLst>
              <a:ext uri="{FF2B5EF4-FFF2-40B4-BE49-F238E27FC236}">
                <a16:creationId xmlns:a16="http://schemas.microsoft.com/office/drawing/2014/main" id="{53A6E307-3708-43C0-A66C-0AD64CF460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1E023F-7A1F-4688-9446-A66B145A5993}"/>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4197226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909FE5B-21FE-42A5-93C6-684908F2C0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20496"/>
            <a:ext cx="2184947" cy="6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079A195A-1150-4D05-9417-2F3B0B7E6EAF}"/>
              </a:ext>
            </a:extLst>
          </p:cNvPr>
          <p:cNvSpPr/>
          <p:nvPr userDrawn="1"/>
        </p:nvSpPr>
        <p:spPr>
          <a:xfrm>
            <a:off x="3145764" y="51176"/>
            <a:ext cx="9855200" cy="767751"/>
          </a:xfrm>
          <a:prstGeom prst="rect">
            <a:avLst/>
          </a:prstGeom>
          <a:solidFill>
            <a:srgbClr val="8AB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1" name="Rettangolo 10">
            <a:extLst>
              <a:ext uri="{FF2B5EF4-FFF2-40B4-BE49-F238E27FC236}">
                <a16:creationId xmlns:a16="http://schemas.microsoft.com/office/drawing/2014/main" id="{3FAE3EE0-1CC2-40E6-A241-AFC50DCD35DB}"/>
              </a:ext>
            </a:extLst>
          </p:cNvPr>
          <p:cNvSpPr/>
          <p:nvPr userDrawn="1"/>
        </p:nvSpPr>
        <p:spPr>
          <a:xfrm>
            <a:off x="-203200" y="6586745"/>
            <a:ext cx="12700000" cy="301518"/>
          </a:xfrm>
          <a:prstGeom prst="rect">
            <a:avLst/>
          </a:prstGeom>
          <a:noFill/>
          <a:ln w="3175">
            <a:solidFill>
              <a:srgbClr val="88B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2" name="CasellaDiTesto 11">
            <a:extLst>
              <a:ext uri="{FF2B5EF4-FFF2-40B4-BE49-F238E27FC236}">
                <a16:creationId xmlns:a16="http://schemas.microsoft.com/office/drawing/2014/main" id="{5B57EA00-E15C-4730-BFD6-8A058E58FE4C}"/>
              </a:ext>
            </a:extLst>
          </p:cNvPr>
          <p:cNvSpPr txBox="1"/>
          <p:nvPr userDrawn="1"/>
        </p:nvSpPr>
        <p:spPr>
          <a:xfrm>
            <a:off x="311107" y="6553200"/>
            <a:ext cx="8642109" cy="400110"/>
          </a:xfrm>
          <a:prstGeom prst="rect">
            <a:avLst/>
          </a:prstGeom>
          <a:noFill/>
        </p:spPr>
        <p:txBody>
          <a:bodyPr wrap="none" rtlCol="0">
            <a:spAutoFit/>
          </a:bodyPr>
          <a:lstStyle/>
          <a:p>
            <a:r>
              <a:rPr lang="it-IT" sz="1000" dirty="0">
                <a:solidFill>
                  <a:schemeClr val="tx1">
                    <a:lumMod val="50000"/>
                    <a:lumOff val="50000"/>
                  </a:schemeClr>
                </a:solidFill>
              </a:rPr>
              <a:t>Christian Marasmi-Roberto Montanari | Emilia-Romagna </a:t>
            </a:r>
            <a:r>
              <a:rPr lang="it-IT" sz="1000" dirty="0" err="1">
                <a:solidFill>
                  <a:schemeClr val="tx1">
                    <a:lumMod val="50000"/>
                    <a:lumOff val="50000"/>
                  </a:schemeClr>
                </a:solidFill>
              </a:rPr>
              <a:t>Region</a:t>
            </a:r>
            <a:r>
              <a:rPr lang="it-IT" sz="1000" dirty="0">
                <a:solidFill>
                  <a:schemeClr val="tx1">
                    <a:lumMod val="50000"/>
                    <a:lumOff val="50000"/>
                  </a:schemeClr>
                </a:solidFill>
              </a:rPr>
              <a:t> | </a:t>
            </a:r>
            <a:r>
              <a:rPr lang="it-IT" sz="1000" b="1" dirty="0" err="1">
                <a:solidFill>
                  <a:schemeClr val="tx1">
                    <a:lumMod val="50000"/>
                    <a:lumOff val="50000"/>
                  </a:schemeClr>
                </a:solidFill>
              </a:rPr>
              <a:t>Pilot</a:t>
            </a:r>
            <a:r>
              <a:rPr lang="it-IT" sz="1000" b="1" dirty="0">
                <a:solidFill>
                  <a:schemeClr val="tx1">
                    <a:lumMod val="50000"/>
                    <a:lumOff val="50000"/>
                  </a:schemeClr>
                </a:solidFill>
              </a:rPr>
              <a:t> area 2 Cattolica &amp; Comacchio </a:t>
            </a:r>
            <a:r>
              <a:rPr lang="it-IT" sz="1000" dirty="0">
                <a:solidFill>
                  <a:schemeClr val="tx1">
                    <a:lumMod val="50000"/>
                    <a:lumOff val="50000"/>
                  </a:schemeClr>
                </a:solidFill>
              </a:rPr>
              <a:t>| CO-EVOLVE </a:t>
            </a:r>
            <a:r>
              <a:rPr lang="it-IT" sz="1000" dirty="0" err="1">
                <a:solidFill>
                  <a:schemeClr val="tx1">
                    <a:lumMod val="50000"/>
                    <a:lumOff val="50000"/>
                  </a:schemeClr>
                </a:solidFill>
              </a:rPr>
              <a:t>Dissemination</a:t>
            </a:r>
            <a:r>
              <a:rPr lang="it-IT" sz="1000" dirty="0">
                <a:solidFill>
                  <a:schemeClr val="tx1">
                    <a:lumMod val="50000"/>
                    <a:lumOff val="50000"/>
                  </a:schemeClr>
                </a:solidFill>
              </a:rPr>
              <a:t> event, </a:t>
            </a:r>
            <a:r>
              <a:rPr lang="it-IT" sz="1000" dirty="0" err="1">
                <a:solidFill>
                  <a:schemeClr val="tx1">
                    <a:lumMod val="50000"/>
                    <a:lumOff val="50000"/>
                  </a:schemeClr>
                </a:solidFill>
              </a:rPr>
              <a:t>Barcelona</a:t>
            </a:r>
            <a:r>
              <a:rPr lang="it-IT" sz="1000" dirty="0">
                <a:solidFill>
                  <a:schemeClr val="tx1">
                    <a:lumMod val="50000"/>
                    <a:lumOff val="50000"/>
                  </a:schemeClr>
                </a:solidFill>
              </a:rPr>
              <a:t>, 5 of June2019</a:t>
            </a:r>
          </a:p>
          <a:p>
            <a:r>
              <a:rPr lang="it-IT" sz="1000" dirty="0">
                <a:solidFill>
                  <a:schemeClr val="tx1">
                    <a:lumMod val="50000"/>
                    <a:lumOff val="50000"/>
                  </a:schemeClr>
                </a:solidFill>
              </a:rPr>
              <a:t> </a:t>
            </a:r>
          </a:p>
        </p:txBody>
      </p:sp>
      <p:pic>
        <p:nvPicPr>
          <p:cNvPr id="13" name="Image 16">
            <a:extLst>
              <a:ext uri="{FF2B5EF4-FFF2-40B4-BE49-F238E27FC236}">
                <a16:creationId xmlns:a16="http://schemas.microsoft.com/office/drawing/2014/main" id="{9F0ECB50-388C-4ED4-A397-11D678F78A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3931" y="51177"/>
            <a:ext cx="1023668" cy="767751"/>
          </a:xfrm>
          <a:prstGeom prst="rect">
            <a:avLst/>
          </a:prstGeom>
        </p:spPr>
      </p:pic>
    </p:spTree>
    <p:extLst>
      <p:ext uri="{BB962C8B-B14F-4D97-AF65-F5344CB8AC3E}">
        <p14:creationId xmlns:p14="http://schemas.microsoft.com/office/powerpoint/2010/main" val="1851207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1B4EE7-6EA1-4F34-8F45-E6F5C948B0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7C0F4D-470C-40A4-BEBD-0AD2BFBA0C53}"/>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9767A5-774C-4E76-909D-DB54D721DDC2}"/>
              </a:ext>
            </a:extLst>
          </p:cNvPr>
          <p:cNvSpPr>
            <a:spLocks noGrp="1"/>
          </p:cNvSpPr>
          <p:nvPr>
            <p:ph type="dt" sz="half" idx="10"/>
          </p:nvPr>
        </p:nvSpPr>
        <p:spPr/>
        <p:txBody>
          <a:bodyPr/>
          <a:lstStyle/>
          <a:p>
            <a:fld id="{4EF2ECB9-8620-4713-96B9-8CA614FB9767}" type="datetime1">
              <a:rPr lang="it-IT" smtClean="0"/>
              <a:t>27/09/2019</a:t>
            </a:fld>
            <a:endParaRPr lang="it-IT"/>
          </a:p>
        </p:txBody>
      </p:sp>
      <p:sp>
        <p:nvSpPr>
          <p:cNvPr id="5" name="Segnaposto piè di pagina 4">
            <a:extLst>
              <a:ext uri="{FF2B5EF4-FFF2-40B4-BE49-F238E27FC236}">
                <a16:creationId xmlns:a16="http://schemas.microsoft.com/office/drawing/2014/main" id="{735EBC29-8C36-42F0-ABDF-9164998CAD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72A524-5590-432D-81B9-DCF04154DC69}"/>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319918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9A14CC-593F-4F0C-88A1-EE73C62BA4C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D982B3A-B2E2-4638-9AE1-F10FF790BF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F1391606-20C3-4FD7-9C20-0590A6041629}"/>
              </a:ext>
            </a:extLst>
          </p:cNvPr>
          <p:cNvSpPr>
            <a:spLocks noGrp="1"/>
          </p:cNvSpPr>
          <p:nvPr>
            <p:ph type="dt" sz="half" idx="10"/>
          </p:nvPr>
        </p:nvSpPr>
        <p:spPr/>
        <p:txBody>
          <a:bodyPr/>
          <a:lstStyle/>
          <a:p>
            <a:fld id="{A32617D8-2A7F-465B-AC98-66535D09FAC0}" type="datetime1">
              <a:rPr lang="it-IT" smtClean="0"/>
              <a:t>27/09/2019</a:t>
            </a:fld>
            <a:endParaRPr lang="it-IT"/>
          </a:p>
        </p:txBody>
      </p:sp>
      <p:sp>
        <p:nvSpPr>
          <p:cNvPr id="5" name="Segnaposto piè di pagina 4">
            <a:extLst>
              <a:ext uri="{FF2B5EF4-FFF2-40B4-BE49-F238E27FC236}">
                <a16:creationId xmlns:a16="http://schemas.microsoft.com/office/drawing/2014/main" id="{5AE77D5E-ACA0-4DB3-AF07-514470C734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47B3E7-E247-485B-AADA-776ED12D4FDE}"/>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4025866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D6459-702D-4CE0-8963-246B8AF616A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0633EE6-F5B0-4ABB-A493-A356880FEB6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8FF6144-37FB-4D51-B0F5-63E0B293C33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F2487B8-4DEA-4491-9CDB-88AF4FCD2B12}"/>
              </a:ext>
            </a:extLst>
          </p:cNvPr>
          <p:cNvSpPr>
            <a:spLocks noGrp="1"/>
          </p:cNvSpPr>
          <p:nvPr>
            <p:ph type="dt" sz="half" idx="10"/>
          </p:nvPr>
        </p:nvSpPr>
        <p:spPr/>
        <p:txBody>
          <a:bodyPr/>
          <a:lstStyle/>
          <a:p>
            <a:fld id="{F1AAC65C-97FE-4995-A9F7-1E81BB5E5801}" type="datetime1">
              <a:rPr lang="it-IT" smtClean="0"/>
              <a:t>27/09/2019</a:t>
            </a:fld>
            <a:endParaRPr lang="it-IT"/>
          </a:p>
        </p:txBody>
      </p:sp>
      <p:sp>
        <p:nvSpPr>
          <p:cNvPr id="6" name="Segnaposto piè di pagina 5">
            <a:extLst>
              <a:ext uri="{FF2B5EF4-FFF2-40B4-BE49-F238E27FC236}">
                <a16:creationId xmlns:a16="http://schemas.microsoft.com/office/drawing/2014/main" id="{33187894-16F4-40C2-B03C-4FB2E8E767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D5906D-35FD-4708-BCFF-81941F9B1FA3}"/>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166982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597896-012C-4265-B421-D9A48C0747C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F5052BD-8584-46D1-B404-01C116016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B510E804-4A0D-4B14-8D20-EBDBEAC3D8EA}"/>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F6F0D75-30E1-44CD-B9AC-B2D33B64E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4711E400-5C55-4595-A685-60AA96D3588E}"/>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6EDECBC-E852-4D77-B8D3-E4D25A8353AF}"/>
              </a:ext>
            </a:extLst>
          </p:cNvPr>
          <p:cNvSpPr>
            <a:spLocks noGrp="1"/>
          </p:cNvSpPr>
          <p:nvPr>
            <p:ph type="dt" sz="half" idx="10"/>
          </p:nvPr>
        </p:nvSpPr>
        <p:spPr/>
        <p:txBody>
          <a:bodyPr/>
          <a:lstStyle/>
          <a:p>
            <a:fld id="{C3754599-D23B-499D-BE9A-A0A9120130EC}" type="datetime1">
              <a:rPr lang="it-IT" smtClean="0"/>
              <a:t>27/09/2019</a:t>
            </a:fld>
            <a:endParaRPr lang="it-IT"/>
          </a:p>
        </p:txBody>
      </p:sp>
      <p:sp>
        <p:nvSpPr>
          <p:cNvPr id="8" name="Segnaposto piè di pagina 7">
            <a:extLst>
              <a:ext uri="{FF2B5EF4-FFF2-40B4-BE49-F238E27FC236}">
                <a16:creationId xmlns:a16="http://schemas.microsoft.com/office/drawing/2014/main" id="{A33DAF94-6967-4F27-8960-537E26F3C00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922580A-81F4-4CF1-9A28-EA341C62BAAA}"/>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130974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824CAA-6305-48A8-9013-A2DD557C9CE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BF89E58-8480-4A38-A62B-2CAF9B0ACE97}"/>
              </a:ext>
            </a:extLst>
          </p:cNvPr>
          <p:cNvSpPr>
            <a:spLocks noGrp="1"/>
          </p:cNvSpPr>
          <p:nvPr>
            <p:ph type="dt" sz="half" idx="10"/>
          </p:nvPr>
        </p:nvSpPr>
        <p:spPr/>
        <p:txBody>
          <a:bodyPr/>
          <a:lstStyle/>
          <a:p>
            <a:fld id="{17C32D71-2F0B-47CD-A1B5-68107D286F38}" type="datetime1">
              <a:rPr lang="it-IT" smtClean="0"/>
              <a:t>27/09/2019</a:t>
            </a:fld>
            <a:endParaRPr lang="it-IT"/>
          </a:p>
        </p:txBody>
      </p:sp>
      <p:sp>
        <p:nvSpPr>
          <p:cNvPr id="4" name="Segnaposto piè di pagina 3">
            <a:extLst>
              <a:ext uri="{FF2B5EF4-FFF2-40B4-BE49-F238E27FC236}">
                <a16:creationId xmlns:a16="http://schemas.microsoft.com/office/drawing/2014/main" id="{5741BB00-91C3-4CB2-993A-18E6F6E740E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0B03595-663D-46AF-A83B-D920D6F5B1B5}"/>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381190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98C7BC1-84A1-44F2-91BE-9000E9EF307A}"/>
              </a:ext>
            </a:extLst>
          </p:cNvPr>
          <p:cNvSpPr>
            <a:spLocks noGrp="1"/>
          </p:cNvSpPr>
          <p:nvPr>
            <p:ph type="dt" sz="half" idx="10"/>
          </p:nvPr>
        </p:nvSpPr>
        <p:spPr/>
        <p:txBody>
          <a:bodyPr/>
          <a:lstStyle/>
          <a:p>
            <a:fld id="{E384E392-7713-4D30-AD93-0ED5AA004B0D}" type="datetime1">
              <a:rPr lang="it-IT" smtClean="0"/>
              <a:t>27/09/2019</a:t>
            </a:fld>
            <a:endParaRPr lang="it-IT"/>
          </a:p>
        </p:txBody>
      </p:sp>
      <p:sp>
        <p:nvSpPr>
          <p:cNvPr id="3" name="Segnaposto piè di pagina 2">
            <a:extLst>
              <a:ext uri="{FF2B5EF4-FFF2-40B4-BE49-F238E27FC236}">
                <a16:creationId xmlns:a16="http://schemas.microsoft.com/office/drawing/2014/main" id="{36EFCC12-9B35-46AB-9FB7-CFFA34A13B5B}"/>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A65AF630-0132-4FBB-B9AD-F1BE3A72D352}"/>
              </a:ext>
            </a:extLst>
          </p:cNvPr>
          <p:cNvSpPr>
            <a:spLocks noGrp="1"/>
          </p:cNvSpPr>
          <p:nvPr>
            <p:ph type="sldNum" sz="quarter" idx="12"/>
          </p:nvPr>
        </p:nvSpPr>
        <p:spPr>
          <a:xfrm>
            <a:off x="9229725" y="6356350"/>
            <a:ext cx="2743200" cy="365125"/>
          </a:xfrm>
        </p:spPr>
        <p:txBody>
          <a:bodyPr/>
          <a:lstStyle/>
          <a:p>
            <a:fld id="{80774569-E714-4087-809E-1B40B17C6C0D}" type="slidenum">
              <a:rPr lang="it-IT" smtClean="0"/>
              <a:t>‹N›</a:t>
            </a:fld>
            <a:endParaRPr lang="it-IT"/>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8339" y="6311908"/>
            <a:ext cx="1143111" cy="46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2" descr="https://www.jotform.com/uploads/ManuelAndes/form_files/Logo%20UFM%202.5b9a6b82788927.19893489.jpg">
            <a:extLst>
              <a:ext uri="{FF2B5EF4-FFF2-40B4-BE49-F238E27FC236}">
                <a16:creationId xmlns:a16="http://schemas.microsoft.com/office/drawing/2014/main" id="{374B92CD-9D11-40F2-A6BD-0A3BF15DC00D}"/>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42874" y="6122041"/>
            <a:ext cx="1412709" cy="67563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12">
            <a:extLst>
              <a:ext uri="{FF2B5EF4-FFF2-40B4-BE49-F238E27FC236}">
                <a16:creationId xmlns:a16="http://schemas.microsoft.com/office/drawing/2014/main" id="{6535B69E-B348-45AC-8D48-FD6951C803A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9" t="-37" r="-9" b="-37"/>
          <a:stretch>
            <a:fillRect/>
          </a:stretch>
        </p:blipFill>
        <p:spPr bwMode="auto">
          <a:xfrm>
            <a:off x="131767" y="88758"/>
            <a:ext cx="1628776" cy="41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a:extLst>
              <a:ext uri="{FF2B5EF4-FFF2-40B4-BE49-F238E27FC236}">
                <a16:creationId xmlns:a16="http://schemas.microsoft.com/office/drawing/2014/main" id="{991053C8-941F-43EF-B177-AFFB721F4C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5379" y="6574182"/>
            <a:ext cx="1421241" cy="204374"/>
          </a:xfrm>
          <a:prstGeom prst="rect">
            <a:avLst/>
          </a:prstGeom>
        </p:spPr>
      </p:pic>
      <p:pic>
        <p:nvPicPr>
          <p:cNvPr id="12" name="Immagine 11">
            <a:extLst>
              <a:ext uri="{FF2B5EF4-FFF2-40B4-BE49-F238E27FC236}">
                <a16:creationId xmlns:a16="http://schemas.microsoft.com/office/drawing/2014/main" id="{C356085E-F702-451A-B3BE-45A4BF603BC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59681" y="78742"/>
            <a:ext cx="2013244" cy="791758"/>
          </a:xfrm>
          <a:prstGeom prst="rect">
            <a:avLst/>
          </a:prstGeom>
        </p:spPr>
      </p:pic>
    </p:spTree>
    <p:extLst>
      <p:ext uri="{BB962C8B-B14F-4D97-AF65-F5344CB8AC3E}">
        <p14:creationId xmlns:p14="http://schemas.microsoft.com/office/powerpoint/2010/main" val="233318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BE9BF9-6CB3-491C-9D46-A95927E5BC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67C994B-9450-47F1-9F72-CFD81E790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040F597-4544-41C7-9BE3-2C972D20F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830AEA8-9219-44BB-920E-A2C558CC875D}"/>
              </a:ext>
            </a:extLst>
          </p:cNvPr>
          <p:cNvSpPr>
            <a:spLocks noGrp="1"/>
          </p:cNvSpPr>
          <p:nvPr>
            <p:ph type="dt" sz="half" idx="10"/>
          </p:nvPr>
        </p:nvSpPr>
        <p:spPr/>
        <p:txBody>
          <a:bodyPr/>
          <a:lstStyle/>
          <a:p>
            <a:fld id="{DF85B40E-8E0A-422B-8DF2-39F889194B1D}" type="datetime1">
              <a:rPr lang="it-IT" smtClean="0"/>
              <a:t>27/09/2019</a:t>
            </a:fld>
            <a:endParaRPr lang="it-IT"/>
          </a:p>
        </p:txBody>
      </p:sp>
      <p:sp>
        <p:nvSpPr>
          <p:cNvPr id="6" name="Segnaposto piè di pagina 5">
            <a:extLst>
              <a:ext uri="{FF2B5EF4-FFF2-40B4-BE49-F238E27FC236}">
                <a16:creationId xmlns:a16="http://schemas.microsoft.com/office/drawing/2014/main" id="{B9416CC6-17CA-41F5-B47A-6D4AF06F228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62DADF-2802-48A9-883B-71E6F2474BE8}"/>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328717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091E25-A578-4217-A699-6BBF08E1E8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36CCF20-2FE1-4FE8-B0B0-D848EFBC3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45C425-975E-4CFD-BC27-A5CA65CC8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BD46E34-B93B-4707-A9DD-51844220BD7D}"/>
              </a:ext>
            </a:extLst>
          </p:cNvPr>
          <p:cNvSpPr>
            <a:spLocks noGrp="1"/>
          </p:cNvSpPr>
          <p:nvPr>
            <p:ph type="dt" sz="half" idx="10"/>
          </p:nvPr>
        </p:nvSpPr>
        <p:spPr/>
        <p:txBody>
          <a:bodyPr/>
          <a:lstStyle/>
          <a:p>
            <a:fld id="{6BCEFD9E-DEAD-4D8E-B0BD-5DB5190D57D3}" type="datetime1">
              <a:rPr lang="it-IT" smtClean="0"/>
              <a:t>27/09/2019</a:t>
            </a:fld>
            <a:endParaRPr lang="it-IT"/>
          </a:p>
        </p:txBody>
      </p:sp>
      <p:sp>
        <p:nvSpPr>
          <p:cNvPr id="6" name="Segnaposto piè di pagina 5">
            <a:extLst>
              <a:ext uri="{FF2B5EF4-FFF2-40B4-BE49-F238E27FC236}">
                <a16:creationId xmlns:a16="http://schemas.microsoft.com/office/drawing/2014/main" id="{39CE2DB3-F12A-4D0E-9997-8E8026B4C8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36E3D8-A5F9-4A67-9454-CFEF0D3EC061}"/>
              </a:ext>
            </a:extLst>
          </p:cNvPr>
          <p:cNvSpPr>
            <a:spLocks noGrp="1"/>
          </p:cNvSpPr>
          <p:nvPr>
            <p:ph type="sldNum" sz="quarter" idx="12"/>
          </p:nvPr>
        </p:nvSpPr>
        <p:spPr/>
        <p:txBody>
          <a:bodyPr/>
          <a:lstStyle/>
          <a:p>
            <a:fld id="{80774569-E714-4087-809E-1B40B17C6C0D}" type="slidenum">
              <a:rPr lang="it-IT" smtClean="0"/>
              <a:t>‹N›</a:t>
            </a:fld>
            <a:endParaRPr lang="it-IT"/>
          </a:p>
        </p:txBody>
      </p:sp>
    </p:spTree>
    <p:extLst>
      <p:ext uri="{BB962C8B-B14F-4D97-AF65-F5344CB8AC3E}">
        <p14:creationId xmlns:p14="http://schemas.microsoft.com/office/powerpoint/2010/main" val="185282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E6A92BD-1050-4DF4-BA4B-7E820769E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515920D-0A23-4B0E-8D5A-E24EEE9CA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36E32B-764F-4849-B707-7B684FE74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1043F-8A75-47DA-9255-072509B31982}" type="datetime1">
              <a:rPr lang="it-IT" smtClean="0"/>
              <a:t>27/09/2019</a:t>
            </a:fld>
            <a:endParaRPr lang="it-IT"/>
          </a:p>
        </p:txBody>
      </p:sp>
      <p:sp>
        <p:nvSpPr>
          <p:cNvPr id="5" name="Segnaposto piè di pagina 4">
            <a:extLst>
              <a:ext uri="{FF2B5EF4-FFF2-40B4-BE49-F238E27FC236}">
                <a16:creationId xmlns:a16="http://schemas.microsoft.com/office/drawing/2014/main" id="{98A13A9F-2184-43B1-A150-29124508A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21D2E19-0388-44CF-8CE7-A5B57A5F5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74569-E714-4087-809E-1B40B17C6C0D}" type="slidenum">
              <a:rPr lang="it-IT" smtClean="0"/>
              <a:t>‹N›</a:t>
            </a:fld>
            <a:endParaRPr lang="it-IT"/>
          </a:p>
        </p:txBody>
      </p:sp>
    </p:spTree>
    <p:extLst>
      <p:ext uri="{BB962C8B-B14F-4D97-AF65-F5344CB8AC3E}">
        <p14:creationId xmlns:p14="http://schemas.microsoft.com/office/powerpoint/2010/main" val="176794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jp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partecipazione.regione.emilia-romagna.it/co-evol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41.emf"/><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visitvalencia.com/sites/default/files/pdfs/fundacion/estadisticas-turismo-valencia-2017.pdf" TargetMode="External"/><Relationship Id="rId5" Type="http://schemas.openxmlformats.org/officeDocument/2006/relationships/chart" Target="../charts/chart1.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1.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3.png"/><Relationship Id="rId10" Type="http://schemas.microsoft.com/office/2007/relationships/diagramDrawing" Target="../diagrams/drawing1.xml"/><Relationship Id="rId4" Type="http://schemas.openxmlformats.org/officeDocument/2006/relationships/image" Target="../media/image12.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google.it/url?sa=i&amp;rct=j&amp;q=&amp;esrc=s&amp;source=images&amp;cd=&amp;cad=rja&amp;uact=8&amp;ved=0ahUKEwjfxfKfsJTRAhWD2BoKHcYCCiEQjRwIBw&amp;url=https://sace.regione.emilia-romagna.it/ElencoSoggettiCertificatori.aspx&amp;bvm=bv.142059868,d.ZGg&amp;psig=AFQjCNG6PtMaQRLhPNP4NPnNyzdxUoORCQ&amp;ust=1482928207584310"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7.xml"/><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jpe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1F831100-FFBE-4805-808B-E6D9CC3F0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90" y="1149837"/>
            <a:ext cx="12612200" cy="8740062"/>
          </a:xfrm>
          <a:prstGeom prst="rect">
            <a:avLst/>
          </a:prstGeom>
        </p:spPr>
      </p:pic>
      <p:sp>
        <p:nvSpPr>
          <p:cNvPr id="5" name="Rettangolo 4"/>
          <p:cNvSpPr/>
          <p:nvPr/>
        </p:nvSpPr>
        <p:spPr>
          <a:xfrm>
            <a:off x="0" y="0"/>
            <a:ext cx="12192000" cy="95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DB70D6E5-5558-4CE6-8172-41513408AE4E}"/>
              </a:ext>
            </a:extLst>
          </p:cNvPr>
          <p:cNvGrpSpPr/>
          <p:nvPr/>
        </p:nvGrpSpPr>
        <p:grpSpPr>
          <a:xfrm>
            <a:off x="4377888" y="4695463"/>
            <a:ext cx="3440783" cy="1248606"/>
            <a:chOff x="4144223" y="3713284"/>
            <a:chExt cx="3440783" cy="1248606"/>
          </a:xfrm>
        </p:grpSpPr>
        <p:sp>
          <p:nvSpPr>
            <p:cNvPr id="11" name="CasellaDiTesto 10">
              <a:extLst>
                <a:ext uri="{FF2B5EF4-FFF2-40B4-BE49-F238E27FC236}">
                  <a16:creationId xmlns:a16="http://schemas.microsoft.com/office/drawing/2014/main" id="{D7E65E08-919F-41BD-A19C-F60DF99FE250}"/>
                </a:ext>
              </a:extLst>
            </p:cNvPr>
            <p:cNvSpPr txBox="1"/>
            <p:nvPr/>
          </p:nvSpPr>
          <p:spPr>
            <a:xfrm>
              <a:off x="4144223" y="4023171"/>
              <a:ext cx="3440783" cy="938719"/>
            </a:xfrm>
            <a:prstGeom prst="rect">
              <a:avLst/>
            </a:prstGeom>
            <a:noFill/>
          </p:spPr>
          <p:txBody>
            <a:bodyPr wrap="square" rtlCol="0">
              <a:spAutoFit/>
            </a:bodyPr>
            <a:lstStyle/>
            <a:p>
              <a:pPr algn="ctr"/>
              <a:r>
                <a:rPr lang="it-IT" sz="1100" dirty="0"/>
                <a:t>Directory General of </a:t>
              </a:r>
              <a:r>
                <a:rPr lang="it-IT" sz="1100" dirty="0" err="1"/>
                <a:t>Territory</a:t>
              </a:r>
              <a:r>
                <a:rPr lang="it-IT" sz="1100" dirty="0"/>
                <a:t> and Environment Care </a:t>
              </a:r>
              <a:br>
                <a:rPr lang="it-IT" sz="1100" dirty="0"/>
              </a:br>
              <a:r>
                <a:rPr lang="it-IT" sz="1100" dirty="0" err="1"/>
                <a:t>Soil</a:t>
              </a:r>
              <a:r>
                <a:rPr lang="it-IT" sz="1100" dirty="0"/>
                <a:t> and </a:t>
              </a:r>
              <a:r>
                <a:rPr lang="it-IT" sz="1100" dirty="0" err="1"/>
                <a:t>Coast</a:t>
              </a:r>
              <a:r>
                <a:rPr lang="it-IT" sz="1100" dirty="0"/>
                <a:t> Protection and Land </a:t>
              </a:r>
              <a:r>
                <a:rPr lang="it-IT" sz="1100" dirty="0" err="1"/>
                <a:t>Reclamation</a:t>
              </a:r>
              <a:r>
                <a:rPr lang="it-IT" sz="1100" dirty="0"/>
                <a:t> Service</a:t>
              </a:r>
            </a:p>
            <a:p>
              <a:pPr algn="ctr">
                <a:spcBef>
                  <a:spcPts val="600"/>
                </a:spcBef>
              </a:pPr>
              <a:r>
                <a:rPr lang="it-IT" sz="1400" b="1" dirty="0">
                  <a:solidFill>
                    <a:srgbClr val="002060"/>
                  </a:solidFill>
                </a:rPr>
                <a:t>Co-Evolve4BG Associated Partner </a:t>
              </a:r>
              <a:br>
                <a:rPr lang="it-IT" sz="1400" b="1" dirty="0">
                  <a:solidFill>
                    <a:srgbClr val="002060"/>
                  </a:solidFill>
                </a:rPr>
              </a:br>
              <a:r>
                <a:rPr lang="it-IT" sz="1400" b="1" dirty="0">
                  <a:solidFill>
                    <a:srgbClr val="002060"/>
                  </a:solidFill>
                </a:rPr>
                <a:t>CO-EVOLVE WP4 Leader</a:t>
              </a:r>
            </a:p>
          </p:txBody>
        </p:sp>
        <p:pic>
          <p:nvPicPr>
            <p:cNvPr id="12" name="Immagine 11">
              <a:extLst>
                <a:ext uri="{FF2B5EF4-FFF2-40B4-BE49-F238E27FC236}">
                  <a16:creationId xmlns:a16="http://schemas.microsoft.com/office/drawing/2014/main" id="{EAC2A075-419E-4C15-A649-8C7FD57264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935" y="3713284"/>
              <a:ext cx="2224640" cy="285730"/>
            </a:xfrm>
            <a:prstGeom prst="rect">
              <a:avLst/>
            </a:prstGeom>
          </p:spPr>
        </p:pic>
      </p:grpSp>
      <p:sp>
        <p:nvSpPr>
          <p:cNvPr id="3" name="Rettangolo 2"/>
          <p:cNvSpPr/>
          <p:nvPr/>
        </p:nvSpPr>
        <p:spPr>
          <a:xfrm>
            <a:off x="3269551" y="6054742"/>
            <a:ext cx="5652898" cy="461665"/>
          </a:xfrm>
          <a:prstGeom prst="rect">
            <a:avLst/>
          </a:prstGeom>
        </p:spPr>
        <p:txBody>
          <a:bodyPr wrap="square">
            <a:spAutoFit/>
          </a:bodyPr>
          <a:lstStyle/>
          <a:p>
            <a:pPr algn="ctr"/>
            <a:r>
              <a:rPr lang="en-US" sz="1200" i="1" dirty="0" err="1">
                <a:solidFill>
                  <a:srgbClr val="002060"/>
                </a:solidFill>
              </a:rPr>
              <a:t>Gammarth</a:t>
            </a:r>
            <a:r>
              <a:rPr lang="en-US" sz="1200" i="1" dirty="0">
                <a:solidFill>
                  <a:srgbClr val="002060"/>
                </a:solidFill>
              </a:rPr>
              <a:t> - Tunisia</a:t>
            </a:r>
          </a:p>
          <a:p>
            <a:pPr algn="ctr"/>
            <a:r>
              <a:rPr lang="en-US" sz="1200" i="1" dirty="0">
                <a:solidFill>
                  <a:srgbClr val="002060"/>
                </a:solidFill>
              </a:rPr>
              <a:t>19/09/2019</a:t>
            </a:r>
          </a:p>
        </p:txBody>
      </p:sp>
      <p:sp>
        <p:nvSpPr>
          <p:cNvPr id="18" name="Shape 65"/>
          <p:cNvSpPr/>
          <p:nvPr/>
        </p:nvSpPr>
        <p:spPr>
          <a:xfrm>
            <a:off x="1572511" y="951246"/>
            <a:ext cx="9046976" cy="1921167"/>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600"/>
              </a:spcAft>
              <a:buClr>
                <a:srgbClr val="98C222"/>
              </a:buClr>
              <a:buSzPct val="25000"/>
              <a:buFont typeface="Calibri"/>
              <a:buNone/>
            </a:pPr>
            <a:r>
              <a:rPr lang="en-US" sz="2800" b="1" dirty="0">
                <a:solidFill>
                  <a:srgbClr val="2F5597"/>
                </a:solidFill>
                <a:latin typeface="Calibri"/>
                <a:sym typeface="Calibri"/>
              </a:rPr>
              <a:t>CO-EVOLVE4BG kick-off TECHNICAL DAY</a:t>
            </a:r>
          </a:p>
          <a:p>
            <a:pPr marL="0" marR="0" lvl="0" indent="0" algn="ctr" rtl="0">
              <a:lnSpc>
                <a:spcPct val="100000"/>
              </a:lnSpc>
              <a:spcBef>
                <a:spcPts val="0"/>
              </a:spcBef>
              <a:spcAft>
                <a:spcPts val="0"/>
              </a:spcAft>
              <a:buClr>
                <a:srgbClr val="98C222"/>
              </a:buClr>
              <a:buSzPct val="25000"/>
              <a:buFont typeface="Calibri"/>
              <a:buNone/>
            </a:pPr>
            <a:r>
              <a:rPr lang="en-US" sz="2000" b="1" dirty="0">
                <a:solidFill>
                  <a:srgbClr val="2F5597"/>
                </a:solidFill>
                <a:latin typeface="Calibri"/>
                <a:sym typeface="Calibri"/>
              </a:rPr>
              <a:t>Co-evolution of coastal human activities  &amp; Med natural systems for sustainable tourism &amp; Blue Growth in the Mediterranean</a:t>
            </a:r>
          </a:p>
        </p:txBody>
      </p:sp>
      <p:sp>
        <p:nvSpPr>
          <p:cNvPr id="21" name="CasellaDiTesto 20">
            <a:extLst>
              <a:ext uri="{FF2B5EF4-FFF2-40B4-BE49-F238E27FC236}">
                <a16:creationId xmlns:a16="http://schemas.microsoft.com/office/drawing/2014/main" id="{A8B53D75-699A-4C28-9F7F-1132A20029A6}"/>
              </a:ext>
            </a:extLst>
          </p:cNvPr>
          <p:cNvSpPr txBox="1"/>
          <p:nvPr/>
        </p:nvSpPr>
        <p:spPr>
          <a:xfrm>
            <a:off x="5161417" y="4310439"/>
            <a:ext cx="1924309" cy="369332"/>
          </a:xfrm>
          <a:prstGeom prst="rect">
            <a:avLst/>
          </a:prstGeom>
          <a:noFill/>
        </p:spPr>
        <p:txBody>
          <a:bodyPr wrap="none" rtlCol="0">
            <a:spAutoFit/>
          </a:bodyPr>
          <a:lstStyle/>
          <a:p>
            <a:r>
              <a:rPr lang="it-IT" b="1" dirty="0">
                <a:solidFill>
                  <a:srgbClr val="002060"/>
                </a:solidFill>
              </a:rPr>
              <a:t>Christian Marasmi</a:t>
            </a:r>
          </a:p>
        </p:txBody>
      </p:sp>
      <p:grpSp>
        <p:nvGrpSpPr>
          <p:cNvPr id="2" name="Gruppo 1">
            <a:extLst>
              <a:ext uri="{FF2B5EF4-FFF2-40B4-BE49-F238E27FC236}">
                <a16:creationId xmlns:a16="http://schemas.microsoft.com/office/drawing/2014/main" id="{ADDBA348-66A8-426C-837B-95505799C901}"/>
              </a:ext>
            </a:extLst>
          </p:cNvPr>
          <p:cNvGrpSpPr>
            <a:grpSpLocks noChangeAspect="1"/>
          </p:cNvGrpSpPr>
          <p:nvPr/>
        </p:nvGrpSpPr>
        <p:grpSpPr>
          <a:xfrm>
            <a:off x="8995957" y="257421"/>
            <a:ext cx="2755125" cy="594154"/>
            <a:chOff x="231004" y="61221"/>
            <a:chExt cx="3973106" cy="856816"/>
          </a:xfrm>
        </p:grpSpPr>
        <p:pic>
          <p:nvPicPr>
            <p:cNvPr id="39" name="Picture 7"/>
            <p:cNvPicPr>
              <a:picLocks noChangeAspect="1" noChangeArrowheads="1"/>
            </p:cNvPicPr>
            <p:nvPr/>
          </p:nvPicPr>
          <p:blipFill rotWithShape="1">
            <a:blip r:embed="rId5" cstate="print"/>
            <a:srcRect l="48112" b="46733"/>
            <a:stretch/>
          </p:blipFill>
          <p:spPr bwMode="auto">
            <a:xfrm>
              <a:off x="2134134" y="61221"/>
              <a:ext cx="2069976" cy="559548"/>
            </a:xfrm>
            <a:prstGeom prst="rect">
              <a:avLst/>
            </a:prstGeom>
            <a:noFill/>
            <a:ln w="9525">
              <a:noFill/>
              <a:miter lim="800000"/>
              <a:headEnd/>
              <a:tailEnd/>
            </a:ln>
          </p:spPr>
        </p:pic>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004" y="139962"/>
              <a:ext cx="1903129" cy="778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https://www.jotform.com/uploads/ManuelAndes/form_files/Logo%20UFM%202.5b9a6b82788927.19893489.jpg">
            <a:extLst>
              <a:ext uri="{FF2B5EF4-FFF2-40B4-BE49-F238E27FC236}">
                <a16:creationId xmlns:a16="http://schemas.microsoft.com/office/drawing/2014/main" id="{374B92CD-9D11-40F2-A6BD-0A3BF15DC00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609641" y="193085"/>
            <a:ext cx="1539538" cy="73629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550906" y="2987415"/>
            <a:ext cx="11012374" cy="1200329"/>
          </a:xfrm>
          <a:prstGeom prst="rect">
            <a:avLst/>
          </a:prstGeom>
        </p:spPr>
        <p:txBody>
          <a:bodyPr wrap="none">
            <a:spAutoFit/>
          </a:bodyPr>
          <a:lstStyle/>
          <a:p>
            <a:pPr lvl="0" algn="ctr">
              <a:buClr>
                <a:srgbClr val="98C222"/>
              </a:buClr>
              <a:buSzPct val="25000"/>
            </a:pPr>
            <a:r>
              <a:rPr lang="en-US" sz="3600" b="1" dirty="0">
                <a:solidFill>
                  <a:schemeClr val="accent2">
                    <a:lumMod val="75000"/>
                  </a:schemeClr>
                </a:solidFill>
                <a:sym typeface="Calibri"/>
              </a:rPr>
              <a:t>Pilot actions of CO-EVOLVE, </a:t>
            </a:r>
          </a:p>
          <a:p>
            <a:pPr lvl="0" algn="ctr">
              <a:buClr>
                <a:srgbClr val="98C222"/>
              </a:buClr>
              <a:buSzPct val="25000"/>
            </a:pPr>
            <a:r>
              <a:rPr lang="en-US" sz="3600" b="1" dirty="0">
                <a:solidFill>
                  <a:schemeClr val="accent2">
                    <a:lumMod val="75000"/>
                  </a:schemeClr>
                </a:solidFill>
                <a:sym typeface="Calibri"/>
              </a:rPr>
              <a:t>results and good practices for experiences transferability</a:t>
            </a:r>
          </a:p>
        </p:txBody>
      </p:sp>
      <p:pic>
        <p:nvPicPr>
          <p:cNvPr id="1027" name="Image 12">
            <a:extLst>
              <a:ext uri="{FF2B5EF4-FFF2-40B4-BE49-F238E27FC236}">
                <a16:creationId xmlns:a16="http://schemas.microsoft.com/office/drawing/2014/main" id="{04F6A578-258E-4C58-9A15-097B653AC2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 t="-37" r="-9" b="-37"/>
          <a:stretch>
            <a:fillRect/>
          </a:stretch>
        </p:blipFill>
        <p:spPr bwMode="auto">
          <a:xfrm>
            <a:off x="440918" y="348686"/>
            <a:ext cx="2341193" cy="59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a:extLst>
              <a:ext uri="{FF2B5EF4-FFF2-40B4-BE49-F238E27FC236}">
                <a16:creationId xmlns:a16="http://schemas.microsoft.com/office/drawing/2014/main" id="{8AEDB43C-F959-4F0E-B7C0-3AC74266F7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9420" y="239996"/>
            <a:ext cx="2341193" cy="920732"/>
          </a:xfrm>
          <a:prstGeom prst="rect">
            <a:avLst/>
          </a:prstGeom>
        </p:spPr>
      </p:pic>
    </p:spTree>
    <p:extLst>
      <p:ext uri="{BB962C8B-B14F-4D97-AF65-F5344CB8AC3E}">
        <p14:creationId xmlns:p14="http://schemas.microsoft.com/office/powerpoint/2010/main" val="4278288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4740497"/>
            <a:ext cx="3810000" cy="1285967"/>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197" y="1877957"/>
            <a:ext cx="4292736" cy="2625075"/>
          </a:xfrm>
          <a:prstGeom prst="rect">
            <a:avLst/>
          </a:prstGeom>
        </p:spPr>
      </p:pic>
      <p:sp>
        <p:nvSpPr>
          <p:cNvPr id="13" name="Ovale 12"/>
          <p:cNvSpPr/>
          <p:nvPr/>
        </p:nvSpPr>
        <p:spPr>
          <a:xfrm>
            <a:off x="4005438" y="2986366"/>
            <a:ext cx="1037257" cy="1254058"/>
          </a:xfrm>
          <a:prstGeom prst="ellipse">
            <a:avLst/>
          </a:prstGeom>
          <a:noFill/>
          <a:ln w="38100" cap="flat" cmpd="sng" algn="ctr">
            <a:solidFill>
              <a:srgbClr val="FFFF00"/>
            </a:solidFill>
            <a:prstDash val="solid"/>
          </a:ln>
          <a:effectLst/>
        </p:spPr>
        <p:txBody>
          <a:bodyPr rtlCol="0" anchor="ctr"/>
          <a:lstStyle/>
          <a:p>
            <a:pPr algn="ctr">
              <a:defRPr/>
            </a:pPr>
            <a:endParaRPr lang="it-IT" kern="0">
              <a:solidFill>
                <a:prstClr val="white"/>
              </a:solidFill>
              <a:latin typeface="Calibri"/>
            </a:endParaRPr>
          </a:p>
        </p:txBody>
      </p:sp>
      <p:sp>
        <p:nvSpPr>
          <p:cNvPr id="16" name="CasellaDiTesto 15"/>
          <p:cNvSpPr txBox="1"/>
          <p:nvPr/>
        </p:nvSpPr>
        <p:spPr>
          <a:xfrm>
            <a:off x="2643658" y="3883164"/>
            <a:ext cx="2332690" cy="307777"/>
          </a:xfrm>
          <a:prstGeom prst="rect">
            <a:avLst/>
          </a:prstGeom>
          <a:solidFill>
            <a:sysClr val="window" lastClr="FFFFFF"/>
          </a:solidFill>
          <a:ln w="25400">
            <a:solidFill>
              <a:srgbClr val="FFFF00"/>
            </a:solidFill>
          </a:ln>
        </p:spPr>
        <p:txBody>
          <a:bodyPr wrap="none" rtlCol="0">
            <a:spAutoFit/>
          </a:bodyPr>
          <a:lstStyle/>
          <a:p>
            <a:pPr algn="ctr">
              <a:defRPr/>
            </a:pPr>
            <a:r>
              <a:rPr lang="it-IT" sz="1400" kern="0" dirty="0" err="1">
                <a:solidFill>
                  <a:prstClr val="black"/>
                </a:solidFill>
                <a:latin typeface="Arial" panose="020B0604020202020204" pitchFamily="34" charset="0"/>
                <a:cs typeface="Arial" panose="020B0604020202020204" pitchFamily="34" charset="0"/>
              </a:rPr>
              <a:t>hauling</a:t>
            </a:r>
            <a:r>
              <a:rPr lang="it-IT" sz="1400" kern="0" dirty="0">
                <a:solidFill>
                  <a:prstClr val="black"/>
                </a:solidFill>
                <a:latin typeface="Arial" panose="020B0604020202020204" pitchFamily="34" charset="0"/>
                <a:cs typeface="Arial" panose="020B0604020202020204" pitchFamily="34" charset="0"/>
              </a:rPr>
              <a:t> and </a:t>
            </a:r>
            <a:r>
              <a:rPr lang="it-IT" sz="1400" kern="0" dirty="0" err="1">
                <a:solidFill>
                  <a:prstClr val="black"/>
                </a:solidFill>
                <a:latin typeface="Arial" panose="020B0604020202020204" pitchFamily="34" charset="0"/>
                <a:cs typeface="Arial" panose="020B0604020202020204" pitchFamily="34" charset="0"/>
              </a:rPr>
              <a:t>launching</a:t>
            </a:r>
            <a:r>
              <a:rPr lang="it-IT" sz="1400" kern="0" dirty="0">
                <a:solidFill>
                  <a:prstClr val="black"/>
                </a:solidFill>
                <a:latin typeface="Arial" panose="020B0604020202020204" pitchFamily="34" charset="0"/>
                <a:cs typeface="Arial" panose="020B0604020202020204" pitchFamily="34" charset="0"/>
              </a:rPr>
              <a:t> area</a:t>
            </a:r>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092" y="1356938"/>
            <a:ext cx="2105717" cy="3140378"/>
          </a:xfrm>
          <a:prstGeom prst="rect">
            <a:avLst/>
          </a:prstGeom>
        </p:spPr>
      </p:pic>
      <p:sp>
        <p:nvSpPr>
          <p:cNvPr id="18" name="Ovale 17"/>
          <p:cNvSpPr/>
          <p:nvPr/>
        </p:nvSpPr>
        <p:spPr>
          <a:xfrm>
            <a:off x="7326267" y="3377544"/>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7182251" y="2749791"/>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p:cNvCxnSpPr/>
          <p:nvPr/>
        </p:nvCxnSpPr>
        <p:spPr>
          <a:xfrm flipH="1" flipV="1">
            <a:off x="7190520" y="1699698"/>
            <a:ext cx="220297" cy="16618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H="1" flipV="1">
            <a:off x="7126779" y="1699698"/>
            <a:ext cx="127480" cy="10194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7261280" y="3486437"/>
            <a:ext cx="320922" cy="253916"/>
          </a:xfrm>
          <a:prstGeom prst="rect">
            <a:avLst/>
          </a:prstGeom>
          <a:noFill/>
        </p:spPr>
        <p:txBody>
          <a:bodyPr wrap="none" rtlCol="0">
            <a:spAutoFit/>
          </a:bodyPr>
          <a:lstStyle/>
          <a:p>
            <a:r>
              <a:rPr lang="it-IT" sz="1050" u="sng" dirty="0">
                <a:solidFill>
                  <a:schemeClr val="bg1"/>
                </a:solidFill>
              </a:rPr>
              <a:t>#1</a:t>
            </a:r>
          </a:p>
        </p:txBody>
      </p:sp>
      <p:sp>
        <p:nvSpPr>
          <p:cNvPr id="23" name="CasellaDiTesto 22"/>
          <p:cNvSpPr txBox="1"/>
          <p:nvPr/>
        </p:nvSpPr>
        <p:spPr>
          <a:xfrm>
            <a:off x="6965319" y="2530626"/>
            <a:ext cx="320922" cy="253916"/>
          </a:xfrm>
          <a:prstGeom prst="rect">
            <a:avLst/>
          </a:prstGeom>
          <a:noFill/>
        </p:spPr>
        <p:txBody>
          <a:bodyPr wrap="none" rtlCol="0">
            <a:spAutoFit/>
          </a:bodyPr>
          <a:lstStyle/>
          <a:p>
            <a:r>
              <a:rPr lang="it-IT" sz="1050" u="sng" dirty="0">
                <a:solidFill>
                  <a:schemeClr val="bg1"/>
                </a:solidFill>
              </a:rPr>
              <a:t>#2</a:t>
            </a:r>
          </a:p>
        </p:txBody>
      </p:sp>
      <p:sp>
        <p:nvSpPr>
          <p:cNvPr id="24" name="Ovale 23"/>
          <p:cNvSpPr/>
          <p:nvPr/>
        </p:nvSpPr>
        <p:spPr>
          <a:xfrm>
            <a:off x="8671456" y="206541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8815472" y="1986699"/>
            <a:ext cx="1133644" cy="261610"/>
          </a:xfrm>
          <a:prstGeom prst="rect">
            <a:avLst/>
          </a:prstGeom>
          <a:noFill/>
          <a:ln>
            <a:noFill/>
          </a:ln>
        </p:spPr>
        <p:txBody>
          <a:bodyPr wrap="none" rtlCol="0">
            <a:spAutoFit/>
          </a:bodyPr>
          <a:lstStyle/>
          <a:p>
            <a:r>
              <a:rPr lang="it-IT" sz="1100" dirty="0" err="1">
                <a:solidFill>
                  <a:srgbClr val="000000"/>
                </a:solidFill>
              </a:rPr>
              <a:t>Ejectors</a:t>
            </a:r>
            <a:r>
              <a:rPr lang="it-IT" sz="1100" dirty="0">
                <a:solidFill>
                  <a:srgbClr val="000000"/>
                </a:solidFill>
              </a:rPr>
              <a:t> position</a:t>
            </a:r>
          </a:p>
        </p:txBody>
      </p:sp>
      <p:sp>
        <p:nvSpPr>
          <p:cNvPr id="27" name="CasellaDiTesto 26">
            <a:extLst>
              <a:ext uri="{FF2B5EF4-FFF2-40B4-BE49-F238E27FC236}">
                <a16:creationId xmlns:a16="http://schemas.microsoft.com/office/drawing/2014/main" id="{E4A45AA5-1B83-4649-9BC5-E5972C0C68DC}"/>
              </a:ext>
            </a:extLst>
          </p:cNvPr>
          <p:cNvSpPr txBox="1"/>
          <p:nvPr/>
        </p:nvSpPr>
        <p:spPr>
          <a:xfrm>
            <a:off x="4267150" y="179310"/>
            <a:ext cx="5361133" cy="523220"/>
          </a:xfrm>
          <a:prstGeom prst="rect">
            <a:avLst/>
          </a:prstGeom>
          <a:noFill/>
        </p:spPr>
        <p:txBody>
          <a:bodyPr wrap="square" rtlCol="0">
            <a:spAutoFit/>
          </a:bodyPr>
          <a:lstStyle/>
          <a:p>
            <a:r>
              <a:rPr lang="en-US" sz="2800" b="1" dirty="0">
                <a:solidFill>
                  <a:schemeClr val="bg1"/>
                </a:solidFill>
              </a:rPr>
              <a:t>Pilot Area 2a – Cattolica (RN)</a:t>
            </a:r>
          </a:p>
        </p:txBody>
      </p:sp>
      <p:sp>
        <p:nvSpPr>
          <p:cNvPr id="2" name="CasellaDiTesto 1">
            <a:extLst>
              <a:ext uri="{FF2B5EF4-FFF2-40B4-BE49-F238E27FC236}">
                <a16:creationId xmlns:a16="http://schemas.microsoft.com/office/drawing/2014/main" id="{9CFFBA18-6331-4F2D-9DB9-5B31422647E6}"/>
              </a:ext>
            </a:extLst>
          </p:cNvPr>
          <p:cNvSpPr txBox="1"/>
          <p:nvPr/>
        </p:nvSpPr>
        <p:spPr>
          <a:xfrm>
            <a:off x="1979675" y="1164610"/>
            <a:ext cx="2744469" cy="646331"/>
          </a:xfrm>
          <a:prstGeom prst="rect">
            <a:avLst/>
          </a:prstGeom>
          <a:noFill/>
        </p:spPr>
        <p:txBody>
          <a:bodyPr wrap="none" rtlCol="0">
            <a:spAutoFit/>
          </a:bodyPr>
          <a:lstStyle/>
          <a:p>
            <a:r>
              <a:rPr lang="it-IT" b="1" dirty="0">
                <a:solidFill>
                  <a:srgbClr val="8ABD24"/>
                </a:solidFill>
              </a:rPr>
              <a:t>The small scale investment</a:t>
            </a:r>
          </a:p>
          <a:p>
            <a:r>
              <a:rPr lang="it-IT" b="1" dirty="0">
                <a:solidFill>
                  <a:srgbClr val="8ABD24"/>
                </a:solidFill>
              </a:rPr>
              <a:t>EJECTOR DEVICES</a:t>
            </a:r>
          </a:p>
        </p:txBody>
      </p:sp>
      <p:sp>
        <p:nvSpPr>
          <p:cNvPr id="4" name="CasellaDiTesto 3">
            <a:extLst>
              <a:ext uri="{FF2B5EF4-FFF2-40B4-BE49-F238E27FC236}">
                <a16:creationId xmlns:a16="http://schemas.microsoft.com/office/drawing/2014/main" id="{16D4CBBA-9D9B-4F26-AA58-DF33E661EC17}"/>
              </a:ext>
            </a:extLst>
          </p:cNvPr>
          <p:cNvSpPr txBox="1"/>
          <p:nvPr/>
        </p:nvSpPr>
        <p:spPr>
          <a:xfrm>
            <a:off x="1936377" y="4655449"/>
            <a:ext cx="4616824" cy="1477328"/>
          </a:xfrm>
          <a:prstGeom prst="rect">
            <a:avLst/>
          </a:prstGeom>
          <a:noFill/>
        </p:spPr>
        <p:txBody>
          <a:bodyPr wrap="square" rtlCol="0">
            <a:spAutoFit/>
          </a:bodyPr>
          <a:lstStyle/>
          <a:p>
            <a:r>
              <a:rPr lang="en-US" dirty="0">
                <a:solidFill>
                  <a:srgbClr val="2F5597"/>
                </a:solidFill>
              </a:rPr>
              <a:t>The plant consists of </a:t>
            </a:r>
            <a:r>
              <a:rPr lang="en-US" b="1" dirty="0">
                <a:solidFill>
                  <a:srgbClr val="2F5597"/>
                </a:solidFill>
              </a:rPr>
              <a:t>two ejectors</a:t>
            </a:r>
            <a:r>
              <a:rPr lang="en-US" dirty="0">
                <a:solidFill>
                  <a:srgbClr val="2F5597"/>
                </a:solidFill>
              </a:rPr>
              <a:t>, all supplied with pressurized water from a submerged pump. The supplied flow is adjustable, even remotely, by inverter system. </a:t>
            </a:r>
            <a:r>
              <a:rPr lang="en-US" b="1" dirty="0">
                <a:solidFill>
                  <a:srgbClr val="2F5597"/>
                </a:solidFill>
              </a:rPr>
              <a:t>The pump regime is programmable by time slot</a:t>
            </a:r>
            <a:r>
              <a:rPr lang="en-US" dirty="0">
                <a:solidFill>
                  <a:srgbClr val="2F5597"/>
                </a:solidFill>
              </a:rPr>
              <a:t>.</a:t>
            </a:r>
            <a:endParaRPr lang="it-IT" dirty="0">
              <a:solidFill>
                <a:srgbClr val="2F5597"/>
              </a:solidFill>
            </a:endParaRPr>
          </a:p>
        </p:txBody>
      </p:sp>
      <p:sp>
        <p:nvSpPr>
          <p:cNvPr id="26" name="Title 1">
            <a:extLst>
              <a:ext uri="{FF2B5EF4-FFF2-40B4-BE49-F238E27FC236}">
                <a16:creationId xmlns:a16="http://schemas.microsoft.com/office/drawing/2014/main" id="{574AF941-7009-4283-92BF-19409B2FC1A1}"/>
              </a:ext>
            </a:extLst>
          </p:cNvPr>
          <p:cNvSpPr txBox="1">
            <a:spLocks/>
          </p:cNvSpPr>
          <p:nvPr/>
        </p:nvSpPr>
        <p:spPr bwMode="auto">
          <a:xfrm>
            <a:off x="1843238" y="42893"/>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PA2 - The ejector plant</a:t>
            </a:r>
          </a:p>
        </p:txBody>
      </p:sp>
    </p:spTree>
    <p:extLst>
      <p:ext uri="{BB962C8B-B14F-4D97-AF65-F5344CB8AC3E}">
        <p14:creationId xmlns:p14="http://schemas.microsoft.com/office/powerpoint/2010/main" val="257528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magine 37">
            <a:extLst>
              <a:ext uri="{FF2B5EF4-FFF2-40B4-BE49-F238E27FC236}">
                <a16:creationId xmlns:a16="http://schemas.microsoft.com/office/drawing/2014/main" id="{12B12D49-82B0-4E79-8A9E-036705DA88FB}"/>
              </a:ext>
            </a:extLst>
          </p:cNvPr>
          <p:cNvPicPr>
            <a:picLocks noChangeAspect="1"/>
          </p:cNvPicPr>
          <p:nvPr/>
        </p:nvPicPr>
        <p:blipFill rotWithShape="1">
          <a:blip r:embed="rId2"/>
          <a:srcRect l="19166" t="17408" r="20833" b="17407"/>
          <a:stretch/>
        </p:blipFill>
        <p:spPr>
          <a:xfrm>
            <a:off x="1414237" y="790193"/>
            <a:ext cx="9018127" cy="5511078"/>
          </a:xfrm>
          <a:prstGeom prst="rect">
            <a:avLst/>
          </a:prstGeom>
        </p:spPr>
      </p:pic>
      <p:sp>
        <p:nvSpPr>
          <p:cNvPr id="5" name="Title 1">
            <a:extLst>
              <a:ext uri="{FF2B5EF4-FFF2-40B4-BE49-F238E27FC236}">
                <a16:creationId xmlns:a16="http://schemas.microsoft.com/office/drawing/2014/main" id="{074BA6B5-35E3-4B34-9C6D-D8E86762ACA4}"/>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PA2 – Action Plan</a:t>
            </a:r>
          </a:p>
        </p:txBody>
      </p:sp>
    </p:spTree>
    <p:extLst>
      <p:ext uri="{BB962C8B-B14F-4D97-AF65-F5344CB8AC3E}">
        <p14:creationId xmlns:p14="http://schemas.microsoft.com/office/powerpoint/2010/main" val="190094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FF59371-BDF8-4C30-9111-BDC189B848AA}"/>
              </a:ext>
            </a:extLst>
          </p:cNvPr>
          <p:cNvPicPr>
            <a:picLocks noChangeAspect="1"/>
          </p:cNvPicPr>
          <p:nvPr/>
        </p:nvPicPr>
        <p:blipFill>
          <a:blip r:embed="rId3"/>
          <a:stretch>
            <a:fillRect/>
          </a:stretch>
        </p:blipFill>
        <p:spPr>
          <a:xfrm>
            <a:off x="735583" y="1550389"/>
            <a:ext cx="3562677" cy="4535524"/>
          </a:xfrm>
          <a:prstGeom prst="rect">
            <a:avLst/>
          </a:prstGeom>
          <a:solidFill>
            <a:schemeClr val="bg1"/>
          </a:solidFill>
        </p:spPr>
      </p:pic>
      <p:sp>
        <p:nvSpPr>
          <p:cNvPr id="7" name="Rettangolo 6">
            <a:extLst>
              <a:ext uri="{FF2B5EF4-FFF2-40B4-BE49-F238E27FC236}">
                <a16:creationId xmlns:a16="http://schemas.microsoft.com/office/drawing/2014/main" id="{5D19F052-9678-4E00-B60E-995185B88151}"/>
              </a:ext>
            </a:extLst>
          </p:cNvPr>
          <p:cNvSpPr/>
          <p:nvPr/>
        </p:nvSpPr>
        <p:spPr>
          <a:xfrm>
            <a:off x="1125419" y="6065368"/>
            <a:ext cx="3508392" cy="256993"/>
          </a:xfrm>
          <a:prstGeom prst="rect">
            <a:avLst/>
          </a:prstGeom>
        </p:spPr>
        <p:txBody>
          <a:bodyPr wrap="square">
            <a:spAutoFit/>
          </a:bodyPr>
          <a:lstStyle/>
          <a:p>
            <a:pPr marL="6350" marR="217170" indent="-6350">
              <a:lnSpc>
                <a:spcPct val="107000"/>
              </a:lnSpc>
              <a:spcAft>
                <a:spcPts val="800"/>
              </a:spcAft>
            </a:pPr>
            <a:r>
              <a:rPr lang="it-IT" sz="1000" dirty="0">
                <a:ea typeface="Calibri" panose="020F0502020204030204" pitchFamily="34" charset="0"/>
                <a:cs typeface="Calibri" panose="020F0502020204030204" pitchFamily="34" charset="0"/>
                <a:hlinkClick r:id="rId4"/>
              </a:rPr>
              <a:t>https://partecipazione.regione.emilia-romagna.it/co-evolve</a:t>
            </a:r>
            <a:r>
              <a:rPr lang="it-IT" sz="1000" dirty="0">
                <a:ea typeface="Calibri" panose="020F0502020204030204" pitchFamily="34" charset="0"/>
                <a:cs typeface="Calibri" panose="020F0502020204030204" pitchFamily="34" charset="0"/>
              </a:rPr>
              <a:t> </a:t>
            </a:r>
          </a:p>
        </p:txBody>
      </p:sp>
      <p:sp>
        <p:nvSpPr>
          <p:cNvPr id="8" name="Title 1">
            <a:extLst>
              <a:ext uri="{FF2B5EF4-FFF2-40B4-BE49-F238E27FC236}">
                <a16:creationId xmlns:a16="http://schemas.microsoft.com/office/drawing/2014/main" id="{2E80E041-20C5-49D6-87B8-3F59273B5012}"/>
              </a:ext>
            </a:extLst>
          </p:cNvPr>
          <p:cNvSpPr txBox="1">
            <a:spLocks/>
          </p:cNvSpPr>
          <p:nvPr/>
        </p:nvSpPr>
        <p:spPr bwMode="auto">
          <a:xfrm>
            <a:off x="3652631" y="984666"/>
            <a:ext cx="760702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000" b="1" dirty="0">
                <a:solidFill>
                  <a:srgbClr val="2F5597"/>
                </a:solidFill>
                <a:latin typeface="+mn-lt"/>
                <a:cs typeface="+mn-cs"/>
              </a:rPr>
              <a:t>Main results, themes and actions individuated in the local Action Plan </a:t>
            </a:r>
          </a:p>
        </p:txBody>
      </p:sp>
      <p:sp>
        <p:nvSpPr>
          <p:cNvPr id="9" name="Freccia a destra 8">
            <a:extLst>
              <a:ext uri="{FF2B5EF4-FFF2-40B4-BE49-F238E27FC236}">
                <a16:creationId xmlns:a16="http://schemas.microsoft.com/office/drawing/2014/main" id="{5F3E77CB-9648-4830-B1BA-4FB4C689618D}"/>
              </a:ext>
            </a:extLst>
          </p:cNvPr>
          <p:cNvSpPr/>
          <p:nvPr/>
        </p:nvSpPr>
        <p:spPr>
          <a:xfrm>
            <a:off x="4346807" y="5329923"/>
            <a:ext cx="259057" cy="249684"/>
          </a:xfrm>
          <a:prstGeom prst="rightArrow">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66976D8-4956-4906-94E4-ED4C4F4FA2D2}"/>
              </a:ext>
            </a:extLst>
          </p:cNvPr>
          <p:cNvSpPr txBox="1"/>
          <p:nvPr/>
        </p:nvSpPr>
        <p:spPr>
          <a:xfrm>
            <a:off x="4325954" y="1449188"/>
            <a:ext cx="6919220" cy="3724096"/>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ü"/>
            </a:pPr>
            <a:r>
              <a:rPr lang="en-US" b="1" dirty="0">
                <a:solidFill>
                  <a:srgbClr val="2F5597"/>
                </a:solidFill>
              </a:rPr>
              <a:t>Public/Private collaboration </a:t>
            </a:r>
            <a:r>
              <a:rPr lang="en-US" dirty="0">
                <a:solidFill>
                  <a:srgbClr val="2F5597"/>
                </a:solidFill>
              </a:rPr>
              <a:t>for monitoring and sharing maintenance of the seabed of the port (elements for a P/P Memorandum of Understanding), waste management, reduction of river siltation</a:t>
            </a:r>
          </a:p>
          <a:p>
            <a:pPr marL="285750" indent="-285750" algn="just">
              <a:spcBef>
                <a:spcPts val="600"/>
              </a:spcBef>
              <a:buFont typeface="Wingdings" panose="05000000000000000000" pitchFamily="2" charset="2"/>
              <a:buChar char="ü"/>
            </a:pPr>
            <a:r>
              <a:rPr lang="en-US" b="1" dirty="0">
                <a:solidFill>
                  <a:srgbClr val="2F5597"/>
                </a:solidFill>
              </a:rPr>
              <a:t>Sustainable management of the seabed </a:t>
            </a:r>
            <a:r>
              <a:rPr lang="en-US" dirty="0">
                <a:solidFill>
                  <a:srgbClr val="2F5597"/>
                </a:solidFill>
              </a:rPr>
              <a:t>also through innovative solutions (</a:t>
            </a:r>
            <a:r>
              <a:rPr lang="en-US" u="sng" dirty="0">
                <a:solidFill>
                  <a:srgbClr val="2F5597"/>
                </a:solidFill>
              </a:rPr>
              <a:t>ejectors plant installed in the haulage/launching basin</a:t>
            </a:r>
            <a:r>
              <a:rPr lang="en-US" dirty="0">
                <a:solidFill>
                  <a:srgbClr val="2F5597"/>
                </a:solidFill>
              </a:rPr>
              <a:t>)</a:t>
            </a:r>
          </a:p>
          <a:p>
            <a:pPr marL="285750" indent="-285750" algn="just">
              <a:spcBef>
                <a:spcPts val="600"/>
              </a:spcBef>
              <a:buFont typeface="Wingdings" panose="05000000000000000000" pitchFamily="2" charset="2"/>
              <a:buChar char="ü"/>
            </a:pPr>
            <a:r>
              <a:rPr lang="en-US" b="1" dirty="0">
                <a:solidFill>
                  <a:srgbClr val="2F5597"/>
                </a:solidFill>
              </a:rPr>
              <a:t>Feasibility project for installation of ejectors plants </a:t>
            </a:r>
            <a:r>
              <a:rPr lang="en-US" dirty="0">
                <a:solidFill>
                  <a:srgbClr val="2F5597"/>
                </a:solidFill>
              </a:rPr>
              <a:t>in all the critical points of the port seabed; </a:t>
            </a:r>
          </a:p>
          <a:p>
            <a:pPr marL="285750" indent="-285750" algn="just">
              <a:spcBef>
                <a:spcPts val="600"/>
              </a:spcBef>
              <a:buFont typeface="Wingdings" panose="05000000000000000000" pitchFamily="2" charset="2"/>
              <a:buChar char="ü"/>
            </a:pPr>
            <a:r>
              <a:rPr lang="en-US" b="1" dirty="0">
                <a:solidFill>
                  <a:srgbClr val="2F5597"/>
                </a:solidFill>
              </a:rPr>
              <a:t>Waste differentiated system collection plan</a:t>
            </a:r>
            <a:r>
              <a:rPr lang="en-US" dirty="0">
                <a:solidFill>
                  <a:srgbClr val="2F5597"/>
                </a:solidFill>
              </a:rPr>
              <a:t>, fishermen, shipyards,  marinas, urban, and reduction of waste production in the port area;</a:t>
            </a:r>
          </a:p>
          <a:p>
            <a:pPr marL="285750" indent="-285750" algn="just">
              <a:spcBef>
                <a:spcPts val="600"/>
              </a:spcBef>
              <a:buFont typeface="Wingdings" panose="05000000000000000000" pitchFamily="2" charset="2"/>
              <a:buChar char="ü"/>
            </a:pPr>
            <a:r>
              <a:rPr lang="en-US" b="1" dirty="0">
                <a:solidFill>
                  <a:srgbClr val="2F5597"/>
                </a:solidFill>
              </a:rPr>
              <a:t>Reduction of river fine sediment load </a:t>
            </a:r>
            <a:r>
              <a:rPr lang="en-US" dirty="0">
                <a:solidFill>
                  <a:srgbClr val="2F5597"/>
                </a:solidFill>
              </a:rPr>
              <a:t>also through the introduction of opportune soil management measures in agriculture in the river watershed;</a:t>
            </a:r>
            <a:endParaRPr lang="it-IT" dirty="0">
              <a:solidFill>
                <a:srgbClr val="2F5597"/>
              </a:solidFill>
            </a:endParaRPr>
          </a:p>
        </p:txBody>
      </p:sp>
      <p:sp>
        <p:nvSpPr>
          <p:cNvPr id="11" name="CasellaDiTesto 10">
            <a:extLst>
              <a:ext uri="{FF2B5EF4-FFF2-40B4-BE49-F238E27FC236}">
                <a16:creationId xmlns:a16="http://schemas.microsoft.com/office/drawing/2014/main" id="{B2FB140F-7611-4AD8-BF52-A1F5C1668DC0}"/>
              </a:ext>
            </a:extLst>
          </p:cNvPr>
          <p:cNvSpPr txBox="1"/>
          <p:nvPr/>
        </p:nvSpPr>
        <p:spPr>
          <a:xfrm>
            <a:off x="4682902" y="5115703"/>
            <a:ext cx="6562271" cy="1077218"/>
          </a:xfrm>
          <a:prstGeom prst="rect">
            <a:avLst/>
          </a:prstGeom>
          <a:solidFill>
            <a:srgbClr val="2F5597"/>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solidFill>
                  <a:schemeClr val="bg1"/>
                </a:solidFill>
              </a:rPr>
              <a:t>Action Plan </a:t>
            </a:r>
            <a:r>
              <a:rPr lang="en-US" sz="1600" dirty="0">
                <a:solidFill>
                  <a:schemeClr val="bg1"/>
                </a:solidFill>
              </a:rPr>
              <a:t>to be implemented with the collaboration of diverse public and private stakeholders, with specific agreements and memoranda of understanding, for the management, environmental sustainability and re-launch of the Port of Cattolica</a:t>
            </a:r>
            <a:endParaRPr lang="it-IT" sz="1600" dirty="0">
              <a:solidFill>
                <a:schemeClr val="bg1"/>
              </a:solidFill>
            </a:endParaRPr>
          </a:p>
        </p:txBody>
      </p:sp>
      <p:sp>
        <p:nvSpPr>
          <p:cNvPr id="12" name="CasellaDiTesto 11">
            <a:extLst>
              <a:ext uri="{FF2B5EF4-FFF2-40B4-BE49-F238E27FC236}">
                <a16:creationId xmlns:a16="http://schemas.microsoft.com/office/drawing/2014/main" id="{4D4E1D58-55AF-47A7-8DB3-C885385B7CBC}"/>
              </a:ext>
            </a:extLst>
          </p:cNvPr>
          <p:cNvSpPr txBox="1"/>
          <p:nvPr/>
        </p:nvSpPr>
        <p:spPr>
          <a:xfrm>
            <a:off x="1884838" y="2220567"/>
            <a:ext cx="1676400" cy="261610"/>
          </a:xfrm>
          <a:prstGeom prst="rect">
            <a:avLst/>
          </a:prstGeom>
          <a:solidFill>
            <a:srgbClr val="2F5597"/>
          </a:solidFill>
        </p:spPr>
        <p:txBody>
          <a:bodyPr wrap="square" rtlCol="0">
            <a:spAutoFit/>
          </a:bodyPr>
          <a:lstStyle/>
          <a:p>
            <a:r>
              <a:rPr lang="en-GB" sz="1100" b="1">
                <a:solidFill>
                  <a:schemeClr val="bg1"/>
                </a:solidFill>
              </a:rPr>
              <a:t>Participatory laboratories</a:t>
            </a:r>
          </a:p>
        </p:txBody>
      </p:sp>
      <p:sp>
        <p:nvSpPr>
          <p:cNvPr id="13" name="CasellaDiTesto 12">
            <a:extLst>
              <a:ext uri="{FF2B5EF4-FFF2-40B4-BE49-F238E27FC236}">
                <a16:creationId xmlns:a16="http://schemas.microsoft.com/office/drawing/2014/main" id="{D5C49ECF-9322-4A5D-AD9A-DA621FA3C512}"/>
              </a:ext>
            </a:extLst>
          </p:cNvPr>
          <p:cNvSpPr txBox="1"/>
          <p:nvPr/>
        </p:nvSpPr>
        <p:spPr>
          <a:xfrm>
            <a:off x="1999901" y="3122580"/>
            <a:ext cx="2194795" cy="261610"/>
          </a:xfrm>
          <a:prstGeom prst="rect">
            <a:avLst/>
          </a:prstGeom>
          <a:solidFill>
            <a:srgbClr val="2F5597"/>
          </a:solidFill>
        </p:spPr>
        <p:txBody>
          <a:bodyPr wrap="square" rtlCol="0">
            <a:spAutoFit/>
          </a:bodyPr>
          <a:lstStyle/>
          <a:p>
            <a:r>
              <a:rPr lang="en-GB" sz="1100" b="1">
                <a:solidFill>
                  <a:schemeClr val="bg1"/>
                </a:solidFill>
              </a:rPr>
              <a:t>Participants</a:t>
            </a:r>
          </a:p>
        </p:txBody>
      </p:sp>
      <p:sp>
        <p:nvSpPr>
          <p:cNvPr id="14" name="CasellaDiTesto 13">
            <a:extLst>
              <a:ext uri="{FF2B5EF4-FFF2-40B4-BE49-F238E27FC236}">
                <a16:creationId xmlns:a16="http://schemas.microsoft.com/office/drawing/2014/main" id="{A6189271-6D01-4F3F-865C-733C67FE8BC5}"/>
              </a:ext>
            </a:extLst>
          </p:cNvPr>
          <p:cNvSpPr txBox="1"/>
          <p:nvPr/>
        </p:nvSpPr>
        <p:spPr>
          <a:xfrm>
            <a:off x="1841200" y="4005142"/>
            <a:ext cx="2194795" cy="261610"/>
          </a:xfrm>
          <a:prstGeom prst="rect">
            <a:avLst/>
          </a:prstGeom>
          <a:solidFill>
            <a:srgbClr val="2F5597"/>
          </a:solidFill>
        </p:spPr>
        <p:txBody>
          <a:bodyPr wrap="square" rtlCol="0">
            <a:spAutoFit/>
          </a:bodyPr>
          <a:lstStyle/>
          <a:p>
            <a:r>
              <a:rPr lang="it-IT" sz="1100" b="1" dirty="0">
                <a:solidFill>
                  <a:schemeClr val="bg1"/>
                </a:solidFill>
              </a:rPr>
              <a:t>Challenges</a:t>
            </a:r>
          </a:p>
        </p:txBody>
      </p:sp>
      <p:sp>
        <p:nvSpPr>
          <p:cNvPr id="15" name="CasellaDiTesto 14">
            <a:extLst>
              <a:ext uri="{FF2B5EF4-FFF2-40B4-BE49-F238E27FC236}">
                <a16:creationId xmlns:a16="http://schemas.microsoft.com/office/drawing/2014/main" id="{F70F3E0F-5351-46D9-97B4-F264F6182C39}"/>
              </a:ext>
            </a:extLst>
          </p:cNvPr>
          <p:cNvSpPr txBox="1"/>
          <p:nvPr/>
        </p:nvSpPr>
        <p:spPr>
          <a:xfrm>
            <a:off x="1841199" y="4809881"/>
            <a:ext cx="2353497" cy="430887"/>
          </a:xfrm>
          <a:prstGeom prst="rect">
            <a:avLst/>
          </a:prstGeom>
          <a:solidFill>
            <a:srgbClr val="2F5597"/>
          </a:solidFill>
        </p:spPr>
        <p:txBody>
          <a:bodyPr wrap="square" rtlCol="0">
            <a:spAutoFit/>
          </a:bodyPr>
          <a:lstStyle/>
          <a:p>
            <a:r>
              <a:rPr lang="en-GB" sz="1100" b="1" dirty="0">
                <a:solidFill>
                  <a:schemeClr val="bg1"/>
                </a:solidFill>
              </a:rPr>
              <a:t>Macro actions individuated </a:t>
            </a:r>
          </a:p>
          <a:p>
            <a:r>
              <a:rPr lang="en-GB" sz="1100" b="1" dirty="0">
                <a:solidFill>
                  <a:schemeClr val="bg1"/>
                </a:solidFill>
              </a:rPr>
              <a:t>by the working groups</a:t>
            </a:r>
          </a:p>
        </p:txBody>
      </p:sp>
      <p:sp>
        <p:nvSpPr>
          <p:cNvPr id="16" name="CasellaDiTesto 15">
            <a:extLst>
              <a:ext uri="{FF2B5EF4-FFF2-40B4-BE49-F238E27FC236}">
                <a16:creationId xmlns:a16="http://schemas.microsoft.com/office/drawing/2014/main" id="{317506B5-0EA0-4FFD-8DDB-A2C3D4A6F053}"/>
              </a:ext>
            </a:extLst>
          </p:cNvPr>
          <p:cNvSpPr txBox="1"/>
          <p:nvPr/>
        </p:nvSpPr>
        <p:spPr>
          <a:xfrm>
            <a:off x="1849270" y="5512554"/>
            <a:ext cx="2194795" cy="261610"/>
          </a:xfrm>
          <a:prstGeom prst="rect">
            <a:avLst/>
          </a:prstGeom>
          <a:solidFill>
            <a:srgbClr val="2F5597"/>
          </a:solidFill>
        </p:spPr>
        <p:txBody>
          <a:bodyPr wrap="square" rtlCol="0">
            <a:spAutoFit/>
          </a:bodyPr>
          <a:lstStyle/>
          <a:p>
            <a:r>
              <a:rPr lang="it-IT" sz="1100" b="1" dirty="0">
                <a:solidFill>
                  <a:schemeClr val="bg1"/>
                </a:solidFill>
              </a:rPr>
              <a:t>Action plan</a:t>
            </a:r>
          </a:p>
        </p:txBody>
      </p:sp>
      <p:cxnSp>
        <p:nvCxnSpPr>
          <p:cNvPr id="4" name="Connettore 2 3">
            <a:extLst>
              <a:ext uri="{FF2B5EF4-FFF2-40B4-BE49-F238E27FC236}">
                <a16:creationId xmlns:a16="http://schemas.microsoft.com/office/drawing/2014/main" id="{AAD1D877-F9E7-430F-8F37-C95CC306EB26}"/>
              </a:ext>
            </a:extLst>
          </p:cNvPr>
          <p:cNvCxnSpPr>
            <a:cxnSpLocks/>
          </p:cNvCxnSpPr>
          <p:nvPr/>
        </p:nvCxnSpPr>
        <p:spPr>
          <a:xfrm flipV="1">
            <a:off x="3652631" y="3286910"/>
            <a:ext cx="763726" cy="1425691"/>
          </a:xfrm>
          <a:prstGeom prst="straightConnector1">
            <a:avLst/>
          </a:prstGeom>
          <a:ln w="158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3E8C1EB9-17B9-4020-A8AB-3DA364B33592}"/>
              </a:ext>
            </a:extLst>
          </p:cNvPr>
          <p:cNvCxnSpPr>
            <a:cxnSpLocks/>
          </p:cNvCxnSpPr>
          <p:nvPr/>
        </p:nvCxnSpPr>
        <p:spPr>
          <a:xfrm flipV="1">
            <a:off x="3652631" y="3907862"/>
            <a:ext cx="763726" cy="957139"/>
          </a:xfrm>
          <a:prstGeom prst="straightConnector1">
            <a:avLst/>
          </a:prstGeom>
          <a:ln w="158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C6779E30-42AB-4AD6-98BE-100C22A89B67}"/>
              </a:ext>
            </a:extLst>
          </p:cNvPr>
          <p:cNvCxnSpPr>
            <a:cxnSpLocks/>
          </p:cNvCxnSpPr>
          <p:nvPr/>
        </p:nvCxnSpPr>
        <p:spPr>
          <a:xfrm flipV="1">
            <a:off x="3652630" y="4491150"/>
            <a:ext cx="763726" cy="526251"/>
          </a:xfrm>
          <a:prstGeom prst="straightConnector1">
            <a:avLst/>
          </a:prstGeom>
          <a:ln w="158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6750C72-D2D0-4697-A85E-8757F832C60F}"/>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PA2 – Action Plan</a:t>
            </a:r>
          </a:p>
        </p:txBody>
      </p:sp>
    </p:spTree>
    <p:extLst>
      <p:ext uri="{BB962C8B-B14F-4D97-AF65-F5344CB8AC3E}">
        <p14:creationId xmlns:p14="http://schemas.microsoft.com/office/powerpoint/2010/main" val="1553190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3D10138E-3B47-43E3-85BE-AE5D7C7E41BB}"/>
              </a:ext>
            </a:extLst>
          </p:cNvPr>
          <p:cNvGrpSpPr/>
          <p:nvPr/>
        </p:nvGrpSpPr>
        <p:grpSpPr>
          <a:xfrm>
            <a:off x="564002" y="992549"/>
            <a:ext cx="3122150" cy="2207851"/>
            <a:chOff x="2820819" y="2004226"/>
            <a:chExt cx="6276950" cy="4438790"/>
          </a:xfrm>
        </p:grpSpPr>
        <p:pic>
          <p:nvPicPr>
            <p:cNvPr id="4" name="Immagine 3">
              <a:extLst>
                <a:ext uri="{FF2B5EF4-FFF2-40B4-BE49-F238E27FC236}">
                  <a16:creationId xmlns:a16="http://schemas.microsoft.com/office/drawing/2014/main" id="{9F9C2FC3-0B65-49CF-A198-DC1FDDE43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0819" y="2004226"/>
              <a:ext cx="6276950" cy="4438790"/>
            </a:xfrm>
            <a:prstGeom prst="rect">
              <a:avLst/>
            </a:prstGeom>
          </p:spPr>
        </p:pic>
        <p:sp>
          <p:nvSpPr>
            <p:cNvPr id="2" name="Ovale 1">
              <a:extLst>
                <a:ext uri="{FF2B5EF4-FFF2-40B4-BE49-F238E27FC236}">
                  <a16:creationId xmlns:a16="http://schemas.microsoft.com/office/drawing/2014/main" id="{95ABB804-7BF8-41E4-BABD-C2CF2027166A}"/>
                </a:ext>
              </a:extLst>
            </p:cNvPr>
            <p:cNvSpPr/>
            <p:nvPr/>
          </p:nvSpPr>
          <p:spPr>
            <a:xfrm>
              <a:off x="7848600" y="3810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Title 1">
            <a:extLst>
              <a:ext uri="{FF2B5EF4-FFF2-40B4-BE49-F238E27FC236}">
                <a16:creationId xmlns:a16="http://schemas.microsoft.com/office/drawing/2014/main" id="{9A806157-54AB-4109-8C5D-525B6F427C64}"/>
              </a:ext>
            </a:extLst>
          </p:cNvPr>
          <p:cNvSpPr txBox="1">
            <a:spLocks/>
          </p:cNvSpPr>
          <p:nvPr/>
        </p:nvSpPr>
        <p:spPr bwMode="auto">
          <a:xfrm>
            <a:off x="1790317" y="-27007"/>
            <a:ext cx="8138962" cy="70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PA3 – Po Delta Park Veneto</a:t>
            </a:r>
          </a:p>
        </p:txBody>
      </p:sp>
      <p:sp>
        <p:nvSpPr>
          <p:cNvPr id="12" name="Rettangolo 11">
            <a:extLst>
              <a:ext uri="{FF2B5EF4-FFF2-40B4-BE49-F238E27FC236}">
                <a16:creationId xmlns:a16="http://schemas.microsoft.com/office/drawing/2014/main" id="{EE3E2113-AB51-428F-B8A0-650943E485F6}"/>
              </a:ext>
            </a:extLst>
          </p:cNvPr>
          <p:cNvSpPr/>
          <p:nvPr/>
        </p:nvSpPr>
        <p:spPr>
          <a:xfrm>
            <a:off x="3391711" y="674810"/>
            <a:ext cx="8236287" cy="3939540"/>
          </a:xfrm>
          <a:prstGeom prst="rect">
            <a:avLst/>
          </a:prstGeom>
        </p:spPr>
        <p:txBody>
          <a:bodyPr wrap="square">
            <a:spAutoFit/>
          </a:bodyPr>
          <a:lstStyle/>
          <a:p>
            <a:pPr marL="444500" algn="just">
              <a:spcAft>
                <a:spcPts val="1200"/>
              </a:spcAft>
            </a:pPr>
            <a:r>
              <a:rPr lang="en-GB" sz="2000" b="1" dirty="0">
                <a:solidFill>
                  <a:srgbClr val="2F5597"/>
                </a:solidFill>
              </a:rPr>
              <a:t>Technical Observative Centre – G.I.S. database</a:t>
            </a:r>
          </a:p>
          <a:p>
            <a:pPr marL="444500" algn="just">
              <a:spcAft>
                <a:spcPts val="1200"/>
              </a:spcAft>
            </a:pPr>
            <a:r>
              <a:rPr lang="en-GB" sz="2000" dirty="0">
                <a:solidFill>
                  <a:srgbClr val="2F5597"/>
                </a:solidFill>
              </a:rPr>
              <a:t>One of the project’s component is to develop a cartographic database that contain the following information:</a:t>
            </a:r>
          </a:p>
          <a:p>
            <a:pPr marL="730250" indent="-285750" algn="just">
              <a:spcAft>
                <a:spcPts val="1200"/>
              </a:spcAft>
              <a:buFont typeface="Arial" panose="020B0604020202020204" pitchFamily="34" charset="0"/>
              <a:buChar char="•"/>
            </a:pPr>
            <a:r>
              <a:rPr lang="en-GB" sz="2000" dirty="0">
                <a:solidFill>
                  <a:srgbClr val="2F5597"/>
                </a:solidFill>
              </a:rPr>
              <a:t>Environmental data</a:t>
            </a:r>
          </a:p>
          <a:p>
            <a:pPr marL="730250" indent="-285750" algn="just">
              <a:spcAft>
                <a:spcPts val="1200"/>
              </a:spcAft>
              <a:buFont typeface="Arial" panose="020B0604020202020204" pitchFamily="34" charset="0"/>
              <a:buChar char="•"/>
            </a:pPr>
            <a:r>
              <a:rPr lang="en-GB" sz="2000" dirty="0">
                <a:solidFill>
                  <a:srgbClr val="2F5597"/>
                </a:solidFill>
              </a:rPr>
              <a:t>Tourist and advertising data</a:t>
            </a:r>
          </a:p>
          <a:p>
            <a:pPr marL="730250" indent="-285750" algn="just">
              <a:spcAft>
                <a:spcPts val="1200"/>
              </a:spcAft>
              <a:buFont typeface="Arial" panose="020B0604020202020204" pitchFamily="34" charset="0"/>
              <a:buChar char="•"/>
            </a:pPr>
            <a:r>
              <a:rPr lang="en-US" sz="2000" dirty="0">
                <a:solidFill>
                  <a:srgbClr val="2F5597"/>
                </a:solidFill>
              </a:rPr>
              <a:t>Technical data, useful for environmental, urban and strategic planning</a:t>
            </a:r>
          </a:p>
          <a:p>
            <a:pPr marL="730250" indent="-285750" algn="just">
              <a:spcAft>
                <a:spcPts val="1200"/>
              </a:spcAft>
              <a:buFont typeface="Arial" panose="020B0604020202020204" pitchFamily="34" charset="0"/>
              <a:buChar char="•"/>
            </a:pPr>
            <a:r>
              <a:rPr lang="it-IT" sz="2000" dirty="0">
                <a:solidFill>
                  <a:srgbClr val="2F5597"/>
                </a:solidFill>
              </a:rPr>
              <a:t>Performance </a:t>
            </a:r>
            <a:r>
              <a:rPr lang="it-IT" sz="2000" dirty="0" err="1">
                <a:solidFill>
                  <a:srgbClr val="2F5597"/>
                </a:solidFill>
              </a:rPr>
              <a:t>indicators</a:t>
            </a:r>
            <a:r>
              <a:rPr lang="it-IT" sz="2000" dirty="0">
                <a:solidFill>
                  <a:srgbClr val="2F5597"/>
                </a:solidFill>
              </a:rPr>
              <a:t> </a:t>
            </a:r>
            <a:r>
              <a:rPr lang="it-IT" sz="2000" dirty="0" err="1">
                <a:solidFill>
                  <a:srgbClr val="2F5597"/>
                </a:solidFill>
              </a:rPr>
              <a:t>about</a:t>
            </a:r>
            <a:r>
              <a:rPr lang="it-IT" sz="2000" dirty="0">
                <a:solidFill>
                  <a:srgbClr val="2F5597"/>
                </a:solidFill>
              </a:rPr>
              <a:t> project </a:t>
            </a:r>
            <a:r>
              <a:rPr lang="it-IT" sz="2000" dirty="0" err="1">
                <a:solidFill>
                  <a:srgbClr val="2F5597"/>
                </a:solidFill>
              </a:rPr>
              <a:t>works</a:t>
            </a:r>
            <a:endParaRPr lang="en-GB" sz="2000" dirty="0">
              <a:solidFill>
                <a:srgbClr val="2F5597"/>
              </a:solidFill>
            </a:endParaRPr>
          </a:p>
          <a:p>
            <a:pPr marL="444500" algn="just">
              <a:spcAft>
                <a:spcPts val="1200"/>
              </a:spcAft>
            </a:pPr>
            <a:endParaRPr lang="it-IT" sz="2000" dirty="0">
              <a:solidFill>
                <a:srgbClr val="2F5597"/>
              </a:solidFill>
            </a:endParaRPr>
          </a:p>
          <a:p>
            <a:pPr marL="444500" algn="just">
              <a:spcAft>
                <a:spcPts val="1200"/>
              </a:spcAft>
            </a:pPr>
            <a:endParaRPr lang="it-IT" sz="2000" dirty="0">
              <a:solidFill>
                <a:srgbClr val="2F5597"/>
              </a:solidFill>
            </a:endParaRPr>
          </a:p>
        </p:txBody>
      </p:sp>
      <p:pic>
        <p:nvPicPr>
          <p:cNvPr id="7" name="Immagine 6">
            <a:extLst>
              <a:ext uri="{FF2B5EF4-FFF2-40B4-BE49-F238E27FC236}">
                <a16:creationId xmlns:a16="http://schemas.microsoft.com/office/drawing/2014/main" id="{E9ADA7B3-29C5-44E0-87C2-CF4736161F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6152" y="4017689"/>
            <a:ext cx="3078459" cy="2177266"/>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8A34453-FF1A-4C09-B1C7-1471251B01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2534" y="4017523"/>
            <a:ext cx="3078459" cy="217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66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pPr>
              <a:defRPr/>
            </a:pPr>
            <a:fld id="{F44DFAB7-AA47-4C51-8AE9-321AC862D7F3}" type="slidenum">
              <a:rPr lang="en-US" smtClean="0"/>
              <a:pPr>
                <a:defRPr/>
              </a:pPr>
              <a:t>14</a:t>
            </a:fld>
            <a:endParaRPr lang="en-US"/>
          </a:p>
        </p:txBody>
      </p:sp>
      <p:sp>
        <p:nvSpPr>
          <p:cNvPr id="11" name="Rettangolo 10">
            <a:extLst>
              <a:ext uri="{FF2B5EF4-FFF2-40B4-BE49-F238E27FC236}">
                <a16:creationId xmlns:a16="http://schemas.microsoft.com/office/drawing/2014/main" id="{33E6465A-CA03-4F54-8E1A-2CF11DCBF1EF}"/>
              </a:ext>
            </a:extLst>
          </p:cNvPr>
          <p:cNvSpPr/>
          <p:nvPr/>
        </p:nvSpPr>
        <p:spPr>
          <a:xfrm>
            <a:off x="1345650" y="966787"/>
            <a:ext cx="9028296" cy="4924425"/>
          </a:xfrm>
          <a:prstGeom prst="rect">
            <a:avLst/>
          </a:prstGeom>
        </p:spPr>
        <p:txBody>
          <a:bodyPr wrap="square">
            <a:spAutoFit/>
          </a:bodyPr>
          <a:lstStyle/>
          <a:p>
            <a:pPr marL="444500" algn="just">
              <a:spcAft>
                <a:spcPts val="1200"/>
              </a:spcAft>
            </a:pPr>
            <a:r>
              <a:rPr lang="en-GB" b="1" dirty="0">
                <a:solidFill>
                  <a:srgbClr val="2F5597"/>
                </a:solidFill>
              </a:rPr>
              <a:t>Technical Observative </a:t>
            </a:r>
            <a:r>
              <a:rPr lang="en-GB" b="1" dirty="0" err="1">
                <a:solidFill>
                  <a:srgbClr val="2F5597"/>
                </a:solidFill>
              </a:rPr>
              <a:t>Center</a:t>
            </a:r>
            <a:r>
              <a:rPr lang="en-GB" b="1" dirty="0">
                <a:solidFill>
                  <a:srgbClr val="2F5597"/>
                </a:solidFill>
              </a:rPr>
              <a:t> – Catalogue and Cartographic Portal</a:t>
            </a:r>
          </a:p>
          <a:p>
            <a:pPr marL="444500" algn="just">
              <a:spcAft>
                <a:spcPts val="1200"/>
              </a:spcAft>
            </a:pPr>
            <a:r>
              <a:rPr lang="en-US" dirty="0">
                <a:solidFill>
                  <a:srgbClr val="2F5597"/>
                </a:solidFill>
              </a:rPr>
              <a:t>There are two ways to access the database</a:t>
            </a:r>
            <a:r>
              <a:rPr lang="en-GB" dirty="0">
                <a:solidFill>
                  <a:srgbClr val="2F5597"/>
                </a:solidFill>
              </a:rPr>
              <a:t>:</a:t>
            </a:r>
          </a:p>
          <a:p>
            <a:pPr marL="730250" indent="-285750" algn="just">
              <a:spcAft>
                <a:spcPts val="1200"/>
              </a:spcAft>
              <a:buFont typeface="Arial" panose="020B0604020202020204" pitchFamily="34" charset="0"/>
              <a:buChar char="•"/>
            </a:pPr>
            <a:r>
              <a:rPr lang="en-US" dirty="0">
                <a:solidFill>
                  <a:srgbClr val="2F5597"/>
                </a:solidFill>
              </a:rPr>
              <a:t>Cartographic Portal: it contains thematic maps created from Po Delta Authority about predefined arguments </a:t>
            </a:r>
          </a:p>
          <a:p>
            <a:pPr marL="730250" indent="-285750" algn="just">
              <a:spcAft>
                <a:spcPts val="1200"/>
              </a:spcAft>
              <a:buFont typeface="Arial" panose="020B0604020202020204" pitchFamily="34" charset="0"/>
              <a:buChar char="•"/>
            </a:pPr>
            <a:r>
              <a:rPr lang="en-US" dirty="0">
                <a:solidFill>
                  <a:srgbClr val="2F5597"/>
                </a:solidFill>
              </a:rPr>
              <a:t>Data Catalogue: users can access a catalogue that contains every available data. With this data they can:</a:t>
            </a:r>
          </a:p>
          <a:p>
            <a:pPr marL="1187450" lvl="1" indent="-285750" algn="just">
              <a:spcAft>
                <a:spcPts val="1200"/>
              </a:spcAft>
              <a:buFont typeface="Wingdings" panose="05000000000000000000" pitchFamily="2" charset="2"/>
              <a:buChar char="ü"/>
            </a:pPr>
            <a:r>
              <a:rPr lang="en-GB" dirty="0">
                <a:solidFill>
                  <a:srgbClr val="2F5597"/>
                </a:solidFill>
              </a:rPr>
              <a:t>Find interesting information using metadata</a:t>
            </a:r>
          </a:p>
          <a:p>
            <a:pPr marL="1187450" lvl="1" indent="-285750" algn="just">
              <a:spcAft>
                <a:spcPts val="1200"/>
              </a:spcAft>
              <a:buFont typeface="Wingdings" panose="05000000000000000000" pitchFamily="2" charset="2"/>
              <a:buChar char="ü"/>
            </a:pPr>
            <a:r>
              <a:rPr lang="en-US" dirty="0">
                <a:solidFill>
                  <a:srgbClr val="2F5597"/>
                </a:solidFill>
              </a:rPr>
              <a:t>View and download found information</a:t>
            </a:r>
            <a:endParaRPr lang="en-GB" dirty="0">
              <a:solidFill>
                <a:srgbClr val="2F5597"/>
              </a:solidFill>
            </a:endParaRPr>
          </a:p>
          <a:p>
            <a:pPr marL="1187450" lvl="1" indent="-285750" algn="just">
              <a:spcAft>
                <a:spcPts val="1200"/>
              </a:spcAft>
              <a:buFont typeface="Wingdings" panose="05000000000000000000" pitchFamily="2" charset="2"/>
              <a:buChar char="ü"/>
            </a:pPr>
            <a:r>
              <a:rPr lang="en-US" dirty="0">
                <a:solidFill>
                  <a:srgbClr val="2F5597"/>
                </a:solidFill>
              </a:rPr>
              <a:t>Compose independently personalized maps that contain information found in the catalogue</a:t>
            </a:r>
          </a:p>
          <a:p>
            <a:pPr marL="1187450" lvl="1" indent="-285750" algn="just">
              <a:spcAft>
                <a:spcPts val="1200"/>
              </a:spcAft>
              <a:buFont typeface="Wingdings" panose="05000000000000000000" pitchFamily="2" charset="2"/>
              <a:buChar char="ü"/>
            </a:pPr>
            <a:r>
              <a:rPr lang="en-US" dirty="0">
                <a:solidFill>
                  <a:srgbClr val="2F5597"/>
                </a:solidFill>
              </a:rPr>
              <a:t>Connect and query data from Partner’s database that contains project common parameter (environmental, touristic, etc...)</a:t>
            </a:r>
            <a:endParaRPr lang="it-IT" dirty="0">
              <a:solidFill>
                <a:srgbClr val="2F5597"/>
              </a:solidFill>
            </a:endParaRPr>
          </a:p>
          <a:p>
            <a:pPr marL="444500" algn="just">
              <a:spcAft>
                <a:spcPts val="1200"/>
              </a:spcAft>
            </a:pPr>
            <a:endParaRPr lang="it-IT" dirty="0">
              <a:solidFill>
                <a:srgbClr val="2F5597"/>
              </a:solidFill>
            </a:endParaRPr>
          </a:p>
        </p:txBody>
      </p:sp>
      <p:sp>
        <p:nvSpPr>
          <p:cNvPr id="9" name="Title 1">
            <a:extLst>
              <a:ext uri="{FF2B5EF4-FFF2-40B4-BE49-F238E27FC236}">
                <a16:creationId xmlns:a16="http://schemas.microsoft.com/office/drawing/2014/main" id="{757F5441-47CB-4B45-9DCF-E1ABA4EE62CB}"/>
              </a:ext>
            </a:extLst>
          </p:cNvPr>
          <p:cNvSpPr txBox="1">
            <a:spLocks/>
          </p:cNvSpPr>
          <p:nvPr/>
        </p:nvSpPr>
        <p:spPr bwMode="auto">
          <a:xfrm>
            <a:off x="1790317" y="-27007"/>
            <a:ext cx="8138962" cy="70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PA3 – Po Delta Park Veneto</a:t>
            </a:r>
          </a:p>
        </p:txBody>
      </p:sp>
    </p:spTree>
    <p:extLst>
      <p:ext uri="{BB962C8B-B14F-4D97-AF65-F5344CB8AC3E}">
        <p14:creationId xmlns:p14="http://schemas.microsoft.com/office/powerpoint/2010/main" val="1300374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EE70AFA6-4A2F-4B56-9793-60F53F7D7EF5}"/>
              </a:ext>
            </a:extLst>
          </p:cNvPr>
          <p:cNvPicPr>
            <a:picLocks noChangeAspect="1"/>
          </p:cNvPicPr>
          <p:nvPr/>
        </p:nvPicPr>
        <p:blipFill>
          <a:blip r:embed="rId3" cstate="print"/>
          <a:stretch>
            <a:fillRect/>
          </a:stretch>
        </p:blipFill>
        <p:spPr>
          <a:xfrm>
            <a:off x="463684" y="844685"/>
            <a:ext cx="10256355" cy="4505528"/>
          </a:xfrm>
          <a:prstGeom prst="rect">
            <a:avLst/>
          </a:prstGeom>
        </p:spPr>
      </p:pic>
      <p:sp>
        <p:nvSpPr>
          <p:cNvPr id="8" name="Title 1">
            <a:extLst>
              <a:ext uri="{FF2B5EF4-FFF2-40B4-BE49-F238E27FC236}">
                <a16:creationId xmlns:a16="http://schemas.microsoft.com/office/drawing/2014/main" id="{695EC91A-8B1F-434B-8F97-44DB1414AF0C}"/>
              </a:ext>
            </a:extLst>
          </p:cNvPr>
          <p:cNvSpPr txBox="1">
            <a:spLocks/>
          </p:cNvSpPr>
          <p:nvPr/>
        </p:nvSpPr>
        <p:spPr bwMode="auto">
          <a:xfrm>
            <a:off x="1792958" y="135774"/>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PA3 – Cartographic portal</a:t>
            </a:r>
          </a:p>
        </p:txBody>
      </p:sp>
    </p:spTree>
    <p:extLst>
      <p:ext uri="{BB962C8B-B14F-4D97-AF65-F5344CB8AC3E}">
        <p14:creationId xmlns:p14="http://schemas.microsoft.com/office/powerpoint/2010/main" val="332963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B3CE109-B979-4E33-A00C-A92EB733A377}"/>
              </a:ext>
            </a:extLst>
          </p:cNvPr>
          <p:cNvSpPr>
            <a:spLocks noGrp="1"/>
          </p:cNvSpPr>
          <p:nvPr>
            <p:ph type="sldNum" sz="quarter" idx="12"/>
          </p:nvPr>
        </p:nvSpPr>
        <p:spPr/>
        <p:txBody>
          <a:bodyPr/>
          <a:lstStyle/>
          <a:p>
            <a:fld id="{80774569-E714-4087-809E-1B40B17C6C0D}" type="slidenum">
              <a:rPr lang="it-IT" smtClean="0"/>
              <a:t>16</a:t>
            </a:fld>
            <a:endParaRPr lang="it-IT"/>
          </a:p>
        </p:txBody>
      </p:sp>
      <p:pic>
        <p:nvPicPr>
          <p:cNvPr id="3" name="Immagine 2">
            <a:extLst>
              <a:ext uri="{FF2B5EF4-FFF2-40B4-BE49-F238E27FC236}">
                <a16:creationId xmlns:a16="http://schemas.microsoft.com/office/drawing/2014/main" id="{63AD9829-640E-4CF9-B3D5-45A78ED348D6}"/>
              </a:ext>
            </a:extLst>
          </p:cNvPr>
          <p:cNvPicPr>
            <a:picLocks noChangeAspect="1"/>
          </p:cNvPicPr>
          <p:nvPr/>
        </p:nvPicPr>
        <p:blipFill rotWithShape="1">
          <a:blip r:embed="rId2" cstate="print"/>
          <a:srcRect r="833"/>
          <a:stretch/>
        </p:blipFill>
        <p:spPr>
          <a:xfrm>
            <a:off x="1497525" y="1138136"/>
            <a:ext cx="9103800" cy="4175843"/>
          </a:xfrm>
          <a:prstGeom prst="rect">
            <a:avLst/>
          </a:prstGeom>
        </p:spPr>
      </p:pic>
      <p:sp>
        <p:nvSpPr>
          <p:cNvPr id="4" name="Title 1">
            <a:extLst>
              <a:ext uri="{FF2B5EF4-FFF2-40B4-BE49-F238E27FC236}">
                <a16:creationId xmlns:a16="http://schemas.microsoft.com/office/drawing/2014/main" id="{778B9218-DE91-48F7-AA4E-761774BCECF2}"/>
              </a:ext>
            </a:extLst>
          </p:cNvPr>
          <p:cNvSpPr txBox="1">
            <a:spLocks/>
          </p:cNvSpPr>
          <p:nvPr/>
        </p:nvSpPr>
        <p:spPr bwMode="auto">
          <a:xfrm>
            <a:off x="1792958" y="135774"/>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PA3 – Data Catalogue</a:t>
            </a:r>
          </a:p>
        </p:txBody>
      </p:sp>
    </p:spTree>
    <p:extLst>
      <p:ext uri="{BB962C8B-B14F-4D97-AF65-F5344CB8AC3E}">
        <p14:creationId xmlns:p14="http://schemas.microsoft.com/office/powerpoint/2010/main" val="179059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0D47CA1C-AF0F-4BA1-A4C1-0636C161D2A5}"/>
              </a:ext>
            </a:extLst>
          </p:cNvPr>
          <p:cNvSpPr/>
          <p:nvPr/>
        </p:nvSpPr>
        <p:spPr>
          <a:xfrm>
            <a:off x="1524000" y="1981201"/>
            <a:ext cx="9028296" cy="1354217"/>
          </a:xfrm>
          <a:prstGeom prst="rect">
            <a:avLst/>
          </a:prstGeom>
        </p:spPr>
        <p:txBody>
          <a:bodyPr wrap="square">
            <a:spAutoFit/>
          </a:bodyPr>
          <a:lstStyle/>
          <a:p>
            <a:pPr marL="444500" algn="just">
              <a:spcAft>
                <a:spcPts val="1200"/>
              </a:spcAft>
            </a:pPr>
            <a:r>
              <a:rPr lang="en-GB" b="1" dirty="0">
                <a:solidFill>
                  <a:srgbClr val="98C222"/>
                </a:solidFill>
              </a:rPr>
              <a:t>Technical Observative </a:t>
            </a:r>
            <a:r>
              <a:rPr lang="en-GB" b="1" dirty="0" err="1">
                <a:solidFill>
                  <a:srgbClr val="98C222"/>
                </a:solidFill>
              </a:rPr>
              <a:t>Center</a:t>
            </a:r>
            <a:r>
              <a:rPr lang="en-GB" b="1" dirty="0">
                <a:solidFill>
                  <a:srgbClr val="98C222"/>
                </a:solidFill>
              </a:rPr>
              <a:t> – Mobile Data Collector</a:t>
            </a:r>
          </a:p>
          <a:p>
            <a:pPr marL="447675"/>
            <a:r>
              <a:rPr lang="it-IT" dirty="0" err="1">
                <a:solidFill>
                  <a:srgbClr val="002060"/>
                </a:solidFill>
              </a:rPr>
              <a:t>Avaiable</a:t>
            </a:r>
            <a:r>
              <a:rPr lang="it-IT" dirty="0">
                <a:solidFill>
                  <a:srgbClr val="002060"/>
                </a:solidFill>
              </a:rPr>
              <a:t> on Google Play and IOS App Store a mobile tool to </a:t>
            </a:r>
            <a:r>
              <a:rPr lang="it-IT" dirty="0" err="1">
                <a:solidFill>
                  <a:srgbClr val="002060"/>
                </a:solidFill>
              </a:rPr>
              <a:t>collect</a:t>
            </a:r>
            <a:r>
              <a:rPr lang="it-IT" dirty="0">
                <a:solidFill>
                  <a:srgbClr val="002060"/>
                </a:solidFill>
              </a:rPr>
              <a:t> reports from users, </a:t>
            </a:r>
            <a:r>
              <a:rPr lang="it-IT" dirty="0" err="1">
                <a:solidFill>
                  <a:srgbClr val="002060"/>
                </a:solidFill>
              </a:rPr>
              <a:t>regarding</a:t>
            </a:r>
            <a:r>
              <a:rPr lang="it-IT" dirty="0">
                <a:solidFill>
                  <a:srgbClr val="002060"/>
                </a:solidFill>
              </a:rPr>
              <a:t> the data </a:t>
            </a:r>
            <a:r>
              <a:rPr lang="it-IT" dirty="0" err="1">
                <a:solidFill>
                  <a:srgbClr val="002060"/>
                </a:solidFill>
              </a:rPr>
              <a:t>monitored</a:t>
            </a:r>
            <a:r>
              <a:rPr lang="it-IT" dirty="0">
                <a:solidFill>
                  <a:srgbClr val="002060"/>
                </a:solidFill>
              </a:rPr>
              <a:t> by the </a:t>
            </a:r>
            <a:r>
              <a:rPr lang="it-IT" dirty="0" err="1">
                <a:solidFill>
                  <a:srgbClr val="002060"/>
                </a:solidFill>
              </a:rPr>
              <a:t>observatory</a:t>
            </a:r>
            <a:r>
              <a:rPr lang="it-IT" dirty="0">
                <a:solidFill>
                  <a:srgbClr val="002060"/>
                </a:solidFill>
              </a:rPr>
              <a:t>.</a:t>
            </a:r>
          </a:p>
          <a:p>
            <a:pPr marL="444500" algn="just">
              <a:spcAft>
                <a:spcPts val="1200"/>
              </a:spcAft>
            </a:pPr>
            <a:endParaRPr lang="it-IT" dirty="0"/>
          </a:p>
        </p:txBody>
      </p:sp>
      <p:sp>
        <p:nvSpPr>
          <p:cNvPr id="15" name="Title 1">
            <a:extLst>
              <a:ext uri="{FF2B5EF4-FFF2-40B4-BE49-F238E27FC236}">
                <a16:creationId xmlns:a16="http://schemas.microsoft.com/office/drawing/2014/main" id="{DA7EF3CE-AC12-42B3-8135-9B5DD3386A86}"/>
              </a:ext>
            </a:extLst>
          </p:cNvPr>
          <p:cNvSpPr txBox="1">
            <a:spLocks/>
          </p:cNvSpPr>
          <p:nvPr/>
        </p:nvSpPr>
        <p:spPr bwMode="auto">
          <a:xfrm>
            <a:off x="2057400" y="1219200"/>
            <a:ext cx="8138962" cy="75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t-IT" altLang="en-US" sz="3600" b="1" dirty="0">
                <a:solidFill>
                  <a:srgbClr val="98C222"/>
                </a:solidFill>
                <a:latin typeface="+mn-lt"/>
                <a:cs typeface="+mn-cs"/>
              </a:rPr>
              <a:t>IV. </a:t>
            </a:r>
            <a:r>
              <a:rPr lang="it-IT" altLang="en-US" sz="3600" b="1" dirty="0" err="1">
                <a:solidFill>
                  <a:srgbClr val="98C222"/>
                </a:solidFill>
                <a:latin typeface="+mn-lt"/>
                <a:cs typeface="+mn-cs"/>
              </a:rPr>
              <a:t>Pilot</a:t>
            </a:r>
            <a:r>
              <a:rPr lang="it-IT" altLang="en-US" sz="3600" b="1" dirty="0">
                <a:solidFill>
                  <a:srgbClr val="98C222"/>
                </a:solidFill>
                <a:latin typeface="+mn-lt"/>
                <a:cs typeface="+mn-cs"/>
              </a:rPr>
              <a:t> Area Polesine Camerini </a:t>
            </a:r>
            <a:r>
              <a:rPr lang="it-IT" altLang="en-US" sz="3600" b="1" dirty="0">
                <a:solidFill>
                  <a:srgbClr val="98C222"/>
                </a:solidFill>
              </a:rPr>
              <a:t>3B</a:t>
            </a:r>
            <a:endParaRPr lang="it-IT" altLang="en-US" sz="3600" b="1" dirty="0">
              <a:solidFill>
                <a:srgbClr val="98C222"/>
              </a:solidFill>
              <a:latin typeface="+mn-lt"/>
              <a:cs typeface="+mn-cs"/>
            </a:endParaRPr>
          </a:p>
        </p:txBody>
      </p:sp>
      <p:pic>
        <p:nvPicPr>
          <p:cNvPr id="16" name="Immagine 15">
            <a:extLst>
              <a:ext uri="{FF2B5EF4-FFF2-40B4-BE49-F238E27FC236}">
                <a16:creationId xmlns:a16="http://schemas.microsoft.com/office/drawing/2014/main" id="{E9D7A77E-F233-4ECC-AE69-0E974A64DA02}"/>
              </a:ext>
            </a:extLst>
          </p:cNvPr>
          <p:cNvPicPr/>
          <p:nvPr/>
        </p:nvPicPr>
        <p:blipFill rotWithShape="1">
          <a:blip r:embed="rId3" cstate="print">
            <a:extLst>
              <a:ext uri="{28A0092B-C50C-407E-A947-70E740481C1C}">
                <a14:useLocalDpi xmlns:a14="http://schemas.microsoft.com/office/drawing/2010/main" val="0"/>
              </a:ext>
            </a:extLst>
          </a:blip>
          <a:srcRect l="37063" t="34104" r="2199" b="35700"/>
          <a:stretch/>
        </p:blipFill>
        <p:spPr bwMode="auto">
          <a:xfrm>
            <a:off x="3124200" y="3344704"/>
            <a:ext cx="2667000" cy="2438400"/>
          </a:xfrm>
          <a:prstGeom prst="rect">
            <a:avLst/>
          </a:prstGeom>
          <a:noFill/>
          <a:ln>
            <a:noFill/>
          </a:ln>
        </p:spPr>
      </p:pic>
      <p:pic>
        <p:nvPicPr>
          <p:cNvPr id="17" name="Immagine 16">
            <a:extLst>
              <a:ext uri="{FF2B5EF4-FFF2-40B4-BE49-F238E27FC236}">
                <a16:creationId xmlns:a16="http://schemas.microsoft.com/office/drawing/2014/main" id="{E003908C-3283-4446-A1F4-44548E00DB78}"/>
              </a:ext>
            </a:extLst>
          </p:cNvPr>
          <p:cNvPicPr/>
          <p:nvPr/>
        </p:nvPicPr>
        <p:blipFill rotWithShape="1">
          <a:blip r:embed="rId3" cstate="print">
            <a:extLst>
              <a:ext uri="{28A0092B-C50C-407E-A947-70E740481C1C}">
                <a14:useLocalDpi xmlns:a14="http://schemas.microsoft.com/office/drawing/2010/main" val="0"/>
              </a:ext>
            </a:extLst>
          </a:blip>
          <a:srcRect l="69089" t="66985"/>
          <a:stretch/>
        </p:blipFill>
        <p:spPr bwMode="auto">
          <a:xfrm>
            <a:off x="6026944" y="3277552"/>
            <a:ext cx="1357312" cy="2666048"/>
          </a:xfrm>
          <a:prstGeom prst="rect">
            <a:avLst/>
          </a:prstGeom>
          <a:noFill/>
          <a:ln>
            <a:noFill/>
          </a:ln>
        </p:spPr>
      </p:pic>
      <p:pic>
        <p:nvPicPr>
          <p:cNvPr id="19" name="Immagine 18">
            <a:extLst>
              <a:ext uri="{FF2B5EF4-FFF2-40B4-BE49-F238E27FC236}">
                <a16:creationId xmlns:a16="http://schemas.microsoft.com/office/drawing/2014/main" id="{7B5AE113-395F-4B51-969A-AF135E895B20}"/>
              </a:ext>
            </a:extLst>
          </p:cNvPr>
          <p:cNvPicPr/>
          <p:nvPr/>
        </p:nvPicPr>
        <p:blipFill rotWithShape="1">
          <a:blip r:embed="rId3" cstate="print">
            <a:extLst>
              <a:ext uri="{28A0092B-C50C-407E-A947-70E740481C1C}">
                <a14:useLocalDpi xmlns:a14="http://schemas.microsoft.com/office/drawing/2010/main" val="0"/>
              </a:ext>
            </a:extLst>
          </a:blip>
          <a:srcRect l="35954" t="67632" r="35352"/>
          <a:stretch/>
        </p:blipFill>
        <p:spPr bwMode="auto">
          <a:xfrm>
            <a:off x="7447217" y="3339762"/>
            <a:ext cx="1259967" cy="2613839"/>
          </a:xfrm>
          <a:prstGeom prst="rect">
            <a:avLst/>
          </a:prstGeom>
          <a:noFill/>
          <a:ln>
            <a:noFill/>
          </a:ln>
        </p:spPr>
      </p:pic>
      <p:sp>
        <p:nvSpPr>
          <p:cNvPr id="12" name="Title 1">
            <a:extLst>
              <a:ext uri="{FF2B5EF4-FFF2-40B4-BE49-F238E27FC236}">
                <a16:creationId xmlns:a16="http://schemas.microsoft.com/office/drawing/2014/main" id="{0924517F-B901-4F81-BFEC-9ABB4AA5718A}"/>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Pilot Areas distribution and identification </a:t>
            </a:r>
          </a:p>
        </p:txBody>
      </p:sp>
    </p:spTree>
    <p:extLst>
      <p:ext uri="{BB962C8B-B14F-4D97-AF65-F5344CB8AC3E}">
        <p14:creationId xmlns:p14="http://schemas.microsoft.com/office/powerpoint/2010/main" val="389625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5">
            <a:extLst>
              <a:ext uri="{FF2B5EF4-FFF2-40B4-BE49-F238E27FC236}">
                <a16:creationId xmlns:a16="http://schemas.microsoft.com/office/drawing/2014/main" id="{6AED4CF1-EB3D-4290-A124-E80AA1E3E268}"/>
              </a:ext>
            </a:extLst>
          </p:cNvPr>
          <p:cNvPicPr>
            <a:picLocks noChangeAspect="1"/>
          </p:cNvPicPr>
          <p:nvPr/>
        </p:nvPicPr>
        <p:blipFill>
          <a:blip r:embed="rId2"/>
          <a:stretch>
            <a:fillRect/>
          </a:stretch>
        </p:blipFill>
        <p:spPr>
          <a:xfrm>
            <a:off x="1264595" y="2693519"/>
            <a:ext cx="9144000" cy="3334588"/>
          </a:xfrm>
          <a:prstGeom prst="rect">
            <a:avLst/>
          </a:prstGeom>
        </p:spPr>
      </p:pic>
      <p:pic>
        <p:nvPicPr>
          <p:cNvPr id="5" name="Imagen 10">
            <a:extLst>
              <a:ext uri="{FF2B5EF4-FFF2-40B4-BE49-F238E27FC236}">
                <a16:creationId xmlns:a16="http://schemas.microsoft.com/office/drawing/2014/main" id="{7F0CC3DB-BB68-4F86-BDFD-F4ED6F2B40D9}"/>
              </a:ext>
            </a:extLst>
          </p:cNvPr>
          <p:cNvPicPr>
            <a:picLocks noChangeAspect="1"/>
          </p:cNvPicPr>
          <p:nvPr/>
        </p:nvPicPr>
        <p:blipFill>
          <a:blip r:embed="rId3"/>
          <a:stretch>
            <a:fillRect/>
          </a:stretch>
        </p:blipFill>
        <p:spPr>
          <a:xfrm>
            <a:off x="7774178" y="907281"/>
            <a:ext cx="1637879" cy="799873"/>
          </a:xfrm>
          <a:prstGeom prst="rect">
            <a:avLst/>
          </a:prstGeom>
        </p:spPr>
      </p:pic>
      <p:pic>
        <p:nvPicPr>
          <p:cNvPr id="6" name="Imagen 11">
            <a:extLst>
              <a:ext uri="{FF2B5EF4-FFF2-40B4-BE49-F238E27FC236}">
                <a16:creationId xmlns:a16="http://schemas.microsoft.com/office/drawing/2014/main" id="{1B5A58C7-D00C-48D2-8630-D4B2EF573F54}"/>
              </a:ext>
            </a:extLst>
          </p:cNvPr>
          <p:cNvPicPr>
            <a:picLocks noChangeAspect="1"/>
          </p:cNvPicPr>
          <p:nvPr/>
        </p:nvPicPr>
        <p:blipFill rotWithShape="1">
          <a:blip r:embed="rId4"/>
          <a:srcRect r="13860" b="7027"/>
          <a:stretch/>
        </p:blipFill>
        <p:spPr>
          <a:xfrm>
            <a:off x="5763801" y="2000288"/>
            <a:ext cx="1439472" cy="634550"/>
          </a:xfrm>
          <a:prstGeom prst="rect">
            <a:avLst/>
          </a:prstGeom>
        </p:spPr>
      </p:pic>
      <p:pic>
        <p:nvPicPr>
          <p:cNvPr id="7" name="Imagen 12">
            <a:extLst>
              <a:ext uri="{FF2B5EF4-FFF2-40B4-BE49-F238E27FC236}">
                <a16:creationId xmlns:a16="http://schemas.microsoft.com/office/drawing/2014/main" id="{14DA45B7-1E7F-4ECE-93B3-605FE9C2CECE}"/>
              </a:ext>
            </a:extLst>
          </p:cNvPr>
          <p:cNvPicPr>
            <a:picLocks noChangeAspect="1"/>
          </p:cNvPicPr>
          <p:nvPr/>
        </p:nvPicPr>
        <p:blipFill>
          <a:blip r:embed="rId5"/>
          <a:stretch>
            <a:fillRect/>
          </a:stretch>
        </p:blipFill>
        <p:spPr>
          <a:xfrm>
            <a:off x="4206839" y="1672768"/>
            <a:ext cx="995010" cy="638174"/>
          </a:xfrm>
          <a:prstGeom prst="rect">
            <a:avLst/>
          </a:prstGeom>
        </p:spPr>
      </p:pic>
      <p:sp>
        <p:nvSpPr>
          <p:cNvPr id="8" name="Rectángulo 15">
            <a:extLst>
              <a:ext uri="{FF2B5EF4-FFF2-40B4-BE49-F238E27FC236}">
                <a16:creationId xmlns:a16="http://schemas.microsoft.com/office/drawing/2014/main" id="{FF2A3F8E-1D1A-4978-9401-139CDE1C40B2}"/>
              </a:ext>
            </a:extLst>
          </p:cNvPr>
          <p:cNvSpPr/>
          <p:nvPr/>
        </p:nvSpPr>
        <p:spPr>
          <a:xfrm>
            <a:off x="2871618" y="2153728"/>
            <a:ext cx="4572000" cy="507831"/>
          </a:xfrm>
          <a:prstGeom prst="rect">
            <a:avLst/>
          </a:prstGeom>
        </p:spPr>
        <p:txBody>
          <a:bodyPr>
            <a:spAutoFit/>
          </a:bodyPr>
          <a:lstStyle/>
          <a:p>
            <a:pPr defTabSz="685800" fontAlgn="auto">
              <a:spcBef>
                <a:spcPts val="0"/>
              </a:spcBef>
              <a:spcAft>
                <a:spcPts val="0"/>
              </a:spcAft>
              <a:tabLst>
                <a:tab pos="1188000" algn="l"/>
              </a:tabLst>
            </a:pPr>
            <a:endParaRPr lang="es-ES" sz="1350" dirty="0">
              <a:solidFill>
                <a:srgbClr val="2F5597"/>
              </a:solidFill>
              <a:cs typeface="+mn-cs"/>
            </a:endParaRPr>
          </a:p>
          <a:p>
            <a:pPr defTabSz="685800" fontAlgn="auto">
              <a:spcBef>
                <a:spcPts val="0"/>
              </a:spcBef>
              <a:spcAft>
                <a:spcPts val="0"/>
              </a:spcAft>
              <a:tabLst>
                <a:tab pos="1188000" algn="l"/>
              </a:tabLst>
            </a:pPr>
            <a:r>
              <a:rPr lang="es-ES" sz="1350" dirty="0">
                <a:solidFill>
                  <a:srgbClr val="2F5597"/>
                </a:solidFill>
                <a:cs typeface="+mn-cs"/>
              </a:rPr>
              <a:t>	</a:t>
            </a:r>
            <a:r>
              <a:rPr lang="es-ES" sz="1350" b="1" dirty="0">
                <a:solidFill>
                  <a:srgbClr val="2F5597"/>
                </a:solidFill>
                <a:cs typeface="+mn-cs"/>
              </a:rPr>
              <a:t>4.83 </a:t>
            </a:r>
            <a:r>
              <a:rPr lang="es-ES_tradnl" sz="1350" b="1" dirty="0" err="1">
                <a:solidFill>
                  <a:srgbClr val="2F5597"/>
                </a:solidFill>
                <a:cs typeface="+mn-cs"/>
              </a:rPr>
              <a:t>millions</a:t>
            </a:r>
            <a:r>
              <a:rPr lang="es-ES_tradnl" sz="1350" b="1" dirty="0">
                <a:solidFill>
                  <a:srgbClr val="2F5597"/>
                </a:solidFill>
                <a:cs typeface="+mn-cs"/>
              </a:rPr>
              <a:t> </a:t>
            </a:r>
            <a:r>
              <a:rPr lang="es-ES" sz="1350" b="1" dirty="0">
                <a:solidFill>
                  <a:srgbClr val="2F5597"/>
                </a:solidFill>
                <a:cs typeface="+mn-cs"/>
              </a:rPr>
              <a:t>TEU</a:t>
            </a:r>
            <a:r>
              <a:rPr lang="es-ES_tradnl" sz="1350" b="1" dirty="0">
                <a:solidFill>
                  <a:srgbClr val="2F5597"/>
                </a:solidFill>
                <a:cs typeface="+mn-cs"/>
              </a:rPr>
              <a:t> </a:t>
            </a:r>
          </a:p>
        </p:txBody>
      </p:sp>
      <p:pic>
        <p:nvPicPr>
          <p:cNvPr id="9" name="Imagen 17">
            <a:extLst>
              <a:ext uri="{FF2B5EF4-FFF2-40B4-BE49-F238E27FC236}">
                <a16:creationId xmlns:a16="http://schemas.microsoft.com/office/drawing/2014/main" id="{B1444B8C-DEDF-42EB-91FF-F206DD0C7CA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112484" y="1345050"/>
            <a:ext cx="1248242" cy="616305"/>
          </a:xfrm>
          <a:prstGeom prst="rect">
            <a:avLst/>
          </a:prstGeom>
        </p:spPr>
      </p:pic>
      <p:sp>
        <p:nvSpPr>
          <p:cNvPr id="10" name="Rectángulo 19">
            <a:extLst>
              <a:ext uri="{FF2B5EF4-FFF2-40B4-BE49-F238E27FC236}">
                <a16:creationId xmlns:a16="http://schemas.microsoft.com/office/drawing/2014/main" id="{546B32B6-4C58-498C-9ED5-2B643DBC3B76}"/>
              </a:ext>
            </a:extLst>
          </p:cNvPr>
          <p:cNvSpPr/>
          <p:nvPr/>
        </p:nvSpPr>
        <p:spPr>
          <a:xfrm>
            <a:off x="6684143" y="2255899"/>
            <a:ext cx="2180070" cy="219291"/>
          </a:xfrm>
          <a:prstGeom prst="rect">
            <a:avLst/>
          </a:prstGeom>
        </p:spPr>
        <p:txBody>
          <a:bodyPr wrap="square">
            <a:spAutoFit/>
          </a:bodyPr>
          <a:lstStyle/>
          <a:p>
            <a:pPr defTabSz="685800" fontAlgn="auto">
              <a:spcBef>
                <a:spcPts val="0"/>
              </a:spcBef>
              <a:spcAft>
                <a:spcPts val="0"/>
              </a:spcAft>
            </a:pPr>
            <a:r>
              <a:rPr lang="es-ES" sz="825" b="1" dirty="0">
                <a:solidFill>
                  <a:srgbClr val="2F5597"/>
                </a:solidFill>
                <a:cs typeface="+mn-cs"/>
              </a:rPr>
              <a:t>Ferry </a:t>
            </a:r>
            <a:r>
              <a:rPr lang="es-ES" sz="825" b="1" dirty="0" err="1">
                <a:solidFill>
                  <a:srgbClr val="2F5597"/>
                </a:solidFill>
                <a:cs typeface="+mn-cs"/>
              </a:rPr>
              <a:t>passengers</a:t>
            </a:r>
            <a:r>
              <a:rPr lang="es-ES" sz="825" b="1" dirty="0">
                <a:solidFill>
                  <a:srgbClr val="2F5597"/>
                </a:solidFill>
                <a:cs typeface="+mn-cs"/>
              </a:rPr>
              <a:t> 616,960</a:t>
            </a:r>
            <a:endParaRPr lang="en-GB" sz="825" b="1" dirty="0">
              <a:solidFill>
                <a:srgbClr val="2F5597"/>
              </a:solidFill>
              <a:cs typeface="+mn-cs"/>
            </a:endParaRPr>
          </a:p>
        </p:txBody>
      </p:sp>
      <p:sp>
        <p:nvSpPr>
          <p:cNvPr id="11" name="Rectángulo 20">
            <a:extLst>
              <a:ext uri="{FF2B5EF4-FFF2-40B4-BE49-F238E27FC236}">
                <a16:creationId xmlns:a16="http://schemas.microsoft.com/office/drawing/2014/main" id="{0F012219-789B-4244-970D-58C4D9C4787D}"/>
              </a:ext>
            </a:extLst>
          </p:cNvPr>
          <p:cNvSpPr/>
          <p:nvPr/>
        </p:nvSpPr>
        <p:spPr>
          <a:xfrm>
            <a:off x="6673494" y="2462248"/>
            <a:ext cx="1329210" cy="219291"/>
          </a:xfrm>
          <a:prstGeom prst="rect">
            <a:avLst/>
          </a:prstGeom>
        </p:spPr>
        <p:txBody>
          <a:bodyPr wrap="none">
            <a:spAutoFit/>
          </a:bodyPr>
          <a:lstStyle/>
          <a:p>
            <a:pPr defTabSz="685800" fontAlgn="auto">
              <a:spcBef>
                <a:spcPts val="0"/>
              </a:spcBef>
              <a:spcAft>
                <a:spcPts val="0"/>
              </a:spcAft>
            </a:pPr>
            <a:r>
              <a:rPr lang="en-US" sz="825" b="1" dirty="0">
                <a:solidFill>
                  <a:srgbClr val="2F5597"/>
                </a:solidFill>
                <a:cs typeface="+mn-cs"/>
              </a:rPr>
              <a:t>Cruise</a:t>
            </a:r>
            <a:r>
              <a:rPr lang="es-ES" sz="825" b="1" dirty="0">
                <a:solidFill>
                  <a:srgbClr val="2F5597"/>
                </a:solidFill>
                <a:cs typeface="+mn-cs"/>
              </a:rPr>
              <a:t> </a:t>
            </a:r>
            <a:r>
              <a:rPr lang="en-US" sz="825" b="1" dirty="0">
                <a:solidFill>
                  <a:srgbClr val="2F5597"/>
                </a:solidFill>
                <a:cs typeface="+mn-cs"/>
              </a:rPr>
              <a:t>passengers 412,328</a:t>
            </a:r>
          </a:p>
        </p:txBody>
      </p:sp>
      <p:pic>
        <p:nvPicPr>
          <p:cNvPr id="12" name="Picture 2" descr="Resultado de imagen de first">
            <a:extLst>
              <a:ext uri="{FF2B5EF4-FFF2-40B4-BE49-F238E27FC236}">
                <a16:creationId xmlns:a16="http://schemas.microsoft.com/office/drawing/2014/main" id="{3D5AE315-52A8-4ECC-881B-A713712152A8}"/>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rot="19844966">
            <a:off x="1244854" y="1745003"/>
            <a:ext cx="818258" cy="8182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22">
            <a:extLst>
              <a:ext uri="{FF2B5EF4-FFF2-40B4-BE49-F238E27FC236}">
                <a16:creationId xmlns:a16="http://schemas.microsoft.com/office/drawing/2014/main" id="{7F8F8936-9D43-49C5-BC96-38F2380E082E}"/>
              </a:ext>
            </a:extLst>
          </p:cNvPr>
          <p:cNvSpPr/>
          <p:nvPr/>
        </p:nvSpPr>
        <p:spPr>
          <a:xfrm>
            <a:off x="2034455" y="1872449"/>
            <a:ext cx="824265" cy="507831"/>
          </a:xfrm>
          <a:prstGeom prst="rect">
            <a:avLst/>
          </a:prstGeom>
        </p:spPr>
        <p:txBody>
          <a:bodyPr wrap="none">
            <a:spAutoFit/>
          </a:bodyPr>
          <a:lstStyle/>
          <a:p>
            <a:pPr defTabSz="685800" fontAlgn="auto">
              <a:spcBef>
                <a:spcPts val="0"/>
              </a:spcBef>
              <a:spcAft>
                <a:spcPts val="0"/>
              </a:spcAft>
            </a:pPr>
            <a:r>
              <a:rPr lang="es-ES" sz="1350" b="1" dirty="0" err="1">
                <a:solidFill>
                  <a:srgbClr val="2F5597"/>
                </a:solidFill>
                <a:cs typeface="+mn-cs"/>
              </a:rPr>
              <a:t>Spain</a:t>
            </a:r>
            <a:r>
              <a:rPr lang="es-ES" sz="1350" b="1" dirty="0">
                <a:solidFill>
                  <a:srgbClr val="2F5597"/>
                </a:solidFill>
                <a:cs typeface="+mn-cs"/>
              </a:rPr>
              <a:t> </a:t>
            </a:r>
          </a:p>
          <a:p>
            <a:pPr defTabSz="685800" fontAlgn="auto">
              <a:spcBef>
                <a:spcPts val="0"/>
              </a:spcBef>
              <a:spcAft>
                <a:spcPts val="0"/>
              </a:spcAft>
            </a:pPr>
            <a:r>
              <a:rPr lang="es-ES" sz="1350" b="1" dirty="0">
                <a:solidFill>
                  <a:srgbClr val="2F5597"/>
                </a:solidFill>
                <a:cs typeface="+mn-cs"/>
              </a:rPr>
              <a:t>and </a:t>
            </a:r>
            <a:r>
              <a:rPr lang="es-ES" sz="1350" b="1" dirty="0" err="1">
                <a:solidFill>
                  <a:srgbClr val="2F5597"/>
                </a:solidFill>
                <a:cs typeface="+mn-cs"/>
              </a:rPr>
              <a:t>Med</a:t>
            </a:r>
            <a:endParaRPr lang="en-GB" sz="1350" b="1" dirty="0">
              <a:solidFill>
                <a:srgbClr val="2F5597"/>
              </a:solidFill>
              <a:cs typeface="+mn-cs"/>
            </a:endParaRPr>
          </a:p>
        </p:txBody>
      </p:sp>
      <p:pic>
        <p:nvPicPr>
          <p:cNvPr id="14" name="Imagen 24">
            <a:extLst>
              <a:ext uri="{FF2B5EF4-FFF2-40B4-BE49-F238E27FC236}">
                <a16:creationId xmlns:a16="http://schemas.microsoft.com/office/drawing/2014/main" id="{C2F3940D-7A76-453B-B1E8-F11D632CA76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647539" y="1658055"/>
            <a:ext cx="1071563" cy="1028700"/>
          </a:xfrm>
          <a:prstGeom prst="rect">
            <a:avLst/>
          </a:prstGeom>
        </p:spPr>
      </p:pic>
      <p:sp>
        <p:nvSpPr>
          <p:cNvPr id="15" name="CuadroTexto 21">
            <a:extLst>
              <a:ext uri="{FF2B5EF4-FFF2-40B4-BE49-F238E27FC236}">
                <a16:creationId xmlns:a16="http://schemas.microsoft.com/office/drawing/2014/main" id="{51A3770B-B2AC-4F60-A86E-167D95259F78}"/>
              </a:ext>
            </a:extLst>
          </p:cNvPr>
          <p:cNvSpPr txBox="1"/>
          <p:nvPr/>
        </p:nvSpPr>
        <p:spPr>
          <a:xfrm rot="18975321">
            <a:off x="2935212" y="1844465"/>
            <a:ext cx="269182" cy="461665"/>
          </a:xfrm>
          <a:prstGeom prst="rect">
            <a:avLst/>
          </a:prstGeom>
          <a:noFill/>
        </p:spPr>
        <p:txBody>
          <a:bodyPr wrap="square" rtlCol="0">
            <a:spAutoFit/>
          </a:bodyPr>
          <a:lstStyle/>
          <a:p>
            <a:pPr defTabSz="685800" fontAlgn="auto">
              <a:spcBef>
                <a:spcPts val="0"/>
              </a:spcBef>
              <a:spcAft>
                <a:spcPts val="0"/>
              </a:spcAft>
            </a:pPr>
            <a:r>
              <a:rPr lang="es-ES" sz="2400" b="1" dirty="0">
                <a:solidFill>
                  <a:srgbClr val="2F5597"/>
                </a:solidFill>
                <a:cs typeface="+mn-cs"/>
              </a:rPr>
              <a:t>5</a:t>
            </a:r>
            <a:endParaRPr lang="en-GB" sz="2400" b="1" dirty="0">
              <a:solidFill>
                <a:srgbClr val="2F5597"/>
              </a:solidFill>
              <a:cs typeface="+mn-cs"/>
            </a:endParaRPr>
          </a:p>
        </p:txBody>
      </p:sp>
      <p:sp>
        <p:nvSpPr>
          <p:cNvPr id="16" name="Rectángulo 26">
            <a:extLst>
              <a:ext uri="{FF2B5EF4-FFF2-40B4-BE49-F238E27FC236}">
                <a16:creationId xmlns:a16="http://schemas.microsoft.com/office/drawing/2014/main" id="{00003EB1-E3B9-439D-82E6-170C54B1FD0E}"/>
              </a:ext>
            </a:extLst>
          </p:cNvPr>
          <p:cNvSpPr/>
          <p:nvPr/>
        </p:nvSpPr>
        <p:spPr>
          <a:xfrm>
            <a:off x="3313271" y="1707154"/>
            <a:ext cx="693908" cy="300082"/>
          </a:xfrm>
          <a:prstGeom prst="rect">
            <a:avLst/>
          </a:prstGeom>
        </p:spPr>
        <p:txBody>
          <a:bodyPr wrap="none">
            <a:spAutoFit/>
          </a:bodyPr>
          <a:lstStyle/>
          <a:p>
            <a:pPr defTabSz="685800" fontAlgn="auto">
              <a:spcBef>
                <a:spcPts val="0"/>
              </a:spcBef>
              <a:spcAft>
                <a:spcPts val="0"/>
              </a:spcAft>
            </a:pPr>
            <a:r>
              <a:rPr lang="es-ES" sz="1350" b="1" dirty="0" err="1">
                <a:solidFill>
                  <a:srgbClr val="2F5597"/>
                </a:solidFill>
                <a:cs typeface="+mn-cs"/>
              </a:rPr>
              <a:t>Europe</a:t>
            </a:r>
            <a:endParaRPr lang="en-GB" sz="1350" b="1" dirty="0">
              <a:solidFill>
                <a:srgbClr val="2F5597"/>
              </a:solidFill>
              <a:cs typeface="+mn-cs"/>
            </a:endParaRPr>
          </a:p>
        </p:txBody>
      </p:sp>
      <p:pic>
        <p:nvPicPr>
          <p:cNvPr id="17" name="18 Imagen" descr="fondo diapos-03.jpg">
            <a:extLst>
              <a:ext uri="{FF2B5EF4-FFF2-40B4-BE49-F238E27FC236}">
                <a16:creationId xmlns:a16="http://schemas.microsoft.com/office/drawing/2014/main" id="{2DDB3CB7-5DB5-4316-9D04-5F510CAC1D84}"/>
              </a:ext>
            </a:extLst>
          </p:cNvPr>
          <p:cNvPicPr>
            <a:picLocks noChangeAspect="1"/>
          </p:cNvPicPr>
          <p:nvPr/>
        </p:nvPicPr>
        <p:blipFill>
          <a:blip r:embed="rId9" cstate="print"/>
          <a:srcRect t="3604" r="82398" b="82386"/>
          <a:stretch>
            <a:fillRect/>
          </a:stretch>
        </p:blipFill>
        <p:spPr>
          <a:xfrm>
            <a:off x="1209811" y="857050"/>
            <a:ext cx="1791074" cy="801806"/>
          </a:xfrm>
          <a:prstGeom prst="rect">
            <a:avLst/>
          </a:prstGeom>
        </p:spPr>
      </p:pic>
      <p:pic>
        <p:nvPicPr>
          <p:cNvPr id="18" name="Imagen 1">
            <a:extLst>
              <a:ext uri="{FF2B5EF4-FFF2-40B4-BE49-F238E27FC236}">
                <a16:creationId xmlns:a16="http://schemas.microsoft.com/office/drawing/2014/main" id="{C75A0173-A94A-42C4-9D4B-6068F0DFFA5E}"/>
              </a:ext>
            </a:extLst>
          </p:cNvPr>
          <p:cNvPicPr>
            <a:picLocks noChangeAspect="1"/>
          </p:cNvPicPr>
          <p:nvPr/>
        </p:nvPicPr>
        <p:blipFill>
          <a:blip r:embed="rId10"/>
          <a:stretch>
            <a:fillRect/>
          </a:stretch>
        </p:blipFill>
        <p:spPr>
          <a:xfrm>
            <a:off x="5715366" y="817093"/>
            <a:ext cx="1689510" cy="1208437"/>
          </a:xfrm>
          <a:prstGeom prst="rect">
            <a:avLst/>
          </a:prstGeom>
        </p:spPr>
      </p:pic>
      <p:pic>
        <p:nvPicPr>
          <p:cNvPr id="19" name="Imagen 2">
            <a:extLst>
              <a:ext uri="{FF2B5EF4-FFF2-40B4-BE49-F238E27FC236}">
                <a16:creationId xmlns:a16="http://schemas.microsoft.com/office/drawing/2014/main" id="{B44E8ECC-CBEF-4616-AED6-9D495AB4DE32}"/>
              </a:ext>
            </a:extLst>
          </p:cNvPr>
          <p:cNvPicPr>
            <a:picLocks noChangeAspect="1"/>
          </p:cNvPicPr>
          <p:nvPr/>
        </p:nvPicPr>
        <p:blipFill>
          <a:blip r:embed="rId11">
            <a:duotone>
              <a:prstClr val="black"/>
              <a:schemeClr val="accent2">
                <a:tint val="45000"/>
                <a:satMod val="400000"/>
              </a:schemeClr>
            </a:duotone>
          </a:blip>
          <a:stretch>
            <a:fillRect/>
          </a:stretch>
        </p:blipFill>
        <p:spPr>
          <a:xfrm>
            <a:off x="8026979" y="1181314"/>
            <a:ext cx="2408042" cy="1382270"/>
          </a:xfrm>
          <a:prstGeom prst="rect">
            <a:avLst/>
          </a:prstGeom>
        </p:spPr>
      </p:pic>
      <p:sp>
        <p:nvSpPr>
          <p:cNvPr id="20" name="Rectángulo 30">
            <a:extLst>
              <a:ext uri="{FF2B5EF4-FFF2-40B4-BE49-F238E27FC236}">
                <a16:creationId xmlns:a16="http://schemas.microsoft.com/office/drawing/2014/main" id="{07666EFA-DF19-47DE-921A-658F8DD243DB}"/>
              </a:ext>
            </a:extLst>
          </p:cNvPr>
          <p:cNvSpPr/>
          <p:nvPr/>
        </p:nvSpPr>
        <p:spPr>
          <a:xfrm>
            <a:off x="6440257" y="1258300"/>
            <a:ext cx="4572000" cy="507831"/>
          </a:xfrm>
          <a:prstGeom prst="rect">
            <a:avLst/>
          </a:prstGeom>
        </p:spPr>
        <p:txBody>
          <a:bodyPr>
            <a:spAutoFit/>
          </a:bodyPr>
          <a:lstStyle/>
          <a:p>
            <a:pPr defTabSz="685800" fontAlgn="auto">
              <a:spcBef>
                <a:spcPts val="0"/>
              </a:spcBef>
              <a:spcAft>
                <a:spcPts val="0"/>
              </a:spcAft>
              <a:tabLst>
                <a:tab pos="1188000" algn="l"/>
              </a:tabLst>
            </a:pPr>
            <a:endParaRPr lang="es-ES" sz="1350" dirty="0">
              <a:solidFill>
                <a:srgbClr val="2F5597"/>
              </a:solidFill>
              <a:cs typeface="+mn-cs"/>
            </a:endParaRPr>
          </a:p>
          <a:p>
            <a:pPr defTabSz="685800" fontAlgn="auto">
              <a:spcBef>
                <a:spcPts val="0"/>
              </a:spcBef>
              <a:spcAft>
                <a:spcPts val="0"/>
              </a:spcAft>
              <a:tabLst>
                <a:tab pos="1188000" algn="l"/>
              </a:tabLst>
            </a:pPr>
            <a:r>
              <a:rPr lang="es-ES" sz="1350" dirty="0">
                <a:solidFill>
                  <a:srgbClr val="2F5597"/>
                </a:solidFill>
                <a:cs typeface="+mn-cs"/>
              </a:rPr>
              <a:t>	</a:t>
            </a:r>
            <a:r>
              <a:rPr lang="es-ES" sz="1350" b="1" dirty="0" err="1">
                <a:solidFill>
                  <a:srgbClr val="2F5597"/>
                </a:solidFill>
                <a:cs typeface="+mn-cs"/>
              </a:rPr>
              <a:t>Cruise</a:t>
            </a:r>
            <a:r>
              <a:rPr lang="es-ES" sz="1350" b="1" dirty="0">
                <a:solidFill>
                  <a:srgbClr val="2F5597"/>
                </a:solidFill>
                <a:cs typeface="+mn-cs"/>
              </a:rPr>
              <a:t> </a:t>
            </a:r>
            <a:r>
              <a:rPr lang="es-ES" sz="1350" b="1" dirty="0" err="1">
                <a:solidFill>
                  <a:srgbClr val="2F5597"/>
                </a:solidFill>
                <a:cs typeface="+mn-cs"/>
              </a:rPr>
              <a:t>calls</a:t>
            </a:r>
            <a:endParaRPr lang="es-ES_tradnl" sz="1350" b="1" dirty="0">
              <a:solidFill>
                <a:srgbClr val="2F5597"/>
              </a:solidFill>
              <a:cs typeface="+mn-cs"/>
            </a:endParaRPr>
          </a:p>
        </p:txBody>
      </p:sp>
      <p:sp>
        <p:nvSpPr>
          <p:cNvPr id="21" name="Rectángulo 31">
            <a:extLst>
              <a:ext uri="{FF2B5EF4-FFF2-40B4-BE49-F238E27FC236}">
                <a16:creationId xmlns:a16="http://schemas.microsoft.com/office/drawing/2014/main" id="{39A5B9D0-DD74-4E52-85CE-5B327C0E0D0E}"/>
              </a:ext>
            </a:extLst>
          </p:cNvPr>
          <p:cNvSpPr/>
          <p:nvPr/>
        </p:nvSpPr>
        <p:spPr>
          <a:xfrm>
            <a:off x="3981928" y="667493"/>
            <a:ext cx="4572000" cy="507831"/>
          </a:xfrm>
          <a:prstGeom prst="rect">
            <a:avLst/>
          </a:prstGeom>
        </p:spPr>
        <p:txBody>
          <a:bodyPr>
            <a:spAutoFit/>
          </a:bodyPr>
          <a:lstStyle/>
          <a:p>
            <a:pPr defTabSz="685800" fontAlgn="auto">
              <a:spcBef>
                <a:spcPts val="0"/>
              </a:spcBef>
              <a:spcAft>
                <a:spcPts val="0"/>
              </a:spcAft>
              <a:tabLst>
                <a:tab pos="1188000" algn="l"/>
              </a:tabLst>
            </a:pPr>
            <a:endParaRPr lang="es-ES" sz="1350" dirty="0">
              <a:solidFill>
                <a:srgbClr val="2F5597"/>
              </a:solidFill>
              <a:cs typeface="+mn-cs"/>
            </a:endParaRPr>
          </a:p>
          <a:p>
            <a:pPr defTabSz="685800" fontAlgn="auto">
              <a:spcBef>
                <a:spcPts val="0"/>
              </a:spcBef>
              <a:spcAft>
                <a:spcPts val="0"/>
              </a:spcAft>
              <a:tabLst>
                <a:tab pos="1188000" algn="l"/>
              </a:tabLst>
            </a:pPr>
            <a:r>
              <a:rPr lang="es-ES" sz="1350" dirty="0">
                <a:solidFill>
                  <a:srgbClr val="2F5597"/>
                </a:solidFill>
                <a:cs typeface="+mn-cs"/>
              </a:rPr>
              <a:t>	</a:t>
            </a:r>
            <a:r>
              <a:rPr lang="es-ES" sz="1350" b="1" dirty="0" err="1">
                <a:solidFill>
                  <a:srgbClr val="2F5597"/>
                </a:solidFill>
                <a:cs typeface="+mn-cs"/>
              </a:rPr>
              <a:t>Cruise</a:t>
            </a:r>
            <a:r>
              <a:rPr lang="es-ES" sz="1350" b="1" dirty="0">
                <a:solidFill>
                  <a:srgbClr val="2F5597"/>
                </a:solidFill>
                <a:cs typeface="+mn-cs"/>
              </a:rPr>
              <a:t> </a:t>
            </a:r>
            <a:r>
              <a:rPr lang="es-ES" sz="1350" b="1" dirty="0" err="1">
                <a:solidFill>
                  <a:srgbClr val="2F5597"/>
                </a:solidFill>
                <a:cs typeface="+mn-cs"/>
              </a:rPr>
              <a:t>passengers</a:t>
            </a:r>
            <a:endParaRPr lang="es-ES_tradnl" sz="1350" b="1" dirty="0">
              <a:solidFill>
                <a:srgbClr val="2F5597"/>
              </a:solidFill>
              <a:cs typeface="+mn-cs"/>
            </a:endParaRPr>
          </a:p>
        </p:txBody>
      </p:sp>
      <p:sp>
        <p:nvSpPr>
          <p:cNvPr id="22" name="Title 1">
            <a:extLst>
              <a:ext uri="{FF2B5EF4-FFF2-40B4-BE49-F238E27FC236}">
                <a16:creationId xmlns:a16="http://schemas.microsoft.com/office/drawing/2014/main" id="{C625EBC5-C69B-454D-A614-1008B915F641}"/>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PA4 – Valencia Port</a:t>
            </a:r>
          </a:p>
        </p:txBody>
      </p:sp>
    </p:spTree>
    <p:extLst>
      <p:ext uri="{BB962C8B-B14F-4D97-AF65-F5344CB8AC3E}">
        <p14:creationId xmlns:p14="http://schemas.microsoft.com/office/powerpoint/2010/main" val="320435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idx="4294967295"/>
          </p:nvPr>
        </p:nvSpPr>
        <p:spPr bwMode="auto">
          <a:xfrm>
            <a:off x="1529771" y="948835"/>
            <a:ext cx="8610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ts val="600"/>
              </a:spcBef>
              <a:spcAft>
                <a:spcPts val="600"/>
              </a:spcAft>
              <a:buFont typeface="Wingdings" panose="05000000000000000000" pitchFamily="2" charset="2"/>
              <a:buChar char="ü"/>
            </a:pPr>
            <a:r>
              <a:rPr lang="en-US" altLang="en-US" sz="2000" dirty="0">
                <a:solidFill>
                  <a:srgbClr val="2F5597"/>
                </a:solidFill>
                <a:latin typeface="+mn-lt"/>
                <a:cs typeface="+mn-cs"/>
              </a:rPr>
              <a:t>Identification and measuring of </a:t>
            </a:r>
            <a:r>
              <a:rPr lang="en-US" altLang="en-US" sz="2000" b="1" dirty="0">
                <a:solidFill>
                  <a:srgbClr val="2F5597"/>
                </a:solidFill>
                <a:latin typeface="+mn-lt"/>
                <a:cs typeface="+mn-cs"/>
              </a:rPr>
              <a:t>socio-economic</a:t>
            </a:r>
            <a:r>
              <a:rPr lang="en-US" altLang="en-US" sz="2000" dirty="0">
                <a:solidFill>
                  <a:srgbClr val="2F5597"/>
                </a:solidFill>
                <a:latin typeface="+mn-lt"/>
                <a:cs typeface="+mn-cs"/>
              </a:rPr>
              <a:t> and </a:t>
            </a:r>
            <a:r>
              <a:rPr lang="en-US" altLang="en-US" sz="2000" b="1" dirty="0">
                <a:solidFill>
                  <a:srgbClr val="2F5597"/>
                </a:solidFill>
                <a:latin typeface="+mn-lt"/>
                <a:cs typeface="+mn-cs"/>
              </a:rPr>
              <a:t>environmental</a:t>
            </a:r>
            <a:r>
              <a:rPr lang="en-US" altLang="en-US" sz="2000" dirty="0">
                <a:solidFill>
                  <a:srgbClr val="2F5597"/>
                </a:solidFill>
                <a:latin typeface="+mn-lt"/>
                <a:cs typeface="+mn-cs"/>
              </a:rPr>
              <a:t> </a:t>
            </a:r>
            <a:r>
              <a:rPr lang="en-US" altLang="en-US" sz="2000" b="1" dirty="0">
                <a:solidFill>
                  <a:srgbClr val="2F5597"/>
                </a:solidFill>
                <a:latin typeface="+mn-lt"/>
                <a:cs typeface="+mn-cs"/>
              </a:rPr>
              <a:t>impacts</a:t>
            </a:r>
            <a:r>
              <a:rPr lang="en-US" altLang="en-US" sz="2000" dirty="0">
                <a:solidFill>
                  <a:srgbClr val="2F5597"/>
                </a:solidFill>
                <a:latin typeface="+mn-lt"/>
                <a:cs typeface="+mn-cs"/>
              </a:rPr>
              <a:t> of </a:t>
            </a:r>
            <a:r>
              <a:rPr lang="en-US" altLang="en-US" sz="2000" b="1" dirty="0">
                <a:solidFill>
                  <a:srgbClr val="2F5597"/>
                </a:solidFill>
                <a:latin typeface="+mn-lt"/>
                <a:cs typeface="+mn-cs"/>
              </a:rPr>
              <a:t>cruise tourism </a:t>
            </a:r>
            <a:r>
              <a:rPr lang="en-US" altLang="en-US" sz="2000" dirty="0">
                <a:solidFill>
                  <a:srgbClr val="2F5597"/>
                </a:solidFill>
                <a:latin typeface="+mn-lt"/>
                <a:cs typeface="+mn-cs"/>
              </a:rPr>
              <a:t>at Valencia destination, increasing transparency and introducing mechanisms for a permanent dialogue among stakeholder groups.</a:t>
            </a:r>
          </a:p>
          <a:p>
            <a:pPr algn="just" eaLnBrk="1" hangingPunct="1">
              <a:spcBef>
                <a:spcPts val="600"/>
              </a:spcBef>
              <a:spcAft>
                <a:spcPts val="600"/>
              </a:spcAft>
              <a:buFont typeface="Wingdings" panose="05000000000000000000" pitchFamily="2" charset="2"/>
              <a:buChar char="ü"/>
            </a:pPr>
            <a:r>
              <a:rPr lang="en-US" altLang="en-US" sz="2000" dirty="0">
                <a:solidFill>
                  <a:srgbClr val="2F5597"/>
                </a:solidFill>
                <a:latin typeface="+mn-lt"/>
                <a:cs typeface="+mn-cs"/>
              </a:rPr>
              <a:t>Defining short, </a:t>
            </a:r>
            <a:r>
              <a:rPr lang="en-US" altLang="en-US" sz="2000" b="1" dirty="0">
                <a:solidFill>
                  <a:srgbClr val="2F5597"/>
                </a:solidFill>
                <a:latin typeface="+mn-lt"/>
                <a:cs typeface="+mn-cs"/>
              </a:rPr>
              <a:t>medium and long term objectives/measures </a:t>
            </a:r>
            <a:r>
              <a:rPr lang="en-US" altLang="en-US" sz="2000" dirty="0">
                <a:solidFill>
                  <a:srgbClr val="2F5597"/>
                </a:solidFill>
                <a:latin typeface="+mn-lt"/>
                <a:cs typeface="+mn-cs"/>
              </a:rPr>
              <a:t>aimed at achieving sustainable development of cruise tourism activity in Valencia.</a:t>
            </a:r>
            <a:endParaRPr lang="en-US" altLang="en-US" sz="2400" dirty="0">
              <a:solidFill>
                <a:srgbClr val="2F5597"/>
              </a:solidFill>
              <a:latin typeface="+mn-lt"/>
              <a:cs typeface="+mn-cs"/>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279" y="2958970"/>
            <a:ext cx="7001419" cy="2950195"/>
          </a:xfrm>
          <a:prstGeom prst="rect">
            <a:avLst/>
          </a:prstGeom>
          <a:effectLst>
            <a:innerShdw blurRad="114300">
              <a:prstClr val="black"/>
            </a:innerShdw>
          </a:effectLst>
        </p:spPr>
      </p:pic>
      <p:sp>
        <p:nvSpPr>
          <p:cNvPr id="8" name="Title 1">
            <a:extLst>
              <a:ext uri="{FF2B5EF4-FFF2-40B4-BE49-F238E27FC236}">
                <a16:creationId xmlns:a16="http://schemas.microsoft.com/office/drawing/2014/main" id="{44FE142F-147A-43A4-84B4-7D139D7C4212}"/>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PA4 – Objectives of the pilot action</a:t>
            </a:r>
          </a:p>
        </p:txBody>
      </p:sp>
    </p:spTree>
    <p:extLst>
      <p:ext uri="{BB962C8B-B14F-4D97-AF65-F5344CB8AC3E}">
        <p14:creationId xmlns:p14="http://schemas.microsoft.com/office/powerpoint/2010/main" val="175851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Pilot Areas distribution and identification </a:t>
            </a:r>
          </a:p>
        </p:txBody>
      </p:sp>
      <p:sp>
        <p:nvSpPr>
          <p:cNvPr id="2" name="CasellaDiTesto 1"/>
          <p:cNvSpPr txBox="1"/>
          <p:nvPr/>
        </p:nvSpPr>
        <p:spPr>
          <a:xfrm>
            <a:off x="3231745" y="2487472"/>
            <a:ext cx="229587" cy="459012"/>
          </a:xfrm>
          <a:prstGeom prst="rect">
            <a:avLst/>
          </a:prstGeom>
          <a:noFill/>
        </p:spPr>
        <p:txBody>
          <a:bodyPr wrap="square" rtlCol="0">
            <a:spAutoFit/>
          </a:bodyPr>
          <a:lstStyle/>
          <a:p>
            <a:endParaRPr lang="it-IT" dirty="0"/>
          </a:p>
        </p:txBody>
      </p:sp>
      <p:grpSp>
        <p:nvGrpSpPr>
          <p:cNvPr id="8" name="Gruppo 7"/>
          <p:cNvGrpSpPr/>
          <p:nvPr/>
        </p:nvGrpSpPr>
        <p:grpSpPr>
          <a:xfrm>
            <a:off x="310671" y="1001949"/>
            <a:ext cx="7380250" cy="4743527"/>
            <a:chOff x="228600" y="2170972"/>
            <a:chExt cx="5938319" cy="3816751"/>
          </a:xfrm>
        </p:grpSpPr>
        <p:pic>
          <p:nvPicPr>
            <p:cNvPr id="13" name="Picture 2" descr="C:\Users\marasmi_c\Desktop\Nouvelle-Carte-MED-EN_site.png"/>
            <p:cNvPicPr>
              <a:picLocks noChangeAspect="1" noChangeArrowheads="1"/>
            </p:cNvPicPr>
            <p:nvPr/>
          </p:nvPicPr>
          <p:blipFill rotWithShape="1">
            <a:blip r:embed="rId3">
              <a:extLst>
                <a:ext uri="{28A0092B-C50C-407E-A947-70E740481C1C}">
                  <a14:useLocalDpi xmlns:a14="http://schemas.microsoft.com/office/drawing/2010/main" val="0"/>
                </a:ext>
              </a:extLst>
            </a:blip>
            <a:srcRect b="17678"/>
            <a:stretch/>
          </p:blipFill>
          <p:spPr bwMode="auto">
            <a:xfrm>
              <a:off x="228600" y="2170972"/>
              <a:ext cx="5938319" cy="3816751"/>
            </a:xfrm>
            <a:prstGeom prst="rect">
              <a:avLst/>
            </a:prstGeom>
            <a:noFill/>
            <a:extLst>
              <a:ext uri="{909E8E84-426E-40DD-AFC4-6F175D3DCCD1}">
                <a14:hiddenFill xmlns:a14="http://schemas.microsoft.com/office/drawing/2010/main">
                  <a:solidFill>
                    <a:srgbClr val="FFFFFF"/>
                  </a:solidFill>
                </a14:hiddenFill>
              </a:ext>
            </a:extLst>
          </p:spPr>
        </p:pic>
        <p:sp>
          <p:nvSpPr>
            <p:cNvPr id="14" name="Ovale 13"/>
            <p:cNvSpPr/>
            <p:nvPr/>
          </p:nvSpPr>
          <p:spPr>
            <a:xfrm>
              <a:off x="2816971" y="3662576"/>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FF00"/>
                </a:solidFill>
              </a:endParaRPr>
            </a:p>
          </p:txBody>
        </p:sp>
        <p:sp>
          <p:nvSpPr>
            <p:cNvPr id="15" name="Ovale 14"/>
            <p:cNvSpPr/>
            <p:nvPr/>
          </p:nvSpPr>
          <p:spPr>
            <a:xfrm>
              <a:off x="2860842" y="3769367"/>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Ovale 15"/>
            <p:cNvSpPr/>
            <p:nvPr/>
          </p:nvSpPr>
          <p:spPr>
            <a:xfrm>
              <a:off x="4267200" y="4131349"/>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rgbClr val="FF0000"/>
                  </a:solidFill>
                </a:rPr>
                <a:t>1</a:t>
              </a:r>
            </a:p>
          </p:txBody>
        </p:sp>
        <p:sp>
          <p:nvSpPr>
            <p:cNvPr id="17" name="Ovale 16"/>
            <p:cNvSpPr/>
            <p:nvPr/>
          </p:nvSpPr>
          <p:spPr>
            <a:xfrm>
              <a:off x="1369238" y="4515169"/>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e 17"/>
            <p:cNvSpPr/>
            <p:nvPr/>
          </p:nvSpPr>
          <p:spPr>
            <a:xfrm>
              <a:off x="1895687" y="3900979"/>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Ovale 18"/>
            <p:cNvSpPr/>
            <p:nvPr/>
          </p:nvSpPr>
          <p:spPr>
            <a:xfrm>
              <a:off x="3211808" y="3857109"/>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Ovale 19"/>
            <p:cNvSpPr/>
            <p:nvPr/>
          </p:nvSpPr>
          <p:spPr>
            <a:xfrm>
              <a:off x="3518902" y="4012237"/>
              <a:ext cx="87741" cy="877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Rettangolo 20"/>
            <p:cNvSpPr/>
            <p:nvPr/>
          </p:nvSpPr>
          <p:spPr>
            <a:xfrm>
              <a:off x="2817350" y="3653938"/>
              <a:ext cx="288862" cy="338554"/>
            </a:xfrm>
            <a:prstGeom prst="rect">
              <a:avLst/>
            </a:prstGeom>
          </p:spPr>
          <p:txBody>
            <a:bodyPr wrap="none">
              <a:spAutoFit/>
            </a:bodyPr>
            <a:lstStyle/>
            <a:p>
              <a:pPr algn="ctr"/>
              <a:r>
                <a:rPr lang="en-US" sz="1600" b="1" dirty="0">
                  <a:solidFill>
                    <a:srgbClr val="FF0000"/>
                  </a:solidFill>
                </a:rPr>
                <a:t>2</a:t>
              </a:r>
            </a:p>
          </p:txBody>
        </p:sp>
        <p:sp>
          <p:nvSpPr>
            <p:cNvPr id="22" name="Rettangolo 21"/>
            <p:cNvSpPr/>
            <p:nvPr/>
          </p:nvSpPr>
          <p:spPr>
            <a:xfrm>
              <a:off x="2766038" y="3505200"/>
              <a:ext cx="288862" cy="338554"/>
            </a:xfrm>
            <a:prstGeom prst="rect">
              <a:avLst/>
            </a:prstGeom>
          </p:spPr>
          <p:txBody>
            <a:bodyPr wrap="none">
              <a:spAutoFit/>
            </a:bodyPr>
            <a:lstStyle/>
            <a:p>
              <a:pPr algn="ctr"/>
              <a:r>
                <a:rPr lang="en-US" sz="1600" b="1" dirty="0">
                  <a:solidFill>
                    <a:srgbClr val="FF0000"/>
                  </a:solidFill>
                </a:rPr>
                <a:t>3</a:t>
              </a:r>
            </a:p>
          </p:txBody>
        </p:sp>
        <p:sp>
          <p:nvSpPr>
            <p:cNvPr id="23" name="Rettangolo 22"/>
            <p:cNvSpPr/>
            <p:nvPr/>
          </p:nvSpPr>
          <p:spPr>
            <a:xfrm>
              <a:off x="1313771" y="4437532"/>
              <a:ext cx="288862" cy="338554"/>
            </a:xfrm>
            <a:prstGeom prst="rect">
              <a:avLst/>
            </a:prstGeom>
          </p:spPr>
          <p:txBody>
            <a:bodyPr wrap="none">
              <a:spAutoFit/>
            </a:bodyPr>
            <a:lstStyle/>
            <a:p>
              <a:pPr algn="ctr"/>
              <a:r>
                <a:rPr lang="en-US" sz="1600" b="1" dirty="0">
                  <a:solidFill>
                    <a:srgbClr val="FF0000"/>
                  </a:solidFill>
                </a:rPr>
                <a:t>4</a:t>
              </a:r>
            </a:p>
          </p:txBody>
        </p:sp>
        <p:sp>
          <p:nvSpPr>
            <p:cNvPr id="24" name="Rettangolo 23"/>
            <p:cNvSpPr/>
            <p:nvPr/>
          </p:nvSpPr>
          <p:spPr>
            <a:xfrm>
              <a:off x="1861428" y="3833709"/>
              <a:ext cx="288862" cy="338554"/>
            </a:xfrm>
            <a:prstGeom prst="rect">
              <a:avLst/>
            </a:prstGeom>
          </p:spPr>
          <p:txBody>
            <a:bodyPr wrap="none">
              <a:spAutoFit/>
            </a:bodyPr>
            <a:lstStyle/>
            <a:p>
              <a:pPr algn="ctr"/>
              <a:r>
                <a:rPr lang="en-US" sz="1600" b="1" dirty="0">
                  <a:solidFill>
                    <a:srgbClr val="FF0000"/>
                  </a:solidFill>
                </a:rPr>
                <a:t>5</a:t>
              </a:r>
            </a:p>
          </p:txBody>
        </p:sp>
        <p:sp>
          <p:nvSpPr>
            <p:cNvPr id="25" name="Rettangolo 24"/>
            <p:cNvSpPr/>
            <p:nvPr/>
          </p:nvSpPr>
          <p:spPr>
            <a:xfrm>
              <a:off x="3165144" y="3776246"/>
              <a:ext cx="288862" cy="338554"/>
            </a:xfrm>
            <a:prstGeom prst="rect">
              <a:avLst/>
            </a:prstGeom>
          </p:spPr>
          <p:txBody>
            <a:bodyPr wrap="none">
              <a:spAutoFit/>
            </a:bodyPr>
            <a:lstStyle/>
            <a:p>
              <a:pPr algn="ctr"/>
              <a:r>
                <a:rPr lang="en-US" sz="1600" b="1" dirty="0">
                  <a:solidFill>
                    <a:srgbClr val="FF0000"/>
                  </a:solidFill>
                </a:rPr>
                <a:t>6</a:t>
              </a:r>
            </a:p>
          </p:txBody>
        </p:sp>
        <p:sp>
          <p:nvSpPr>
            <p:cNvPr id="26" name="Rettangolo 25"/>
            <p:cNvSpPr/>
            <p:nvPr/>
          </p:nvSpPr>
          <p:spPr>
            <a:xfrm>
              <a:off x="3451350" y="3959423"/>
              <a:ext cx="288862" cy="338554"/>
            </a:xfrm>
            <a:prstGeom prst="rect">
              <a:avLst/>
            </a:prstGeom>
          </p:spPr>
          <p:txBody>
            <a:bodyPr wrap="none">
              <a:spAutoFit/>
            </a:bodyPr>
            <a:lstStyle/>
            <a:p>
              <a:pPr algn="ctr"/>
              <a:r>
                <a:rPr lang="en-US" sz="1600" b="1" dirty="0">
                  <a:solidFill>
                    <a:srgbClr val="FF0000"/>
                  </a:solidFill>
                </a:rPr>
                <a:t>7</a:t>
              </a:r>
            </a:p>
          </p:txBody>
        </p:sp>
      </p:grpSp>
      <p:grpSp>
        <p:nvGrpSpPr>
          <p:cNvPr id="29" name="Gruppo 28"/>
          <p:cNvGrpSpPr/>
          <p:nvPr/>
        </p:nvGrpSpPr>
        <p:grpSpPr>
          <a:xfrm>
            <a:off x="7771575" y="1001949"/>
            <a:ext cx="3649571" cy="4600952"/>
            <a:chOff x="6806578" y="2138677"/>
            <a:chExt cx="2936529" cy="3702032"/>
          </a:xfrm>
        </p:grpSpPr>
        <p:sp>
          <p:nvSpPr>
            <p:cNvPr id="27" name="Rettangolo 26"/>
            <p:cNvSpPr/>
            <p:nvPr/>
          </p:nvSpPr>
          <p:spPr>
            <a:xfrm>
              <a:off x="6806578" y="2532880"/>
              <a:ext cx="2936529" cy="330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spcAft>
                  <a:spcPts val="1000"/>
                </a:spcAft>
                <a:buAutoNum type="arabicPeriod"/>
              </a:pPr>
              <a:r>
                <a:rPr lang="en-US" sz="1400" b="1" dirty="0" err="1">
                  <a:solidFill>
                    <a:srgbClr val="2F5597"/>
                  </a:solidFill>
                </a:rPr>
                <a:t>Alexandroupoli</a:t>
              </a:r>
              <a:r>
                <a:rPr lang="en-US" sz="1400" b="1" dirty="0">
                  <a:solidFill>
                    <a:srgbClr val="2F5597"/>
                  </a:solidFill>
                </a:rPr>
                <a:t>/ </a:t>
              </a:r>
              <a:r>
                <a:rPr lang="en-US" sz="1400" b="1" dirty="0" err="1">
                  <a:solidFill>
                    <a:srgbClr val="2F5597"/>
                  </a:solidFill>
                </a:rPr>
                <a:t>Makri</a:t>
              </a:r>
              <a:r>
                <a:rPr lang="en-US" sz="1400" dirty="0">
                  <a:solidFill>
                    <a:srgbClr val="2F5597"/>
                  </a:solidFill>
                </a:rPr>
                <a:t> area &amp;   </a:t>
              </a:r>
              <a:r>
                <a:rPr lang="en-US" sz="1400" b="1" dirty="0" err="1">
                  <a:solidFill>
                    <a:srgbClr val="2F5597"/>
                  </a:solidFill>
                </a:rPr>
                <a:t>Thassos</a:t>
              </a:r>
              <a:r>
                <a:rPr lang="en-US" sz="1400" dirty="0">
                  <a:solidFill>
                    <a:srgbClr val="2F5597"/>
                  </a:solidFill>
                </a:rPr>
                <a:t>/ </a:t>
              </a:r>
              <a:r>
                <a:rPr lang="en-US" sz="1400" b="1" dirty="0" err="1">
                  <a:solidFill>
                    <a:srgbClr val="2F5597"/>
                  </a:solidFill>
                </a:rPr>
                <a:t>Keramoti</a:t>
              </a:r>
              <a:r>
                <a:rPr lang="en-US" sz="1400" dirty="0">
                  <a:solidFill>
                    <a:srgbClr val="2F5597"/>
                  </a:solidFill>
                </a:rPr>
                <a:t> area</a:t>
              </a:r>
            </a:p>
            <a:p>
              <a:pPr marL="265113" indent="-265113">
                <a:spcAft>
                  <a:spcPts val="1000"/>
                </a:spcAft>
                <a:buAutoNum type="arabicPeriod"/>
              </a:pPr>
              <a:r>
                <a:rPr lang="en-US" sz="1400" b="1" dirty="0" err="1">
                  <a:solidFill>
                    <a:srgbClr val="2F5597"/>
                  </a:solidFill>
                </a:rPr>
                <a:t>Cattolica</a:t>
              </a:r>
              <a:r>
                <a:rPr lang="en-US" sz="1400" dirty="0">
                  <a:solidFill>
                    <a:srgbClr val="2F5597"/>
                  </a:solidFill>
                </a:rPr>
                <a:t> (RN) </a:t>
              </a:r>
              <a:r>
                <a:rPr lang="en-US" sz="1400" b="1" dirty="0">
                  <a:solidFill>
                    <a:srgbClr val="2F5597"/>
                  </a:solidFill>
                </a:rPr>
                <a:t>port of </a:t>
              </a:r>
              <a:r>
                <a:rPr lang="en-US" sz="1400" b="1" dirty="0" err="1">
                  <a:solidFill>
                    <a:srgbClr val="2F5597"/>
                  </a:solidFill>
                </a:rPr>
                <a:t>Cattolica</a:t>
              </a:r>
              <a:r>
                <a:rPr lang="it-IT" sz="1400" b="1" dirty="0">
                  <a:solidFill>
                    <a:srgbClr val="2F5597"/>
                  </a:solidFill>
                </a:rPr>
                <a:t>  </a:t>
              </a:r>
              <a:r>
                <a:rPr lang="it-IT" sz="1400" dirty="0">
                  <a:solidFill>
                    <a:srgbClr val="2F5597"/>
                  </a:solidFill>
                </a:rPr>
                <a:t>&amp; </a:t>
              </a:r>
              <a:br>
                <a:rPr lang="it-IT" sz="1400" dirty="0">
                  <a:solidFill>
                    <a:srgbClr val="2F5597"/>
                  </a:solidFill>
                </a:rPr>
              </a:br>
              <a:r>
                <a:rPr lang="it-IT" sz="1400" b="1" dirty="0">
                  <a:solidFill>
                    <a:srgbClr val="2F5597"/>
                  </a:solidFill>
                </a:rPr>
                <a:t>Comacchio-Lido di Spina </a:t>
              </a:r>
              <a:r>
                <a:rPr lang="it-IT" sz="1400" dirty="0">
                  <a:solidFill>
                    <a:srgbClr val="2F5597"/>
                  </a:solidFill>
                </a:rPr>
                <a:t>(FE- Po Delta park RER)</a:t>
              </a:r>
            </a:p>
            <a:p>
              <a:pPr marL="265113" indent="-265113">
                <a:spcAft>
                  <a:spcPts val="1000"/>
                </a:spcAft>
                <a:buAutoNum type="arabicPeriod"/>
              </a:pPr>
              <a:r>
                <a:rPr lang="en-US" sz="1400" b="1" dirty="0" err="1">
                  <a:solidFill>
                    <a:srgbClr val="2F5597"/>
                  </a:solidFill>
                </a:rPr>
                <a:t>Rosolina</a:t>
              </a:r>
              <a:r>
                <a:rPr lang="en-US" sz="1400" b="1" dirty="0">
                  <a:solidFill>
                    <a:srgbClr val="2F5597"/>
                  </a:solidFill>
                </a:rPr>
                <a:t> Mare </a:t>
              </a:r>
              <a:r>
                <a:rPr lang="en-US" sz="1400" dirty="0">
                  <a:solidFill>
                    <a:srgbClr val="2F5597"/>
                  </a:solidFill>
                </a:rPr>
                <a:t>area</a:t>
              </a:r>
              <a:r>
                <a:rPr lang="en-US" sz="1400" b="1" dirty="0">
                  <a:solidFill>
                    <a:srgbClr val="2F5597"/>
                  </a:solidFill>
                </a:rPr>
                <a:t> </a:t>
              </a:r>
              <a:r>
                <a:rPr lang="en-US" sz="1400" dirty="0">
                  <a:solidFill>
                    <a:srgbClr val="2F5597"/>
                  </a:solidFill>
                </a:rPr>
                <a:t>&amp; </a:t>
              </a:r>
              <a:br>
                <a:rPr lang="en-US" sz="1400" dirty="0">
                  <a:solidFill>
                    <a:srgbClr val="2F5597"/>
                  </a:solidFill>
                </a:rPr>
              </a:br>
              <a:r>
                <a:rPr lang="en-US" sz="1400" b="1" dirty="0" err="1">
                  <a:solidFill>
                    <a:srgbClr val="2F5597"/>
                  </a:solidFill>
                </a:rPr>
                <a:t>Polesine</a:t>
              </a:r>
              <a:r>
                <a:rPr lang="en-US" sz="1400" b="1" dirty="0">
                  <a:solidFill>
                    <a:srgbClr val="2F5597"/>
                  </a:solidFill>
                </a:rPr>
                <a:t> </a:t>
              </a:r>
              <a:r>
                <a:rPr lang="en-US" sz="1400" b="1" dirty="0" err="1">
                  <a:solidFill>
                    <a:srgbClr val="2F5597"/>
                  </a:solidFill>
                </a:rPr>
                <a:t>Camerini</a:t>
              </a:r>
              <a:r>
                <a:rPr lang="en-US" sz="1400" b="1" dirty="0">
                  <a:solidFill>
                    <a:srgbClr val="2F5597"/>
                  </a:solidFill>
                </a:rPr>
                <a:t> </a:t>
              </a:r>
              <a:r>
                <a:rPr lang="en-US" sz="1400" dirty="0">
                  <a:solidFill>
                    <a:srgbClr val="2F5597"/>
                  </a:solidFill>
                </a:rPr>
                <a:t>Delta Po area</a:t>
              </a:r>
            </a:p>
            <a:p>
              <a:pPr marL="265113" indent="-265113">
                <a:spcAft>
                  <a:spcPts val="1000"/>
                </a:spcAft>
                <a:buAutoNum type="arabicPeriod"/>
              </a:pPr>
              <a:r>
                <a:rPr lang="en-US" sz="1400" b="1" dirty="0">
                  <a:solidFill>
                    <a:srgbClr val="2F5597"/>
                  </a:solidFill>
                </a:rPr>
                <a:t>Port of Valencia</a:t>
              </a:r>
            </a:p>
            <a:p>
              <a:pPr marL="265113" indent="-265113">
                <a:spcAft>
                  <a:spcPts val="1000"/>
                </a:spcAft>
                <a:buAutoNum type="arabicPeriod"/>
              </a:pPr>
              <a:r>
                <a:rPr lang="en-US" sz="1400" b="1" dirty="0" err="1">
                  <a:solidFill>
                    <a:srgbClr val="2F5597"/>
                  </a:solidFill>
                </a:rPr>
                <a:t>Maguelone</a:t>
              </a:r>
              <a:r>
                <a:rPr lang="en-US" sz="1400" b="1" dirty="0">
                  <a:solidFill>
                    <a:srgbClr val="2F5597"/>
                  </a:solidFill>
                </a:rPr>
                <a:t>/</a:t>
              </a:r>
              <a:r>
                <a:rPr lang="en-US" sz="1400" b="1" dirty="0" err="1">
                  <a:solidFill>
                    <a:srgbClr val="2F5597"/>
                  </a:solidFill>
                </a:rPr>
                <a:t>Frontignan</a:t>
              </a:r>
              <a:r>
                <a:rPr lang="en-US" sz="1400" dirty="0">
                  <a:solidFill>
                    <a:srgbClr val="2F5597"/>
                  </a:solidFill>
                </a:rPr>
                <a:t> area &amp; </a:t>
              </a:r>
              <a:br>
                <a:rPr lang="en-US" sz="1400" dirty="0">
                  <a:solidFill>
                    <a:srgbClr val="2F5597"/>
                  </a:solidFill>
                </a:rPr>
              </a:br>
              <a:r>
                <a:rPr lang="en-US" sz="1400" b="1" dirty="0" err="1">
                  <a:solidFill>
                    <a:srgbClr val="2F5597"/>
                  </a:solidFill>
                </a:rPr>
                <a:t>Vias</a:t>
              </a:r>
              <a:r>
                <a:rPr lang="en-US" sz="1400" b="1" dirty="0">
                  <a:solidFill>
                    <a:srgbClr val="2F5597"/>
                  </a:solidFill>
                </a:rPr>
                <a:t>/</a:t>
              </a:r>
              <a:r>
                <a:rPr lang="en-US" sz="1400" b="1" dirty="0" err="1">
                  <a:solidFill>
                    <a:srgbClr val="2F5597"/>
                  </a:solidFill>
                </a:rPr>
                <a:t>Vendre</a:t>
              </a:r>
              <a:r>
                <a:rPr lang="en-US" sz="1400" dirty="0">
                  <a:solidFill>
                    <a:srgbClr val="2F5597"/>
                  </a:solidFill>
                </a:rPr>
                <a:t> Orb Delta area</a:t>
              </a:r>
            </a:p>
            <a:p>
              <a:pPr marL="265113" indent="-265113">
                <a:spcAft>
                  <a:spcPts val="1000"/>
                </a:spcAft>
                <a:buAutoNum type="arabicPeriod"/>
              </a:pPr>
              <a:r>
                <a:rPr lang="en-US" sz="1400" b="1" dirty="0" err="1">
                  <a:solidFill>
                    <a:srgbClr val="2F5597"/>
                  </a:solidFill>
                </a:rPr>
                <a:t>Kaštela</a:t>
              </a:r>
              <a:r>
                <a:rPr lang="en-US" sz="1400" b="1" dirty="0">
                  <a:solidFill>
                    <a:srgbClr val="2F5597"/>
                  </a:solidFill>
                </a:rPr>
                <a:t> bay </a:t>
              </a:r>
              <a:r>
                <a:rPr lang="en-US" sz="1400" dirty="0">
                  <a:solidFill>
                    <a:srgbClr val="2F5597"/>
                  </a:solidFill>
                </a:rPr>
                <a:t>(SD County)</a:t>
              </a:r>
            </a:p>
            <a:p>
              <a:pPr marL="265113" indent="-265113">
                <a:spcAft>
                  <a:spcPts val="1000"/>
                </a:spcAft>
                <a:buAutoNum type="arabicPeriod"/>
              </a:pPr>
              <a:r>
                <a:rPr lang="en-US" sz="1400" b="1" dirty="0">
                  <a:solidFill>
                    <a:srgbClr val="2F5597"/>
                  </a:solidFill>
                </a:rPr>
                <a:t>Neretva Delta </a:t>
              </a:r>
              <a:r>
                <a:rPr lang="en-US" sz="1400" dirty="0">
                  <a:solidFill>
                    <a:srgbClr val="2F5597"/>
                  </a:solidFill>
                </a:rPr>
                <a:t>(DN County)</a:t>
              </a:r>
            </a:p>
          </p:txBody>
        </p:sp>
        <p:sp>
          <p:nvSpPr>
            <p:cNvPr id="28" name="CasellaDiTesto 27"/>
            <p:cNvSpPr txBox="1"/>
            <p:nvPr/>
          </p:nvSpPr>
          <p:spPr>
            <a:xfrm>
              <a:off x="6806578" y="2138677"/>
              <a:ext cx="1521562" cy="297173"/>
            </a:xfrm>
            <a:prstGeom prst="rect">
              <a:avLst/>
            </a:prstGeom>
            <a:noFill/>
          </p:spPr>
          <p:txBody>
            <a:bodyPr wrap="square" rtlCol="0">
              <a:spAutoFit/>
            </a:bodyPr>
            <a:lstStyle/>
            <a:p>
              <a:r>
                <a:rPr lang="en-US" b="1" dirty="0">
                  <a:solidFill>
                    <a:srgbClr val="2F5597"/>
                  </a:solidFill>
                </a:rPr>
                <a:t>AREAS</a:t>
              </a:r>
            </a:p>
          </p:txBody>
        </p:sp>
      </p:grpSp>
    </p:spTree>
    <p:extLst>
      <p:ext uri="{BB962C8B-B14F-4D97-AF65-F5344CB8AC3E}">
        <p14:creationId xmlns:p14="http://schemas.microsoft.com/office/powerpoint/2010/main" val="2992715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4834"/>
          <a:stretch/>
        </p:blipFill>
        <p:spPr>
          <a:xfrm>
            <a:off x="511373" y="1551001"/>
            <a:ext cx="10850533" cy="3501541"/>
          </a:xfrm>
          <a:prstGeom prst="rect">
            <a:avLst/>
          </a:prstGeom>
        </p:spPr>
      </p:pic>
      <p:sp>
        <p:nvSpPr>
          <p:cNvPr id="7" name="Title 1">
            <a:extLst>
              <a:ext uri="{FF2B5EF4-FFF2-40B4-BE49-F238E27FC236}">
                <a16:creationId xmlns:a16="http://schemas.microsoft.com/office/drawing/2014/main" id="{F042AA38-3B06-4F0E-ACBD-FFB006A97C3C}"/>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PA4 – Economic impact evaluation</a:t>
            </a:r>
          </a:p>
        </p:txBody>
      </p:sp>
    </p:spTree>
    <p:extLst>
      <p:ext uri="{BB962C8B-B14F-4D97-AF65-F5344CB8AC3E}">
        <p14:creationId xmlns:p14="http://schemas.microsoft.com/office/powerpoint/2010/main" val="62573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902932" y="1250815"/>
            <a:ext cx="10386136" cy="4181272"/>
          </a:xfrm>
          <a:prstGeom prst="rect">
            <a:avLst/>
          </a:prstGeom>
          <a:effectLst>
            <a:innerShdw blurRad="114300">
              <a:prstClr val="black"/>
            </a:innerShdw>
          </a:effectLst>
        </p:spPr>
      </p:pic>
      <p:sp>
        <p:nvSpPr>
          <p:cNvPr id="7" name="Title 1">
            <a:extLst>
              <a:ext uri="{FF2B5EF4-FFF2-40B4-BE49-F238E27FC236}">
                <a16:creationId xmlns:a16="http://schemas.microsoft.com/office/drawing/2014/main" id="{4929685C-B1B9-4E3C-A5EA-38EFE3D24810}"/>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rgbClr val="92D050"/>
                </a:solidFill>
                <a:latin typeface="+mn-lt"/>
                <a:cs typeface="+mn-cs"/>
              </a:rPr>
              <a:t>PA4 – Environmental impact of cruise ship industry </a:t>
            </a:r>
          </a:p>
        </p:txBody>
      </p:sp>
    </p:spTree>
    <p:extLst>
      <p:ext uri="{BB962C8B-B14F-4D97-AF65-F5344CB8AC3E}">
        <p14:creationId xmlns:p14="http://schemas.microsoft.com/office/powerpoint/2010/main" val="2328438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x_img323764"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7369"/>
          <a:stretch/>
        </p:blipFill>
        <p:spPr bwMode="auto">
          <a:xfrm>
            <a:off x="1141552" y="4740108"/>
            <a:ext cx="2920754" cy="92073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arcador de contenido 5"/>
          <p:cNvPicPr>
            <a:picLocks noChangeAspect="1"/>
          </p:cNvPicPr>
          <p:nvPr/>
        </p:nvPicPr>
        <p:blipFill rotWithShape="1">
          <a:blip r:embed="rId4" cstate="print">
            <a:extLst>
              <a:ext uri="{28A0092B-C50C-407E-A947-70E740481C1C}">
                <a14:useLocalDpi xmlns:a14="http://schemas.microsoft.com/office/drawing/2010/main" val="0"/>
              </a:ext>
            </a:extLst>
          </a:blip>
          <a:srcRect l="41720" t="52952" r="43994" b="3048"/>
          <a:stretch/>
        </p:blipFill>
        <p:spPr>
          <a:xfrm>
            <a:off x="1141552" y="930613"/>
            <a:ext cx="2935454" cy="3809494"/>
          </a:xfrm>
          <a:prstGeom prst="rect">
            <a:avLst/>
          </a:prstGeom>
          <a:effectLst>
            <a:innerShdw blurRad="114300">
              <a:prstClr val="black"/>
            </a:innerShdw>
          </a:effectLst>
        </p:spPr>
      </p:pic>
      <p:grpSp>
        <p:nvGrpSpPr>
          <p:cNvPr id="4" name="Grupo 3"/>
          <p:cNvGrpSpPr/>
          <p:nvPr/>
        </p:nvGrpSpPr>
        <p:grpSpPr>
          <a:xfrm>
            <a:off x="4047686" y="818606"/>
            <a:ext cx="5856866" cy="2199769"/>
            <a:chOff x="3134362" y="1762631"/>
            <a:chExt cx="5856866" cy="2199769"/>
          </a:xfrm>
        </p:grpSpPr>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875"/>
            <a:stretch/>
          </p:blipFill>
          <p:spPr bwMode="auto">
            <a:xfrm>
              <a:off x="6252861" y="1762632"/>
              <a:ext cx="2738367" cy="21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2302" y="1762631"/>
              <a:ext cx="2814199" cy="219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uadroTexto 9"/>
            <p:cNvSpPr txBox="1"/>
            <p:nvPr/>
          </p:nvSpPr>
          <p:spPr>
            <a:xfrm>
              <a:off x="3134362" y="1821133"/>
              <a:ext cx="1360634" cy="307777"/>
            </a:xfrm>
            <a:prstGeom prst="rect">
              <a:avLst/>
            </a:prstGeom>
            <a:noFill/>
          </p:spPr>
          <p:txBody>
            <a:bodyPr wrap="square" rtlCol="0">
              <a:spAutoFit/>
            </a:bodyPr>
            <a:lstStyle/>
            <a:p>
              <a:pPr algn="ctr"/>
              <a:r>
                <a:rPr lang="es-ES" sz="1400" b="1" dirty="0">
                  <a:solidFill>
                    <a:schemeClr val="bg1"/>
                  </a:solidFill>
                </a:rPr>
                <a:t>1 ship</a:t>
              </a:r>
            </a:p>
          </p:txBody>
        </p:sp>
        <p:sp>
          <p:nvSpPr>
            <p:cNvPr id="14" name="CuadroTexto 13"/>
            <p:cNvSpPr txBox="1"/>
            <p:nvPr/>
          </p:nvSpPr>
          <p:spPr>
            <a:xfrm>
              <a:off x="6184891" y="1795733"/>
              <a:ext cx="1208260" cy="307777"/>
            </a:xfrm>
            <a:prstGeom prst="rect">
              <a:avLst/>
            </a:prstGeom>
            <a:noFill/>
          </p:spPr>
          <p:txBody>
            <a:bodyPr wrap="square" rtlCol="0">
              <a:spAutoFit/>
            </a:bodyPr>
            <a:lstStyle/>
            <a:p>
              <a:pPr algn="ctr"/>
              <a:r>
                <a:rPr lang="es-ES" sz="1400" b="1" dirty="0">
                  <a:solidFill>
                    <a:schemeClr val="bg1"/>
                  </a:solidFill>
                </a:rPr>
                <a:t>2 ships</a:t>
              </a:r>
            </a:p>
          </p:txBody>
        </p:sp>
      </p:grpSp>
      <p:pic>
        <p:nvPicPr>
          <p:cNvPr id="15" name="Imagen 14"/>
          <p:cNvPicPr>
            <a:picLocks noChangeAspect="1"/>
          </p:cNvPicPr>
          <p:nvPr/>
        </p:nvPicPr>
        <p:blipFill rotWithShape="1">
          <a:blip r:embed="rId7"/>
          <a:srcRect l="10210" t="14845" r="14788" b="6630"/>
          <a:stretch/>
        </p:blipFill>
        <p:spPr>
          <a:xfrm>
            <a:off x="4251158" y="2226013"/>
            <a:ext cx="571500" cy="762000"/>
          </a:xfrm>
          <a:prstGeom prst="rect">
            <a:avLst/>
          </a:prstGeom>
        </p:spPr>
      </p:pic>
      <p:pic>
        <p:nvPicPr>
          <p:cNvPr id="17" name="Imagen 16"/>
          <p:cNvPicPr>
            <a:picLocks noChangeAspect="1"/>
          </p:cNvPicPr>
          <p:nvPr/>
        </p:nvPicPr>
        <p:blipFill rotWithShape="1">
          <a:blip r:embed="rId7"/>
          <a:srcRect l="10210" t="14845" r="14788" b="6630"/>
          <a:stretch/>
        </p:blipFill>
        <p:spPr>
          <a:xfrm>
            <a:off x="7194070" y="2226013"/>
            <a:ext cx="571500" cy="762000"/>
          </a:xfrm>
          <a:prstGeom prst="rect">
            <a:avLst/>
          </a:prstGeom>
        </p:spPr>
      </p:pic>
      <p:grpSp>
        <p:nvGrpSpPr>
          <p:cNvPr id="21" name="Grupo 20"/>
          <p:cNvGrpSpPr/>
          <p:nvPr/>
        </p:nvGrpSpPr>
        <p:grpSpPr>
          <a:xfrm>
            <a:off x="4847273" y="2812707"/>
            <a:ext cx="685800" cy="175306"/>
            <a:chOff x="3354883" y="5181600"/>
            <a:chExt cx="683717" cy="179366"/>
          </a:xfrm>
        </p:grpSpPr>
        <p:sp>
          <p:nvSpPr>
            <p:cNvPr id="19" name="CuadroTexto 18"/>
            <p:cNvSpPr txBox="1"/>
            <p:nvPr/>
          </p:nvSpPr>
          <p:spPr>
            <a:xfrm>
              <a:off x="3354883" y="5181600"/>
              <a:ext cx="683717" cy="179366"/>
            </a:xfrm>
            <a:prstGeom prst="rect">
              <a:avLst/>
            </a:prstGeom>
            <a:solidFill>
              <a:schemeClr val="bg1"/>
            </a:solidFill>
          </p:spPr>
          <p:txBody>
            <a:bodyPr wrap="square" rtlCol="0">
              <a:spAutoFit/>
            </a:bodyPr>
            <a:lstStyle/>
            <a:p>
              <a:pPr indent="180975"/>
              <a:r>
                <a:rPr lang="es-ES" sz="500" dirty="0"/>
                <a:t>OCA 55 </a:t>
              </a:r>
              <a:r>
                <a:rPr lang="es-ES" sz="500" dirty="0" err="1"/>
                <a:t>dBA</a:t>
              </a:r>
              <a:endParaRPr lang="es-ES" sz="500" dirty="0"/>
            </a:p>
          </p:txBody>
        </p:sp>
        <p:sp>
          <p:nvSpPr>
            <p:cNvPr id="20" name="Rectángulo 19"/>
            <p:cNvSpPr/>
            <p:nvPr/>
          </p:nvSpPr>
          <p:spPr>
            <a:xfrm>
              <a:off x="3380256" y="5247424"/>
              <a:ext cx="186044" cy="56011"/>
            </a:xfrm>
            <a:prstGeom prst="rect">
              <a:avLst/>
            </a:prstGeom>
            <a:solidFill>
              <a:srgbClr val="12F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p:cNvGrpSpPr/>
          <p:nvPr/>
        </p:nvGrpSpPr>
        <p:grpSpPr>
          <a:xfrm>
            <a:off x="7780270" y="2812720"/>
            <a:ext cx="685800" cy="175306"/>
            <a:chOff x="3354883" y="5779357"/>
            <a:chExt cx="683717" cy="179366"/>
          </a:xfrm>
        </p:grpSpPr>
        <p:sp>
          <p:nvSpPr>
            <p:cNvPr id="23" name="CuadroTexto 22"/>
            <p:cNvSpPr txBox="1"/>
            <p:nvPr/>
          </p:nvSpPr>
          <p:spPr>
            <a:xfrm>
              <a:off x="3354883" y="5779357"/>
              <a:ext cx="683717" cy="179366"/>
            </a:xfrm>
            <a:prstGeom prst="rect">
              <a:avLst/>
            </a:prstGeom>
            <a:solidFill>
              <a:schemeClr val="bg1"/>
            </a:solidFill>
          </p:spPr>
          <p:txBody>
            <a:bodyPr wrap="square" rtlCol="0">
              <a:spAutoFit/>
            </a:bodyPr>
            <a:lstStyle/>
            <a:p>
              <a:pPr indent="180975"/>
              <a:r>
                <a:rPr lang="es-ES" sz="500" dirty="0"/>
                <a:t>OCA 55 </a:t>
              </a:r>
              <a:r>
                <a:rPr lang="es-ES" sz="500" dirty="0" err="1"/>
                <a:t>dBA</a:t>
              </a:r>
              <a:endParaRPr lang="es-ES" sz="500" dirty="0"/>
            </a:p>
          </p:txBody>
        </p:sp>
        <p:sp>
          <p:nvSpPr>
            <p:cNvPr id="24" name="Rectángulo 23"/>
            <p:cNvSpPr/>
            <p:nvPr/>
          </p:nvSpPr>
          <p:spPr>
            <a:xfrm>
              <a:off x="3380256" y="5850722"/>
              <a:ext cx="186044" cy="56011"/>
            </a:xfrm>
            <a:prstGeom prst="rect">
              <a:avLst/>
            </a:prstGeom>
            <a:solidFill>
              <a:srgbClr val="12F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2321" b="2500"/>
          <a:stretch/>
        </p:blipFill>
        <p:spPr bwMode="auto">
          <a:xfrm>
            <a:off x="4251158" y="3110126"/>
            <a:ext cx="2788800" cy="29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5651" y="3098281"/>
            <a:ext cx="2724876" cy="2941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CuadroTexto 26"/>
          <p:cNvSpPr txBox="1"/>
          <p:nvPr/>
        </p:nvSpPr>
        <p:spPr>
          <a:xfrm>
            <a:off x="4281502" y="3132826"/>
            <a:ext cx="1051050" cy="307777"/>
          </a:xfrm>
          <a:prstGeom prst="rect">
            <a:avLst/>
          </a:prstGeom>
          <a:solidFill>
            <a:schemeClr val="bg1"/>
          </a:solidFill>
        </p:spPr>
        <p:txBody>
          <a:bodyPr wrap="square" rtlCol="0">
            <a:spAutoFit/>
          </a:bodyPr>
          <a:lstStyle/>
          <a:p>
            <a:pPr algn="ctr"/>
            <a:r>
              <a:rPr lang="es-ES" sz="1400" b="1" dirty="0">
                <a:solidFill>
                  <a:schemeClr val="tx2">
                    <a:lumMod val="50000"/>
                  </a:schemeClr>
                </a:solidFill>
              </a:rPr>
              <a:t>1 ship</a:t>
            </a:r>
          </a:p>
        </p:txBody>
      </p:sp>
      <p:sp>
        <p:nvSpPr>
          <p:cNvPr id="28" name="CuadroTexto 27"/>
          <p:cNvSpPr txBox="1"/>
          <p:nvPr/>
        </p:nvSpPr>
        <p:spPr>
          <a:xfrm>
            <a:off x="7183910" y="3130157"/>
            <a:ext cx="1051050" cy="307777"/>
          </a:xfrm>
          <a:prstGeom prst="rect">
            <a:avLst/>
          </a:prstGeom>
          <a:solidFill>
            <a:schemeClr val="bg1"/>
          </a:solidFill>
        </p:spPr>
        <p:txBody>
          <a:bodyPr wrap="square" rtlCol="0">
            <a:spAutoFit/>
          </a:bodyPr>
          <a:lstStyle/>
          <a:p>
            <a:pPr algn="ctr"/>
            <a:r>
              <a:rPr lang="es-ES" sz="1400" b="1" dirty="0">
                <a:solidFill>
                  <a:schemeClr val="tx2">
                    <a:lumMod val="50000"/>
                  </a:schemeClr>
                </a:solidFill>
              </a:rPr>
              <a:t>2 ships</a:t>
            </a:r>
          </a:p>
        </p:txBody>
      </p:sp>
      <p:grpSp>
        <p:nvGrpSpPr>
          <p:cNvPr id="29" name="Grupo 28"/>
          <p:cNvGrpSpPr/>
          <p:nvPr/>
        </p:nvGrpSpPr>
        <p:grpSpPr>
          <a:xfrm>
            <a:off x="4297901" y="5241112"/>
            <a:ext cx="1295615" cy="767912"/>
            <a:chOff x="3381600" y="5000625"/>
            <a:chExt cx="1295615" cy="767912"/>
          </a:xfrm>
        </p:grpSpPr>
        <p:pic>
          <p:nvPicPr>
            <p:cNvPr id="30" name="Imagen 29"/>
            <p:cNvPicPr>
              <a:picLocks noChangeAspect="1"/>
            </p:cNvPicPr>
            <p:nvPr/>
          </p:nvPicPr>
          <p:blipFill rotWithShape="1">
            <a:blip r:embed="rId7"/>
            <a:srcRect l="10210" t="14845" r="14788" b="6630"/>
            <a:stretch/>
          </p:blipFill>
          <p:spPr>
            <a:xfrm>
              <a:off x="3381600" y="5000625"/>
              <a:ext cx="571500" cy="762000"/>
            </a:xfrm>
            <a:prstGeom prst="rect">
              <a:avLst/>
            </a:prstGeom>
          </p:spPr>
        </p:pic>
        <p:grpSp>
          <p:nvGrpSpPr>
            <p:cNvPr id="31" name="Grupo 30"/>
            <p:cNvGrpSpPr/>
            <p:nvPr/>
          </p:nvGrpSpPr>
          <p:grpSpPr>
            <a:xfrm>
              <a:off x="3991415" y="5593231"/>
              <a:ext cx="685800" cy="175306"/>
              <a:chOff x="3354884" y="5181600"/>
              <a:chExt cx="683717" cy="179366"/>
            </a:xfrm>
          </p:grpSpPr>
          <p:sp>
            <p:nvSpPr>
              <p:cNvPr id="32" name="CuadroTexto 31"/>
              <p:cNvSpPr txBox="1"/>
              <p:nvPr/>
            </p:nvSpPr>
            <p:spPr>
              <a:xfrm>
                <a:off x="3354884" y="5181600"/>
                <a:ext cx="683717" cy="179366"/>
              </a:xfrm>
              <a:prstGeom prst="rect">
                <a:avLst/>
              </a:prstGeom>
              <a:solidFill>
                <a:schemeClr val="bg1"/>
              </a:solidFill>
            </p:spPr>
            <p:txBody>
              <a:bodyPr wrap="square" rtlCol="0">
                <a:spAutoFit/>
              </a:bodyPr>
              <a:lstStyle/>
              <a:p>
                <a:pPr indent="180975"/>
                <a:r>
                  <a:rPr lang="es-ES" sz="500" dirty="0"/>
                  <a:t>OCA 55 </a:t>
                </a:r>
                <a:r>
                  <a:rPr lang="es-ES" sz="500" dirty="0" err="1"/>
                  <a:t>dBA</a:t>
                </a:r>
                <a:endParaRPr lang="es-ES" sz="500" dirty="0"/>
              </a:p>
            </p:txBody>
          </p:sp>
          <p:sp>
            <p:nvSpPr>
              <p:cNvPr id="33" name="Rectángulo 32"/>
              <p:cNvSpPr/>
              <p:nvPr/>
            </p:nvSpPr>
            <p:spPr>
              <a:xfrm>
                <a:off x="3380256" y="5247424"/>
                <a:ext cx="186044" cy="56011"/>
              </a:xfrm>
              <a:prstGeom prst="rect">
                <a:avLst/>
              </a:prstGeom>
              <a:solidFill>
                <a:srgbClr val="12F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34" name="Grupo 33"/>
          <p:cNvGrpSpPr/>
          <p:nvPr/>
        </p:nvGrpSpPr>
        <p:grpSpPr>
          <a:xfrm>
            <a:off x="7186538" y="5252861"/>
            <a:ext cx="1295615" cy="767912"/>
            <a:chOff x="3381600" y="5000625"/>
            <a:chExt cx="1295615" cy="767912"/>
          </a:xfrm>
        </p:grpSpPr>
        <p:pic>
          <p:nvPicPr>
            <p:cNvPr id="35" name="Imagen 34"/>
            <p:cNvPicPr>
              <a:picLocks noChangeAspect="1"/>
            </p:cNvPicPr>
            <p:nvPr/>
          </p:nvPicPr>
          <p:blipFill rotWithShape="1">
            <a:blip r:embed="rId7"/>
            <a:srcRect l="10210" t="14845" r="14788" b="6630"/>
            <a:stretch/>
          </p:blipFill>
          <p:spPr>
            <a:xfrm>
              <a:off x="3381600" y="5000625"/>
              <a:ext cx="571500" cy="762000"/>
            </a:xfrm>
            <a:prstGeom prst="rect">
              <a:avLst/>
            </a:prstGeom>
          </p:spPr>
        </p:pic>
        <p:grpSp>
          <p:nvGrpSpPr>
            <p:cNvPr id="36" name="Grupo 35"/>
            <p:cNvGrpSpPr/>
            <p:nvPr/>
          </p:nvGrpSpPr>
          <p:grpSpPr>
            <a:xfrm>
              <a:off x="3991415" y="5593231"/>
              <a:ext cx="685800" cy="175306"/>
              <a:chOff x="3354884" y="5181600"/>
              <a:chExt cx="683717" cy="179366"/>
            </a:xfrm>
          </p:grpSpPr>
          <p:sp>
            <p:nvSpPr>
              <p:cNvPr id="37" name="CuadroTexto 36"/>
              <p:cNvSpPr txBox="1"/>
              <p:nvPr/>
            </p:nvSpPr>
            <p:spPr>
              <a:xfrm>
                <a:off x="3354884" y="5181600"/>
                <a:ext cx="683717" cy="179366"/>
              </a:xfrm>
              <a:prstGeom prst="rect">
                <a:avLst/>
              </a:prstGeom>
              <a:solidFill>
                <a:schemeClr val="bg1"/>
              </a:solidFill>
            </p:spPr>
            <p:txBody>
              <a:bodyPr wrap="square" rtlCol="0">
                <a:spAutoFit/>
              </a:bodyPr>
              <a:lstStyle/>
              <a:p>
                <a:pPr indent="180975"/>
                <a:r>
                  <a:rPr lang="es-ES" sz="500" dirty="0"/>
                  <a:t>OCA 55 </a:t>
                </a:r>
                <a:r>
                  <a:rPr lang="es-ES" sz="500" dirty="0" err="1"/>
                  <a:t>dBA</a:t>
                </a:r>
                <a:endParaRPr lang="es-ES" sz="500" dirty="0"/>
              </a:p>
            </p:txBody>
          </p:sp>
          <p:sp>
            <p:nvSpPr>
              <p:cNvPr id="38" name="Rectángulo 37"/>
              <p:cNvSpPr/>
              <p:nvPr/>
            </p:nvSpPr>
            <p:spPr>
              <a:xfrm>
                <a:off x="3380256" y="5247424"/>
                <a:ext cx="186044" cy="56011"/>
              </a:xfrm>
              <a:prstGeom prst="rect">
                <a:avLst/>
              </a:prstGeom>
              <a:solidFill>
                <a:srgbClr val="12F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39" name="Title 1">
            <a:extLst>
              <a:ext uri="{FF2B5EF4-FFF2-40B4-BE49-F238E27FC236}">
                <a16:creationId xmlns:a16="http://schemas.microsoft.com/office/drawing/2014/main" id="{5C619B58-1557-45FE-AE46-7B7DEEFCC6A1}"/>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PA4 – Noise impact simulations</a:t>
            </a:r>
          </a:p>
        </p:txBody>
      </p:sp>
    </p:spTree>
    <p:extLst>
      <p:ext uri="{BB962C8B-B14F-4D97-AF65-F5344CB8AC3E}">
        <p14:creationId xmlns:p14="http://schemas.microsoft.com/office/powerpoint/2010/main" val="2611584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x_img323764"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7369"/>
          <a:stretch/>
        </p:blipFill>
        <p:spPr bwMode="auto">
          <a:xfrm>
            <a:off x="1228928" y="4930737"/>
            <a:ext cx="2917333" cy="92073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arcador de contenido 5"/>
          <p:cNvPicPr>
            <a:picLocks noChangeAspect="1"/>
          </p:cNvPicPr>
          <p:nvPr/>
        </p:nvPicPr>
        <p:blipFill rotWithShape="1">
          <a:blip r:embed="rId4" cstate="print">
            <a:extLst>
              <a:ext uri="{28A0092B-C50C-407E-A947-70E740481C1C}">
                <a14:useLocalDpi xmlns:a14="http://schemas.microsoft.com/office/drawing/2010/main" val="0"/>
              </a:ext>
            </a:extLst>
          </a:blip>
          <a:srcRect l="67564" t="52952" r="18631" b="3048"/>
          <a:stretch/>
        </p:blipFill>
        <p:spPr>
          <a:xfrm>
            <a:off x="1228928" y="1125166"/>
            <a:ext cx="2917333" cy="3805571"/>
          </a:xfrm>
          <a:prstGeom prst="rect">
            <a:avLst/>
          </a:prstGeom>
          <a:effectLst>
            <a:innerShdw blurRad="114300">
              <a:prstClr val="black"/>
            </a:innerShdw>
          </a:effectLst>
        </p:spPr>
      </p:pic>
      <p:grpSp>
        <p:nvGrpSpPr>
          <p:cNvPr id="14" name="Grupo 13"/>
          <p:cNvGrpSpPr/>
          <p:nvPr/>
        </p:nvGrpSpPr>
        <p:grpSpPr>
          <a:xfrm>
            <a:off x="4327140" y="1273268"/>
            <a:ext cx="2760147" cy="4292007"/>
            <a:chOff x="4146695" y="1007938"/>
            <a:chExt cx="5136940" cy="2634244"/>
          </a:xfrm>
        </p:grpSpPr>
        <p:graphicFrame>
          <p:nvGraphicFramePr>
            <p:cNvPr id="15" name="Gráfico 14"/>
            <p:cNvGraphicFramePr>
              <a:graphicFrameLocks/>
            </p:cNvGraphicFramePr>
            <p:nvPr>
              <p:extLst>
                <p:ext uri="{D42A27DB-BD31-4B8C-83A1-F6EECF244321}">
                  <p14:modId xmlns:p14="http://schemas.microsoft.com/office/powerpoint/2010/main" val="4139668570"/>
                </p:ext>
              </p:extLst>
            </p:nvPr>
          </p:nvGraphicFramePr>
          <p:xfrm>
            <a:off x="4146695" y="1007938"/>
            <a:ext cx="4052233" cy="2499393"/>
          </p:xfrm>
          <a:graphic>
            <a:graphicData uri="http://schemas.openxmlformats.org/drawingml/2006/chart">
              <c:chart xmlns:c="http://schemas.openxmlformats.org/drawingml/2006/chart" xmlns:r="http://schemas.openxmlformats.org/officeDocument/2006/relationships" r:id="rId5"/>
            </a:graphicData>
          </a:graphic>
        </p:graphicFrame>
        <p:sp>
          <p:nvSpPr>
            <p:cNvPr id="16" name="CuadroTexto 15"/>
            <p:cNvSpPr txBox="1"/>
            <p:nvPr/>
          </p:nvSpPr>
          <p:spPr>
            <a:xfrm>
              <a:off x="4178235" y="3411350"/>
              <a:ext cx="5105400" cy="230832"/>
            </a:xfrm>
            <a:prstGeom prst="rect">
              <a:avLst/>
            </a:prstGeom>
            <a:noFill/>
          </p:spPr>
          <p:txBody>
            <a:bodyPr wrap="square" rtlCol="0">
              <a:spAutoFit/>
            </a:bodyPr>
            <a:lstStyle/>
            <a:p>
              <a:r>
                <a:rPr lang="es-ES" sz="900" dirty="0">
                  <a:solidFill>
                    <a:srgbClr val="2F5597"/>
                  </a:solidFill>
                </a:rPr>
                <a:t>*(Fuente: </a:t>
              </a:r>
              <a:r>
                <a:rPr lang="es-ES" sz="900" dirty="0">
                  <a:solidFill>
                    <a:srgbClr val="2F5597"/>
                  </a:solidFill>
                  <a:hlinkClick r:id="rId6">
                    <a:extLst>
                      <a:ext uri="{A12FA001-AC4F-418D-AE19-62706E023703}">
                        <ahyp:hlinkClr xmlns:ahyp="http://schemas.microsoft.com/office/drawing/2018/hyperlinkcolor" val="tx"/>
                      </a:ext>
                    </a:extLst>
                  </a:hlinkClick>
                </a:rPr>
                <a:t>Estadísticas de Turismo 2017. Turismo Valencia</a:t>
              </a:r>
              <a:r>
                <a:rPr lang="es-ES" sz="900" dirty="0">
                  <a:solidFill>
                    <a:srgbClr val="2F5597"/>
                  </a:solidFill>
                </a:rPr>
                <a:t>)</a:t>
              </a:r>
            </a:p>
          </p:txBody>
        </p:sp>
        <p:sp>
          <p:nvSpPr>
            <p:cNvPr id="17" name="CuadroTexto 16"/>
            <p:cNvSpPr txBox="1"/>
            <p:nvPr/>
          </p:nvSpPr>
          <p:spPr>
            <a:xfrm>
              <a:off x="6172810" y="3195128"/>
              <a:ext cx="304800" cy="155842"/>
            </a:xfrm>
            <a:prstGeom prst="rect">
              <a:avLst/>
            </a:prstGeom>
            <a:noFill/>
          </p:spPr>
          <p:txBody>
            <a:bodyPr wrap="square" rtlCol="0">
              <a:spAutoFit/>
            </a:bodyPr>
            <a:lstStyle/>
            <a:p>
              <a:r>
                <a:rPr lang="es-ES" sz="1050" dirty="0">
                  <a:solidFill>
                    <a:srgbClr val="2F5597"/>
                  </a:solidFill>
                </a:rPr>
                <a:t>*</a:t>
              </a:r>
            </a:p>
          </p:txBody>
        </p:sp>
      </p:grpSp>
      <p:graphicFrame>
        <p:nvGraphicFramePr>
          <p:cNvPr id="23" name="Gráfico 22"/>
          <p:cNvGraphicFramePr>
            <a:graphicFrameLocks/>
          </p:cNvGraphicFramePr>
          <p:nvPr>
            <p:extLst>
              <p:ext uri="{D42A27DB-BD31-4B8C-83A1-F6EECF244321}">
                <p14:modId xmlns:p14="http://schemas.microsoft.com/office/powerpoint/2010/main" val="583539183"/>
              </p:ext>
            </p:extLst>
          </p:nvPr>
        </p:nvGraphicFramePr>
        <p:xfrm>
          <a:off x="6943927" y="1357379"/>
          <a:ext cx="3992844" cy="3603062"/>
        </p:xfrm>
        <a:graphic>
          <a:graphicData uri="http://schemas.openxmlformats.org/drawingml/2006/chart">
            <c:chart xmlns:c="http://schemas.openxmlformats.org/drawingml/2006/chart" xmlns:r="http://schemas.openxmlformats.org/officeDocument/2006/relationships" r:id="rId7"/>
          </a:graphicData>
        </a:graphic>
      </p:graphicFrame>
      <p:sp>
        <p:nvSpPr>
          <p:cNvPr id="2" name="CuadroTexto 1"/>
          <p:cNvSpPr txBox="1"/>
          <p:nvPr/>
        </p:nvSpPr>
        <p:spPr>
          <a:xfrm>
            <a:off x="7172527" y="4184833"/>
            <a:ext cx="1066800" cy="261610"/>
          </a:xfrm>
          <a:prstGeom prst="rect">
            <a:avLst/>
          </a:prstGeom>
          <a:solidFill>
            <a:schemeClr val="bg1"/>
          </a:solidFill>
        </p:spPr>
        <p:txBody>
          <a:bodyPr wrap="square" rtlCol="0">
            <a:spAutoFit/>
          </a:bodyPr>
          <a:lstStyle/>
          <a:p>
            <a:r>
              <a:rPr lang="es-ES" sz="1100" dirty="0"/>
              <a:t>City Centre</a:t>
            </a:r>
            <a:endParaRPr lang="en-GB" sz="1100" dirty="0"/>
          </a:p>
        </p:txBody>
      </p:sp>
      <p:sp>
        <p:nvSpPr>
          <p:cNvPr id="11" name="Title 1">
            <a:extLst>
              <a:ext uri="{FF2B5EF4-FFF2-40B4-BE49-F238E27FC236}">
                <a16:creationId xmlns:a16="http://schemas.microsoft.com/office/drawing/2014/main" id="{F6F5BEE5-0D1A-46DB-9D63-AE4EF3F440F5}"/>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PA4 – Passenger mobility</a:t>
            </a:r>
          </a:p>
        </p:txBody>
      </p:sp>
    </p:spTree>
    <p:extLst>
      <p:ext uri="{BB962C8B-B14F-4D97-AF65-F5344CB8AC3E}">
        <p14:creationId xmlns:p14="http://schemas.microsoft.com/office/powerpoint/2010/main" val="2042196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587" y="2167800"/>
            <a:ext cx="4075043" cy="31242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de flecha 3"/>
          <p:cNvCxnSpPr>
            <a:stCxn id="13" idx="1"/>
            <a:endCxn id="5" idx="3"/>
          </p:cNvCxnSpPr>
          <p:nvPr/>
        </p:nvCxnSpPr>
        <p:spPr>
          <a:xfrm flipH="1">
            <a:off x="6224630" y="1939200"/>
            <a:ext cx="1106557"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redondeado 9"/>
          <p:cNvSpPr/>
          <p:nvPr/>
        </p:nvSpPr>
        <p:spPr>
          <a:xfrm>
            <a:off x="7331186" y="4800600"/>
            <a:ext cx="2700000" cy="144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effectLst>
                  <a:glow>
                    <a:srgbClr val="000000"/>
                  </a:glow>
                  <a:outerShdw sx="0" sy="0">
                    <a:srgbClr val="000000"/>
                  </a:outerShdw>
                  <a:reflection stA="0" endPos="0" fadeDir="0" sx="0" sy="0"/>
                </a:effectLst>
              </a:rPr>
              <a:t>Strategic</a:t>
            </a:r>
            <a:r>
              <a:rPr lang="en-US" b="1" dirty="0">
                <a:effectLst>
                  <a:glow>
                    <a:srgbClr val="000000"/>
                  </a:glow>
                  <a:outerShdw sx="0" sy="0">
                    <a:srgbClr val="000000"/>
                  </a:outerShdw>
                  <a:reflection stA="0" endPos="0" fadeDir="0" sx="0" sy="0"/>
                </a:effectLst>
              </a:rPr>
              <a:t> goal: Reducing the environmental impact caused by cruise shipping industry</a:t>
            </a:r>
            <a:endParaRPr lang="es-ES" b="1" dirty="0">
              <a:effectLst>
                <a:glow>
                  <a:srgbClr val="000000"/>
                </a:glow>
                <a:outerShdw sx="0" sy="0">
                  <a:srgbClr val="000000"/>
                </a:outerShdw>
                <a:reflection stA="0" endPos="0" fadeDir="0" sx="0" sy="0"/>
              </a:effectLst>
            </a:endParaRPr>
          </a:p>
        </p:txBody>
      </p:sp>
      <p:sp>
        <p:nvSpPr>
          <p:cNvPr id="13" name="Rectángulo redondeado 12"/>
          <p:cNvSpPr/>
          <p:nvPr/>
        </p:nvSpPr>
        <p:spPr>
          <a:xfrm>
            <a:off x="7331186" y="1219200"/>
            <a:ext cx="2700000" cy="144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effectLst>
                  <a:glow>
                    <a:srgbClr val="000000"/>
                  </a:glow>
                  <a:outerShdw sx="0" sy="0">
                    <a:srgbClr val="000000"/>
                  </a:outerShdw>
                  <a:reflection stA="0" endPos="0" fadeDir="0" sx="0" sy="0"/>
                </a:effectLst>
              </a:rPr>
              <a:t>Strategic</a:t>
            </a:r>
            <a:r>
              <a:rPr lang="en-US" b="1" dirty="0">
                <a:effectLst>
                  <a:glow>
                    <a:srgbClr val="000000"/>
                  </a:glow>
                  <a:outerShdw sx="0" sy="0">
                    <a:srgbClr val="000000"/>
                  </a:outerShdw>
                  <a:reflection stA="0" endPos="0" fadeDir="0" sx="0" sy="0"/>
                </a:effectLst>
              </a:rPr>
              <a:t> goal: Maximizing local economic benefits from cruise tourism</a:t>
            </a:r>
            <a:endParaRPr lang="es-ES" b="1" dirty="0">
              <a:effectLst>
                <a:glow>
                  <a:srgbClr val="000000"/>
                </a:glow>
                <a:outerShdw sx="0" sy="0">
                  <a:srgbClr val="000000"/>
                </a:outerShdw>
                <a:reflection stA="0" endPos="0" fadeDir="0" sx="0" sy="0"/>
              </a:effectLst>
            </a:endParaRPr>
          </a:p>
        </p:txBody>
      </p:sp>
      <p:sp>
        <p:nvSpPr>
          <p:cNvPr id="14" name="Rectángulo redondeado 13"/>
          <p:cNvSpPr/>
          <p:nvPr/>
        </p:nvSpPr>
        <p:spPr>
          <a:xfrm>
            <a:off x="7358400" y="3009900"/>
            <a:ext cx="2700000" cy="144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effectLst>
                  <a:glow>
                    <a:srgbClr val="000000"/>
                  </a:glow>
                  <a:outerShdw sx="0" sy="0">
                    <a:srgbClr val="000000"/>
                  </a:outerShdw>
                  <a:reflection stA="0" endPos="0" fadeDir="0" sx="0" sy="0"/>
                </a:effectLst>
              </a:rPr>
              <a:t>Strategic</a:t>
            </a:r>
            <a:r>
              <a:rPr lang="en-US" b="1" dirty="0">
                <a:effectLst>
                  <a:glow>
                    <a:srgbClr val="000000"/>
                  </a:glow>
                  <a:outerShdw sx="0" sy="0">
                    <a:srgbClr val="000000"/>
                  </a:outerShdw>
                  <a:reflection stA="0" endPos="0" fadeDir="0" sx="0" sy="0"/>
                </a:effectLst>
              </a:rPr>
              <a:t> goal: Improving the institutional framework and policies affecting sustainable cruise activity</a:t>
            </a:r>
            <a:endParaRPr lang="es-ES" b="1" dirty="0">
              <a:effectLst>
                <a:glow>
                  <a:srgbClr val="000000"/>
                </a:glow>
                <a:outerShdw sx="0" sy="0">
                  <a:srgbClr val="000000"/>
                </a:outerShdw>
                <a:reflection stA="0" endPos="0" fadeDir="0" sx="0" sy="0"/>
              </a:effectLst>
            </a:endParaRPr>
          </a:p>
        </p:txBody>
      </p:sp>
      <p:cxnSp>
        <p:nvCxnSpPr>
          <p:cNvPr id="15" name="Conector recto de flecha 14"/>
          <p:cNvCxnSpPr>
            <a:stCxn id="14" idx="1"/>
            <a:endCxn id="5" idx="3"/>
          </p:cNvCxnSpPr>
          <p:nvPr/>
        </p:nvCxnSpPr>
        <p:spPr>
          <a:xfrm flipH="1">
            <a:off x="6224630" y="3729900"/>
            <a:ext cx="11337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stCxn id="10" idx="1"/>
            <a:endCxn id="5" idx="3"/>
          </p:cNvCxnSpPr>
          <p:nvPr/>
        </p:nvCxnSpPr>
        <p:spPr>
          <a:xfrm flipH="1" flipV="1">
            <a:off x="6224630" y="3729900"/>
            <a:ext cx="1106557"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300DA3D-4AF8-4272-946A-0C75C3B82510}"/>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PA4 – Valencia Action Plan</a:t>
            </a:r>
          </a:p>
        </p:txBody>
      </p:sp>
    </p:spTree>
    <p:extLst>
      <p:ext uri="{BB962C8B-B14F-4D97-AF65-F5344CB8AC3E}">
        <p14:creationId xmlns:p14="http://schemas.microsoft.com/office/powerpoint/2010/main" val="3110209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1344C9-7AAF-41E3-A798-8BD1B617540F}"/>
              </a:ext>
            </a:extLst>
          </p:cNvPr>
          <p:cNvSpPr>
            <a:spLocks noGrp="1"/>
          </p:cNvSpPr>
          <p:nvPr>
            <p:ph type="sldNum" sz="quarter" idx="12"/>
          </p:nvPr>
        </p:nvSpPr>
        <p:spPr/>
        <p:txBody>
          <a:bodyPr/>
          <a:lstStyle/>
          <a:p>
            <a:fld id="{80774569-E714-4087-809E-1B40B17C6C0D}" type="slidenum">
              <a:rPr lang="it-IT" smtClean="0"/>
              <a:t>25</a:t>
            </a:fld>
            <a:endParaRPr lang="it-IT"/>
          </a:p>
        </p:txBody>
      </p:sp>
      <p:pic>
        <p:nvPicPr>
          <p:cNvPr id="6" name="Immagine 5" descr="Immagine che contiene giocattolo, LEGO, cielo, terra&#10;&#10;Descrizione generata automaticamente">
            <a:extLst>
              <a:ext uri="{FF2B5EF4-FFF2-40B4-BE49-F238E27FC236}">
                <a16:creationId xmlns:a16="http://schemas.microsoft.com/office/drawing/2014/main" id="{113CC518-FF98-4AD3-9EE9-E62000343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925"/>
            <a:ext cx="12402766" cy="8377849"/>
          </a:xfrm>
          <a:prstGeom prst="rect">
            <a:avLst/>
          </a:prstGeom>
        </p:spPr>
      </p:pic>
      <p:sp>
        <p:nvSpPr>
          <p:cNvPr id="7" name="CasellaDiTesto 6">
            <a:extLst>
              <a:ext uri="{FF2B5EF4-FFF2-40B4-BE49-F238E27FC236}">
                <a16:creationId xmlns:a16="http://schemas.microsoft.com/office/drawing/2014/main" id="{273E3082-E975-45FD-B15C-1A6DDCAA4896}"/>
              </a:ext>
            </a:extLst>
          </p:cNvPr>
          <p:cNvSpPr txBox="1"/>
          <p:nvPr/>
        </p:nvSpPr>
        <p:spPr>
          <a:xfrm>
            <a:off x="8180962" y="1682885"/>
            <a:ext cx="2156886" cy="646331"/>
          </a:xfrm>
          <a:prstGeom prst="rect">
            <a:avLst/>
          </a:prstGeom>
          <a:noFill/>
        </p:spPr>
        <p:txBody>
          <a:bodyPr wrap="square" rtlCol="0">
            <a:spAutoFit/>
          </a:bodyPr>
          <a:lstStyle/>
          <a:p>
            <a:r>
              <a:rPr lang="it-IT" sz="3600" b="1" dirty="0">
                <a:solidFill>
                  <a:srgbClr val="2A828A"/>
                </a:solidFill>
              </a:rPr>
              <a:t>Thank </a:t>
            </a:r>
            <a:r>
              <a:rPr lang="it-IT" sz="3600" b="1" dirty="0" err="1">
                <a:solidFill>
                  <a:srgbClr val="2A828A"/>
                </a:solidFill>
              </a:rPr>
              <a:t>you</a:t>
            </a:r>
            <a:endParaRPr lang="it-IT" sz="3600" b="1" dirty="0">
              <a:solidFill>
                <a:srgbClr val="2A828A"/>
              </a:solidFill>
            </a:endParaRPr>
          </a:p>
        </p:txBody>
      </p:sp>
      <p:sp>
        <p:nvSpPr>
          <p:cNvPr id="8" name="CasellaDiTesto 7">
            <a:extLst>
              <a:ext uri="{FF2B5EF4-FFF2-40B4-BE49-F238E27FC236}">
                <a16:creationId xmlns:a16="http://schemas.microsoft.com/office/drawing/2014/main" id="{EAE9EE8D-0A1E-4D4C-A2E8-A6E5DF1AC07D}"/>
              </a:ext>
            </a:extLst>
          </p:cNvPr>
          <p:cNvSpPr txBox="1"/>
          <p:nvPr/>
        </p:nvSpPr>
        <p:spPr>
          <a:xfrm>
            <a:off x="136187" y="1821384"/>
            <a:ext cx="4659549" cy="369332"/>
          </a:xfrm>
          <a:prstGeom prst="rect">
            <a:avLst/>
          </a:prstGeom>
          <a:noFill/>
        </p:spPr>
        <p:txBody>
          <a:bodyPr wrap="square" rtlCol="0">
            <a:spAutoFit/>
          </a:bodyPr>
          <a:lstStyle/>
          <a:p>
            <a:r>
              <a:rPr lang="it-IT" dirty="0">
                <a:solidFill>
                  <a:srgbClr val="2A828A"/>
                </a:solidFill>
              </a:rPr>
              <a:t>christian.marasmi@regione.emilia-romagna.it</a:t>
            </a:r>
          </a:p>
        </p:txBody>
      </p:sp>
    </p:spTree>
    <p:extLst>
      <p:ext uri="{BB962C8B-B14F-4D97-AF65-F5344CB8AC3E}">
        <p14:creationId xmlns:p14="http://schemas.microsoft.com/office/powerpoint/2010/main" val="132389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Wdmycloudex2\8.implementation\MED CO-EVOLVE WP4-WP5\WP4\Pilot Area Photos - Maps\Alexandroupoli maps b\ALEXANDROPOULI_ALEXANDROPOULI_Inquadramento.png">
            <a:extLst>
              <a:ext uri="{FF2B5EF4-FFF2-40B4-BE49-F238E27FC236}">
                <a16:creationId xmlns:a16="http://schemas.microsoft.com/office/drawing/2014/main" id="{9ACFCD04-3605-4FD9-BE36-751119447BCD}"/>
              </a:ext>
            </a:extLst>
          </p:cNvPr>
          <p:cNvPicPr>
            <a:picLocks noChangeAspect="1" noChangeArrowheads="1"/>
          </p:cNvPicPr>
          <p:nvPr/>
        </p:nvPicPr>
        <p:blipFill>
          <a:blip r:embed="rId3" cstate="print"/>
          <a:srcRect/>
          <a:stretch>
            <a:fillRect/>
          </a:stretch>
        </p:blipFill>
        <p:spPr bwMode="auto">
          <a:xfrm>
            <a:off x="2216214" y="876764"/>
            <a:ext cx="2185765" cy="1657218"/>
          </a:xfrm>
          <a:prstGeom prst="rect">
            <a:avLst/>
          </a:prstGeom>
          <a:solidFill>
            <a:schemeClr val="bg1"/>
          </a:solidFill>
        </p:spPr>
      </p:pic>
      <p:pic>
        <p:nvPicPr>
          <p:cNvPr id="4" name="Picture 12">
            <a:extLst>
              <a:ext uri="{FF2B5EF4-FFF2-40B4-BE49-F238E27FC236}">
                <a16:creationId xmlns:a16="http://schemas.microsoft.com/office/drawing/2014/main" id="{9E8C9BB1-F0AE-4E0C-9A1F-479F05080429}"/>
              </a:ext>
            </a:extLst>
          </p:cNvPr>
          <p:cNvPicPr>
            <a:picLocks noChangeAspect="1" noChangeArrowheads="1"/>
          </p:cNvPicPr>
          <p:nvPr/>
        </p:nvPicPr>
        <p:blipFill>
          <a:blip r:embed="rId4" cstate="print"/>
          <a:srcRect/>
          <a:stretch>
            <a:fillRect/>
          </a:stretch>
        </p:blipFill>
        <p:spPr bwMode="auto">
          <a:xfrm>
            <a:off x="235773" y="892550"/>
            <a:ext cx="2017853" cy="2146901"/>
          </a:xfrm>
          <a:prstGeom prst="rect">
            <a:avLst/>
          </a:prstGeom>
          <a:noFill/>
          <a:ln w="9525">
            <a:noFill/>
            <a:miter lim="800000"/>
            <a:headEnd/>
            <a:tailEnd/>
          </a:ln>
        </p:spPr>
      </p:pic>
      <p:pic>
        <p:nvPicPr>
          <p:cNvPr id="5" name="Picture 2" descr="\\Wdmycloudex2\8.implementation\MED CO-EVOLVE WP4-WP5\WP4\Pilot Area Photos - Maps\Keramoti maps b\VITTO_KERAMOTI-01.png">
            <a:extLst>
              <a:ext uri="{FF2B5EF4-FFF2-40B4-BE49-F238E27FC236}">
                <a16:creationId xmlns:a16="http://schemas.microsoft.com/office/drawing/2014/main" id="{A116CA5B-0299-4D42-91EE-C016F07354E0}"/>
              </a:ext>
            </a:extLst>
          </p:cNvPr>
          <p:cNvPicPr>
            <a:picLocks noChangeAspect="1" noChangeArrowheads="1"/>
          </p:cNvPicPr>
          <p:nvPr/>
        </p:nvPicPr>
        <p:blipFill>
          <a:blip r:embed="rId5" cstate="print"/>
          <a:srcRect/>
          <a:stretch>
            <a:fillRect/>
          </a:stretch>
        </p:blipFill>
        <p:spPr bwMode="auto">
          <a:xfrm>
            <a:off x="103898" y="3615216"/>
            <a:ext cx="2281601" cy="1727963"/>
          </a:xfrm>
          <a:prstGeom prst="rect">
            <a:avLst/>
          </a:prstGeom>
          <a:solidFill>
            <a:schemeClr val="bg1"/>
          </a:solidFill>
        </p:spPr>
      </p:pic>
      <p:sp>
        <p:nvSpPr>
          <p:cNvPr id="6" name="Title 1">
            <a:extLst>
              <a:ext uri="{FF2B5EF4-FFF2-40B4-BE49-F238E27FC236}">
                <a16:creationId xmlns:a16="http://schemas.microsoft.com/office/drawing/2014/main" id="{7A6D3A5E-F542-4604-B43B-039761B2650B}"/>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b="1" dirty="0">
                <a:solidFill>
                  <a:srgbClr val="92D050"/>
                </a:solidFill>
              </a:rPr>
              <a:t>PA1- </a:t>
            </a:r>
            <a:r>
              <a:rPr lang="en-US" sz="2800" b="1" dirty="0" err="1">
                <a:solidFill>
                  <a:srgbClr val="92D050"/>
                </a:solidFill>
              </a:rPr>
              <a:t>Alexandroupoli</a:t>
            </a:r>
            <a:r>
              <a:rPr lang="en-US" sz="2800" b="1" dirty="0">
                <a:solidFill>
                  <a:srgbClr val="92D050"/>
                </a:solidFill>
              </a:rPr>
              <a:t>/ </a:t>
            </a:r>
            <a:r>
              <a:rPr lang="en-US" sz="2800" b="1" dirty="0" err="1">
                <a:solidFill>
                  <a:srgbClr val="92D050"/>
                </a:solidFill>
              </a:rPr>
              <a:t>Makri</a:t>
            </a:r>
            <a:r>
              <a:rPr lang="en-US" sz="2800" dirty="0">
                <a:solidFill>
                  <a:srgbClr val="92D050"/>
                </a:solidFill>
              </a:rPr>
              <a:t> &amp;  </a:t>
            </a:r>
            <a:r>
              <a:rPr lang="en-US" sz="2800" b="1" dirty="0" err="1">
                <a:solidFill>
                  <a:srgbClr val="92D050"/>
                </a:solidFill>
              </a:rPr>
              <a:t>Thassos</a:t>
            </a:r>
            <a:r>
              <a:rPr lang="en-US" sz="2800" dirty="0">
                <a:solidFill>
                  <a:srgbClr val="92D050"/>
                </a:solidFill>
              </a:rPr>
              <a:t>/ </a:t>
            </a:r>
            <a:r>
              <a:rPr lang="en-US" sz="2800" b="1" dirty="0" err="1">
                <a:solidFill>
                  <a:srgbClr val="92D050"/>
                </a:solidFill>
              </a:rPr>
              <a:t>Keramoti</a:t>
            </a:r>
            <a:endParaRPr lang="en-US" altLang="en-US" sz="2800" b="1" dirty="0">
              <a:solidFill>
                <a:srgbClr val="92D050"/>
              </a:solidFill>
              <a:latin typeface="+mn-lt"/>
              <a:cs typeface="+mn-cs"/>
            </a:endParaRPr>
          </a:p>
        </p:txBody>
      </p:sp>
      <p:graphicFrame>
        <p:nvGraphicFramePr>
          <p:cNvPr id="7" name="Diagram 9">
            <a:extLst>
              <a:ext uri="{FF2B5EF4-FFF2-40B4-BE49-F238E27FC236}">
                <a16:creationId xmlns:a16="http://schemas.microsoft.com/office/drawing/2014/main" id="{C687C4B9-75A9-4A47-874E-3DF81DABAF7F}"/>
              </a:ext>
            </a:extLst>
          </p:cNvPr>
          <p:cNvGraphicFramePr/>
          <p:nvPr>
            <p:extLst>
              <p:ext uri="{D42A27DB-BD31-4B8C-83A1-F6EECF244321}">
                <p14:modId xmlns:p14="http://schemas.microsoft.com/office/powerpoint/2010/main" val="2096431860"/>
              </p:ext>
            </p:extLst>
          </p:nvPr>
        </p:nvGraphicFramePr>
        <p:xfrm>
          <a:off x="3929968" y="736492"/>
          <a:ext cx="9315290" cy="50083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Connettore 2 8">
            <a:extLst>
              <a:ext uri="{FF2B5EF4-FFF2-40B4-BE49-F238E27FC236}">
                <a16:creationId xmlns:a16="http://schemas.microsoft.com/office/drawing/2014/main" id="{11F4B215-6C1C-4C84-8A0A-9BD4DACC1DB9}"/>
              </a:ext>
            </a:extLst>
          </p:cNvPr>
          <p:cNvCxnSpPr/>
          <p:nvPr/>
        </p:nvCxnSpPr>
        <p:spPr>
          <a:xfrm>
            <a:off x="4231532" y="6157609"/>
            <a:ext cx="3998068" cy="0"/>
          </a:xfrm>
          <a:prstGeom prst="straightConnector1">
            <a:avLst/>
          </a:prstGeom>
          <a:ln>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310001E1-87DB-4818-9345-2D732C7AD340}"/>
              </a:ext>
            </a:extLst>
          </p:cNvPr>
          <p:cNvCxnSpPr>
            <a:cxnSpLocks/>
          </p:cNvCxnSpPr>
          <p:nvPr/>
        </p:nvCxnSpPr>
        <p:spPr>
          <a:xfrm>
            <a:off x="8193932" y="6157609"/>
            <a:ext cx="164073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FA1A4B0E-D382-4220-8C5B-EA8B37E97DAE}"/>
              </a:ext>
            </a:extLst>
          </p:cNvPr>
          <p:cNvCxnSpPr>
            <a:cxnSpLocks/>
          </p:cNvCxnSpPr>
          <p:nvPr/>
        </p:nvCxnSpPr>
        <p:spPr>
          <a:xfrm>
            <a:off x="9834664" y="6157609"/>
            <a:ext cx="1640732"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A6CAEB90-745D-49ED-AAC2-D63CB004736D}"/>
              </a:ext>
            </a:extLst>
          </p:cNvPr>
          <p:cNvSpPr txBox="1"/>
          <p:nvPr/>
        </p:nvSpPr>
        <p:spPr>
          <a:xfrm>
            <a:off x="4619097" y="5827188"/>
            <a:ext cx="1215974" cy="369332"/>
          </a:xfrm>
          <a:prstGeom prst="rect">
            <a:avLst/>
          </a:prstGeom>
          <a:noFill/>
        </p:spPr>
        <p:txBody>
          <a:bodyPr wrap="none" rtlCol="0">
            <a:spAutoFit/>
          </a:bodyPr>
          <a:lstStyle/>
          <a:p>
            <a:r>
              <a:rPr lang="it-IT" dirty="0">
                <a:solidFill>
                  <a:srgbClr val="2F5597"/>
                </a:solidFill>
              </a:rPr>
              <a:t>INCEPTION</a:t>
            </a:r>
          </a:p>
        </p:txBody>
      </p:sp>
      <p:sp>
        <p:nvSpPr>
          <p:cNvPr id="14" name="CasellaDiTesto 13">
            <a:extLst>
              <a:ext uri="{FF2B5EF4-FFF2-40B4-BE49-F238E27FC236}">
                <a16:creationId xmlns:a16="http://schemas.microsoft.com/office/drawing/2014/main" id="{34AF377A-D226-4B03-9DDD-2339C287FBA7}"/>
              </a:ext>
            </a:extLst>
          </p:cNvPr>
          <p:cNvSpPr txBox="1"/>
          <p:nvPr/>
        </p:nvSpPr>
        <p:spPr>
          <a:xfrm>
            <a:off x="7997427" y="5827188"/>
            <a:ext cx="1907125" cy="369332"/>
          </a:xfrm>
          <a:prstGeom prst="rect">
            <a:avLst/>
          </a:prstGeom>
          <a:noFill/>
        </p:spPr>
        <p:txBody>
          <a:bodyPr wrap="none" rtlCol="0">
            <a:spAutoFit/>
          </a:bodyPr>
          <a:lstStyle/>
          <a:p>
            <a:r>
              <a:rPr lang="it-IT" dirty="0">
                <a:solidFill>
                  <a:srgbClr val="0070C0"/>
                </a:solidFill>
              </a:rPr>
              <a:t>IMPLEMENTATION</a:t>
            </a:r>
          </a:p>
        </p:txBody>
      </p:sp>
      <p:sp>
        <p:nvSpPr>
          <p:cNvPr id="15" name="CasellaDiTesto 14">
            <a:extLst>
              <a:ext uri="{FF2B5EF4-FFF2-40B4-BE49-F238E27FC236}">
                <a16:creationId xmlns:a16="http://schemas.microsoft.com/office/drawing/2014/main" id="{3E7689B6-9422-4839-B98B-99721ED762CF}"/>
              </a:ext>
            </a:extLst>
          </p:cNvPr>
          <p:cNvSpPr txBox="1"/>
          <p:nvPr/>
        </p:nvSpPr>
        <p:spPr>
          <a:xfrm>
            <a:off x="10107446" y="5827188"/>
            <a:ext cx="1221425" cy="369332"/>
          </a:xfrm>
          <a:prstGeom prst="rect">
            <a:avLst/>
          </a:prstGeom>
          <a:noFill/>
        </p:spPr>
        <p:txBody>
          <a:bodyPr wrap="none" rtlCol="0">
            <a:spAutoFit/>
          </a:bodyPr>
          <a:lstStyle/>
          <a:p>
            <a:r>
              <a:rPr lang="it-IT" dirty="0">
                <a:solidFill>
                  <a:srgbClr val="00B050"/>
                </a:solidFill>
              </a:rPr>
              <a:t>OPERATIVE</a:t>
            </a:r>
          </a:p>
        </p:txBody>
      </p:sp>
      <p:sp>
        <p:nvSpPr>
          <p:cNvPr id="16" name="CasellaDiTesto 15">
            <a:extLst>
              <a:ext uri="{FF2B5EF4-FFF2-40B4-BE49-F238E27FC236}">
                <a16:creationId xmlns:a16="http://schemas.microsoft.com/office/drawing/2014/main" id="{2EE04860-4E55-4475-ACF3-DE7ADE2ADA5D}"/>
              </a:ext>
            </a:extLst>
          </p:cNvPr>
          <p:cNvSpPr txBox="1"/>
          <p:nvPr/>
        </p:nvSpPr>
        <p:spPr>
          <a:xfrm>
            <a:off x="3309096" y="5964153"/>
            <a:ext cx="902170" cy="369332"/>
          </a:xfrm>
          <a:prstGeom prst="rect">
            <a:avLst/>
          </a:prstGeom>
          <a:noFill/>
        </p:spPr>
        <p:txBody>
          <a:bodyPr wrap="none" rtlCol="0">
            <a:spAutoFit/>
          </a:bodyPr>
          <a:lstStyle/>
          <a:p>
            <a:r>
              <a:rPr lang="it-IT" dirty="0">
                <a:solidFill>
                  <a:srgbClr val="2F5597"/>
                </a:solidFill>
              </a:rPr>
              <a:t>PHASES</a:t>
            </a:r>
          </a:p>
        </p:txBody>
      </p:sp>
    </p:spTree>
    <p:extLst>
      <p:ext uri="{BB962C8B-B14F-4D97-AF65-F5344CB8AC3E}">
        <p14:creationId xmlns:p14="http://schemas.microsoft.com/office/powerpoint/2010/main" val="309340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F29DE52-27F6-4B23-9840-90D93C7A0D4B}"/>
              </a:ext>
            </a:extLst>
          </p:cNvPr>
          <p:cNvSpPr txBox="1"/>
          <p:nvPr/>
        </p:nvSpPr>
        <p:spPr>
          <a:xfrm>
            <a:off x="5520649" y="1477648"/>
            <a:ext cx="6671351"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F5597"/>
                </a:solidFill>
              </a:rPr>
              <a:t>Elaboration of a study for the </a:t>
            </a:r>
            <a:r>
              <a:rPr lang="en-US" b="1" dirty="0">
                <a:solidFill>
                  <a:srgbClr val="2F5597"/>
                </a:solidFill>
              </a:rPr>
              <a:t>Integrated Management of the Coastal Zone of </a:t>
            </a:r>
            <a:r>
              <a:rPr lang="en-US" b="1" dirty="0" err="1">
                <a:solidFill>
                  <a:srgbClr val="2F5597"/>
                </a:solidFill>
              </a:rPr>
              <a:t>Alexandroupolis</a:t>
            </a:r>
            <a:r>
              <a:rPr lang="en-US" b="1" dirty="0">
                <a:solidFill>
                  <a:srgbClr val="2F5597"/>
                </a:solidFill>
              </a:rPr>
              <a:t>-Makris</a:t>
            </a:r>
            <a:endParaRPr lang="en-US" b="1" dirty="0">
              <a:solidFill>
                <a:srgbClr val="2F5597"/>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2F5597"/>
                </a:solidFill>
                <a:ea typeface="Times New Roman" panose="02020603050405020304" pitchFamily="18" charset="0"/>
                <a:cs typeface="Times New Roman" panose="02020603050405020304" pitchFamily="18" charset="0"/>
              </a:rPr>
              <a:t>Establishment of a </a:t>
            </a:r>
            <a:r>
              <a:rPr lang="en-US" b="1" dirty="0">
                <a:solidFill>
                  <a:srgbClr val="2F5597"/>
                </a:solidFill>
                <a:ea typeface="Times New Roman" panose="02020603050405020304" pitchFamily="18" charset="0"/>
                <a:cs typeface="Times New Roman" panose="02020603050405020304" pitchFamily="18" charset="0"/>
              </a:rPr>
              <a:t>Coastal Erosion Monitoring/ Measuring Mechanism</a:t>
            </a:r>
            <a:r>
              <a:rPr lang="en-US" dirty="0">
                <a:solidFill>
                  <a:srgbClr val="2F5597"/>
                </a:solidFill>
                <a:ea typeface="Times New Roman" panose="02020603050405020304" pitchFamily="18" charset="0"/>
                <a:cs typeface="Times New Roman" panose="02020603050405020304" pitchFamily="18" charset="0"/>
              </a:rPr>
              <a:t> at the Port Authority of </a:t>
            </a:r>
            <a:r>
              <a:rPr lang="en-US" dirty="0" err="1">
                <a:solidFill>
                  <a:srgbClr val="2F5597"/>
                </a:solidFill>
                <a:ea typeface="Times New Roman" panose="02020603050405020304" pitchFamily="18" charset="0"/>
                <a:cs typeface="Times New Roman" panose="02020603050405020304" pitchFamily="18" charset="0"/>
              </a:rPr>
              <a:t>Alexandroupolis</a:t>
            </a:r>
            <a:r>
              <a:rPr lang="en-US" dirty="0">
                <a:solidFill>
                  <a:srgbClr val="2F5597"/>
                </a:solidFill>
                <a:ea typeface="Times New Roman" panose="02020603050405020304" pitchFamily="18" charset="0"/>
                <a:cs typeface="Times New Roman" panose="02020603050405020304" pitchFamily="18" charset="0"/>
              </a:rPr>
              <a:t>, covering the coastal front of the study area</a:t>
            </a:r>
          </a:p>
          <a:p>
            <a:pPr marL="285750" indent="-285750">
              <a:buFont typeface="Arial" panose="020B0604020202020204" pitchFamily="34" charset="0"/>
              <a:buChar char="•"/>
            </a:pPr>
            <a:r>
              <a:rPr lang="en-US" dirty="0">
                <a:solidFill>
                  <a:srgbClr val="2F5597"/>
                </a:solidFill>
                <a:ea typeface="Times New Roman" panose="02020603050405020304" pitchFamily="18" charset="0"/>
                <a:cs typeface="Times New Roman" panose="02020603050405020304" pitchFamily="18" charset="0"/>
              </a:rPr>
              <a:t>Investments in </a:t>
            </a:r>
            <a:r>
              <a:rPr lang="en-US" b="1" dirty="0">
                <a:solidFill>
                  <a:srgbClr val="2F5597"/>
                </a:solidFill>
                <a:ea typeface="Times New Roman" panose="02020603050405020304" pitchFamily="18" charset="0"/>
                <a:cs typeface="Times New Roman" panose="02020603050405020304" pitchFamily="18" charset="0"/>
              </a:rPr>
              <a:t>coastal erosion protection measures</a:t>
            </a:r>
          </a:p>
          <a:p>
            <a:r>
              <a:rPr lang="en-US" dirty="0">
                <a:solidFill>
                  <a:srgbClr val="002060"/>
                </a:solidFill>
                <a:ea typeface="Times New Roman" panose="02020603050405020304" pitchFamily="18" charset="0"/>
                <a:cs typeface="Times New Roman" panose="02020603050405020304" pitchFamily="18" charset="0"/>
              </a:rPr>
              <a:t> </a:t>
            </a:r>
          </a:p>
          <a:p>
            <a:endParaRPr lang="en-US" dirty="0">
              <a:solidFill>
                <a:srgbClr val="002060"/>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2F5597"/>
                </a:solidFill>
                <a:ea typeface="Times New Roman" panose="02020603050405020304" pitchFamily="18" charset="0"/>
                <a:cs typeface="Times New Roman" panose="02020603050405020304" pitchFamily="18" charset="0"/>
              </a:rPr>
              <a:t>Enhancement of Protected Areas Management Bodies for the management of natural environment and biodiversity in the Natura areas of the Region of Eastern Macedonia and Thrace (</a:t>
            </a:r>
            <a:r>
              <a:rPr lang="en-US" dirty="0" err="1">
                <a:solidFill>
                  <a:srgbClr val="2F5597"/>
                </a:solidFill>
                <a:ea typeface="Times New Roman" panose="02020603050405020304" pitchFamily="18" charset="0"/>
                <a:cs typeface="Times New Roman" panose="02020603050405020304" pitchFamily="18" charset="0"/>
              </a:rPr>
              <a:t>Nestos-Vistonida</a:t>
            </a:r>
            <a:r>
              <a:rPr lang="en-US" dirty="0">
                <a:solidFill>
                  <a:srgbClr val="2F5597"/>
                </a:solidFill>
                <a:ea typeface="Times New Roman" panose="02020603050405020304" pitchFamily="18" charset="0"/>
                <a:cs typeface="Times New Roman" panose="02020603050405020304" pitchFamily="18" charset="0"/>
              </a:rPr>
              <a:t> Management Body)</a:t>
            </a:r>
          </a:p>
          <a:p>
            <a:pPr marL="285750" indent="-285750">
              <a:buFont typeface="Arial" panose="020B0604020202020204" pitchFamily="34" charset="0"/>
              <a:buChar char="•"/>
            </a:pPr>
            <a:r>
              <a:rPr lang="en-US" b="1" dirty="0">
                <a:solidFill>
                  <a:srgbClr val="2F5597"/>
                </a:solidFill>
              </a:rPr>
              <a:t>Investments for the prevention and management of flood risks</a:t>
            </a:r>
            <a:endParaRPr lang="en-US" b="1" dirty="0">
              <a:solidFill>
                <a:srgbClr val="2F5597"/>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rgbClr val="2F5597"/>
                </a:solidFill>
                <a:ea typeface="Times New Roman" panose="02020603050405020304" pitchFamily="18" charset="0"/>
                <a:cs typeface="Times New Roman" panose="02020603050405020304" pitchFamily="18" charset="0"/>
              </a:rPr>
              <a:t>Investments in coastal erosion protection </a:t>
            </a:r>
            <a:r>
              <a:rPr lang="en-US" dirty="0">
                <a:solidFill>
                  <a:srgbClr val="2F5597"/>
                </a:solidFill>
                <a:ea typeface="Times New Roman" panose="02020603050405020304" pitchFamily="18" charset="0"/>
                <a:cs typeface="Times New Roman" panose="02020603050405020304" pitchFamily="18" charset="0"/>
              </a:rPr>
              <a:t>measures in </a:t>
            </a:r>
            <a:r>
              <a:rPr lang="en-US" dirty="0" err="1">
                <a:solidFill>
                  <a:srgbClr val="2F5597"/>
                </a:solidFill>
                <a:ea typeface="Times New Roman" panose="02020603050405020304" pitchFamily="18" charset="0"/>
                <a:cs typeface="Times New Roman" panose="02020603050405020304" pitchFamily="18" charset="0"/>
              </a:rPr>
              <a:t>Keramoti</a:t>
            </a:r>
            <a:endParaRPr lang="en-US" dirty="0">
              <a:solidFill>
                <a:srgbClr val="2F5597"/>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2F5597"/>
                </a:solidFill>
              </a:rPr>
              <a:t>Elaboration of a study for the </a:t>
            </a:r>
            <a:r>
              <a:rPr lang="en-US" b="1" dirty="0">
                <a:solidFill>
                  <a:srgbClr val="2F5597"/>
                </a:solidFill>
              </a:rPr>
              <a:t>Integrated Management of the Coastal Zone</a:t>
            </a:r>
            <a:r>
              <a:rPr lang="en-US" dirty="0">
                <a:solidFill>
                  <a:srgbClr val="2F5597"/>
                </a:solidFill>
              </a:rPr>
              <a:t> of </a:t>
            </a:r>
            <a:r>
              <a:rPr lang="en-US" dirty="0" err="1">
                <a:solidFill>
                  <a:srgbClr val="2F5597"/>
                </a:solidFill>
              </a:rPr>
              <a:t>Keramoti</a:t>
            </a:r>
            <a:endParaRPr lang="en-US" dirty="0">
              <a:solidFill>
                <a:srgbClr val="2F5597"/>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it-IT" dirty="0"/>
          </a:p>
        </p:txBody>
      </p:sp>
      <p:sp>
        <p:nvSpPr>
          <p:cNvPr id="5" name="Title 1">
            <a:extLst>
              <a:ext uri="{FF2B5EF4-FFF2-40B4-BE49-F238E27FC236}">
                <a16:creationId xmlns:a16="http://schemas.microsoft.com/office/drawing/2014/main" id="{47120E1C-CF09-4A56-841E-A1CA0D9CCAF7}"/>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PA1- Actions for local Action Plans </a:t>
            </a:r>
          </a:p>
        </p:txBody>
      </p:sp>
      <p:sp>
        <p:nvSpPr>
          <p:cNvPr id="6" name="CasellaDiTesto 5">
            <a:extLst>
              <a:ext uri="{FF2B5EF4-FFF2-40B4-BE49-F238E27FC236}">
                <a16:creationId xmlns:a16="http://schemas.microsoft.com/office/drawing/2014/main" id="{6899EDA4-9252-4EB4-9F25-108000961077}"/>
              </a:ext>
            </a:extLst>
          </p:cNvPr>
          <p:cNvSpPr txBox="1"/>
          <p:nvPr/>
        </p:nvSpPr>
        <p:spPr>
          <a:xfrm>
            <a:off x="5803291" y="954428"/>
            <a:ext cx="585417" cy="523220"/>
          </a:xfrm>
          <a:prstGeom prst="rect">
            <a:avLst/>
          </a:prstGeom>
          <a:noFill/>
        </p:spPr>
        <p:txBody>
          <a:bodyPr wrap="none" rtlCol="0">
            <a:spAutoFit/>
          </a:bodyPr>
          <a:lstStyle/>
          <a:p>
            <a:r>
              <a:rPr lang="it-IT" sz="2800" b="1" dirty="0">
                <a:solidFill>
                  <a:srgbClr val="A2B776"/>
                </a:solidFill>
              </a:rPr>
              <a:t>1A</a:t>
            </a:r>
          </a:p>
        </p:txBody>
      </p:sp>
      <p:sp>
        <p:nvSpPr>
          <p:cNvPr id="7" name="CasellaDiTesto 6">
            <a:extLst>
              <a:ext uri="{FF2B5EF4-FFF2-40B4-BE49-F238E27FC236}">
                <a16:creationId xmlns:a16="http://schemas.microsoft.com/office/drawing/2014/main" id="{27C0166E-9A42-42F2-A1DD-887361B99520}"/>
              </a:ext>
            </a:extLst>
          </p:cNvPr>
          <p:cNvSpPr txBox="1"/>
          <p:nvPr/>
        </p:nvSpPr>
        <p:spPr>
          <a:xfrm>
            <a:off x="5803291" y="3167390"/>
            <a:ext cx="569387" cy="523220"/>
          </a:xfrm>
          <a:prstGeom prst="rect">
            <a:avLst/>
          </a:prstGeom>
          <a:noFill/>
        </p:spPr>
        <p:txBody>
          <a:bodyPr wrap="none" rtlCol="0">
            <a:spAutoFit/>
          </a:bodyPr>
          <a:lstStyle/>
          <a:p>
            <a:r>
              <a:rPr lang="it-IT" sz="2800" b="1" dirty="0">
                <a:solidFill>
                  <a:srgbClr val="A2B776"/>
                </a:solidFill>
              </a:rPr>
              <a:t>1B</a:t>
            </a:r>
          </a:p>
        </p:txBody>
      </p:sp>
      <p:pic>
        <p:nvPicPr>
          <p:cNvPr id="11" name="Immagine 10" descr="Immagine che contiene natura, acqua, cielo, costa&#10;&#10;Descrizione generata automaticamente">
            <a:extLst>
              <a:ext uri="{FF2B5EF4-FFF2-40B4-BE49-F238E27FC236}">
                <a16:creationId xmlns:a16="http://schemas.microsoft.com/office/drawing/2014/main" id="{C571DF42-DFB4-4CA8-BCF2-ED88AC6FE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980" y="1147310"/>
            <a:ext cx="7220022" cy="4801314"/>
          </a:xfrm>
          <a:prstGeom prst="rect">
            <a:avLst/>
          </a:prstGeom>
        </p:spPr>
      </p:pic>
    </p:spTree>
    <p:extLst>
      <p:ext uri="{BB962C8B-B14F-4D97-AF65-F5344CB8AC3E}">
        <p14:creationId xmlns:p14="http://schemas.microsoft.com/office/powerpoint/2010/main" val="576510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7 - Θέση περιεχομένου">
            <a:extLst>
              <a:ext uri="{FF2B5EF4-FFF2-40B4-BE49-F238E27FC236}">
                <a16:creationId xmlns:a16="http://schemas.microsoft.com/office/drawing/2014/main" id="{523EDBA8-D338-42A2-8F0A-1E20B42F967C}"/>
              </a:ext>
            </a:extLst>
          </p:cNvPr>
          <p:cNvSpPr>
            <a:spLocks noGrp="1"/>
          </p:cNvSpPr>
          <p:nvPr/>
        </p:nvSpPr>
        <p:spPr bwMode="auto">
          <a:xfrm>
            <a:off x="1815521" y="820966"/>
            <a:ext cx="80391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F5597"/>
                </a:solidFill>
              </a:rPr>
              <a:t>All actions are directly linked to a funding mechanism</a:t>
            </a:r>
            <a:r>
              <a:rPr lang="en-US" sz="1800" dirty="0">
                <a:solidFill>
                  <a:srgbClr val="2F5597"/>
                </a:solidFill>
              </a:rPr>
              <a:t>. </a:t>
            </a:r>
          </a:p>
          <a:p>
            <a:r>
              <a:rPr lang="en-US" sz="1800" dirty="0">
                <a:solidFill>
                  <a:srgbClr val="2F5597"/>
                </a:solidFill>
              </a:rPr>
              <a:t>All actions can be supported under invitations co-financed financed by the </a:t>
            </a:r>
            <a:r>
              <a:rPr lang="en-US" sz="1800" b="1" dirty="0">
                <a:solidFill>
                  <a:srgbClr val="2F5597"/>
                </a:solidFill>
              </a:rPr>
              <a:t>ERDF </a:t>
            </a:r>
            <a:r>
              <a:rPr lang="en-US" sz="1800" dirty="0">
                <a:solidFill>
                  <a:srgbClr val="2F5597"/>
                </a:solidFill>
              </a:rPr>
              <a:t>(and national funding sources).</a:t>
            </a:r>
          </a:p>
          <a:p>
            <a:r>
              <a:rPr lang="en-US" sz="1800" dirty="0">
                <a:solidFill>
                  <a:srgbClr val="2F5597"/>
                </a:solidFill>
              </a:rPr>
              <a:t>REMTH indirectly manages the Regional Operational </a:t>
            </a:r>
            <a:r>
              <a:rPr lang="en-US" sz="1800" dirty="0" err="1">
                <a:solidFill>
                  <a:srgbClr val="2F5597"/>
                </a:solidFill>
              </a:rPr>
              <a:t>Programme</a:t>
            </a:r>
            <a:r>
              <a:rPr lang="en-US" sz="1800" dirty="0">
                <a:solidFill>
                  <a:srgbClr val="2F5597"/>
                </a:solidFill>
              </a:rPr>
              <a:t> (ROP) - all proposed actions have a clear link with the </a:t>
            </a:r>
            <a:r>
              <a:rPr lang="en-US" sz="1800" b="1" dirty="0">
                <a:solidFill>
                  <a:srgbClr val="2F5597"/>
                </a:solidFill>
              </a:rPr>
              <a:t>ROP’s Priority Axis</a:t>
            </a:r>
            <a:r>
              <a:rPr lang="en-US" sz="1800" dirty="0">
                <a:solidFill>
                  <a:srgbClr val="2F5597"/>
                </a:solidFill>
              </a:rPr>
              <a:t>, relevant </a:t>
            </a:r>
            <a:r>
              <a:rPr lang="en-US" sz="1800" b="1" dirty="0">
                <a:solidFill>
                  <a:srgbClr val="2F5597"/>
                </a:solidFill>
              </a:rPr>
              <a:t>Thematic Priorities </a:t>
            </a:r>
            <a:r>
              <a:rPr lang="en-US" sz="1800" dirty="0">
                <a:solidFill>
                  <a:srgbClr val="2F5597"/>
                </a:solidFill>
              </a:rPr>
              <a:t>and </a:t>
            </a:r>
            <a:r>
              <a:rPr lang="en-US" sz="1800" b="1" dirty="0">
                <a:solidFill>
                  <a:srgbClr val="2F5597"/>
                </a:solidFill>
              </a:rPr>
              <a:t>Investment Priorities</a:t>
            </a:r>
            <a:r>
              <a:rPr lang="en-US" sz="1800" dirty="0">
                <a:solidFill>
                  <a:srgbClr val="2F5597"/>
                </a:solidFill>
              </a:rPr>
              <a:t>. </a:t>
            </a:r>
          </a:p>
          <a:p>
            <a:r>
              <a:rPr lang="en-US" sz="1800" dirty="0">
                <a:solidFill>
                  <a:srgbClr val="2F5597"/>
                </a:solidFill>
              </a:rPr>
              <a:t>An analysis of the current status of the budget available, under the ROP 2014-2020 for specific and relevant to the proposed actions budget has been completed. </a:t>
            </a:r>
          </a:p>
          <a:p>
            <a:r>
              <a:rPr lang="en-US" sz="1800" dirty="0">
                <a:solidFill>
                  <a:srgbClr val="2F5597"/>
                </a:solidFill>
              </a:rPr>
              <a:t>Currently there are</a:t>
            </a:r>
            <a:r>
              <a:rPr lang="en-US" sz="1800" b="1" dirty="0">
                <a:solidFill>
                  <a:srgbClr val="2F5597"/>
                </a:solidFill>
              </a:rPr>
              <a:t> 3 active invitations </a:t>
            </a:r>
            <a:r>
              <a:rPr lang="en-US" sz="1800" dirty="0">
                <a:solidFill>
                  <a:srgbClr val="2F5597"/>
                </a:solidFill>
              </a:rPr>
              <a:t>funded from the ROP 2014-2020 with available budget. </a:t>
            </a:r>
          </a:p>
          <a:p>
            <a:pPr lvl="1">
              <a:buFontTx/>
              <a:buChar char="-"/>
            </a:pPr>
            <a:r>
              <a:rPr lang="el-GR" sz="1400" dirty="0">
                <a:solidFill>
                  <a:srgbClr val="2F5597"/>
                </a:solidFill>
              </a:rPr>
              <a:t>ΑΜΘ08 - </a:t>
            </a:r>
            <a:r>
              <a:rPr lang="en-US" sz="1400" dirty="0">
                <a:solidFill>
                  <a:srgbClr val="2F5597"/>
                </a:solidFill>
              </a:rPr>
              <a:t>PREVENTION AND RISK MANAGEMENT MEASURES BY FLOODS - ACTION 5b.9.1</a:t>
            </a:r>
            <a:endParaRPr lang="el-GR" sz="1400" dirty="0">
              <a:solidFill>
                <a:srgbClr val="2F5597"/>
              </a:solidFill>
            </a:endParaRPr>
          </a:p>
          <a:p>
            <a:pPr lvl="1">
              <a:buFontTx/>
              <a:buChar char="-"/>
            </a:pPr>
            <a:r>
              <a:rPr lang="el-GR" sz="1400" dirty="0">
                <a:solidFill>
                  <a:srgbClr val="2F5597"/>
                </a:solidFill>
              </a:rPr>
              <a:t>ΑΜΘ14 - </a:t>
            </a:r>
            <a:r>
              <a:rPr lang="en-US" sz="1400" dirty="0">
                <a:solidFill>
                  <a:srgbClr val="2F5597"/>
                </a:solidFill>
              </a:rPr>
              <a:t>UPGRADING / SUPPORTING TOURISTIC PRODUCT OF THE REGION – ACTION 6c.12.3</a:t>
            </a:r>
            <a:endParaRPr lang="el-GR" sz="1400" dirty="0">
              <a:solidFill>
                <a:srgbClr val="2F5597"/>
              </a:solidFill>
            </a:endParaRPr>
          </a:p>
          <a:p>
            <a:pPr lvl="1">
              <a:buFontTx/>
              <a:buChar char="-"/>
            </a:pPr>
            <a:r>
              <a:rPr lang="el-GR" sz="1400" dirty="0">
                <a:solidFill>
                  <a:srgbClr val="2F5597"/>
                </a:solidFill>
              </a:rPr>
              <a:t>ΑΜΘ23</a:t>
            </a:r>
            <a:r>
              <a:rPr lang="en-US" sz="1400" dirty="0">
                <a:solidFill>
                  <a:srgbClr val="2F5597"/>
                </a:solidFill>
              </a:rPr>
              <a:t> - PROTECTION AND PROMOTION OF THE ECOSYSTEMS IN THE REGION</a:t>
            </a:r>
          </a:p>
          <a:p>
            <a:r>
              <a:rPr lang="en-US" sz="1800" dirty="0">
                <a:solidFill>
                  <a:srgbClr val="2F5597"/>
                </a:solidFill>
              </a:rPr>
              <a:t>There are closed relevant invitations that are directly linked with the proposed measures</a:t>
            </a:r>
          </a:p>
          <a:p>
            <a:pPr lvl="1">
              <a:buFontTx/>
              <a:buChar char="-"/>
            </a:pPr>
            <a:r>
              <a:rPr lang="el-GR" sz="1400" dirty="0">
                <a:solidFill>
                  <a:srgbClr val="2F5597"/>
                </a:solidFill>
              </a:rPr>
              <a:t>ΑΜΘ25</a:t>
            </a:r>
            <a:r>
              <a:rPr lang="en-US" sz="1400" dirty="0">
                <a:solidFill>
                  <a:srgbClr val="2F5597"/>
                </a:solidFill>
              </a:rPr>
              <a:t> and </a:t>
            </a:r>
            <a:r>
              <a:rPr lang="el-GR" sz="1400" dirty="0">
                <a:solidFill>
                  <a:srgbClr val="2F5597"/>
                </a:solidFill>
              </a:rPr>
              <a:t>ΑΜΘ58</a:t>
            </a:r>
            <a:r>
              <a:rPr lang="en-US" sz="1400" dirty="0">
                <a:solidFill>
                  <a:srgbClr val="2F5597"/>
                </a:solidFill>
              </a:rPr>
              <a:t> – EQUIPMENT FOR PREVENTION AND RISK AND DISASTARS MANAGEMENT, SUCH AS FIRES AND FLOODS</a:t>
            </a:r>
          </a:p>
          <a:p>
            <a:pPr lvl="1">
              <a:buFontTx/>
              <a:buChar char="-"/>
            </a:pPr>
            <a:r>
              <a:rPr lang="el-GR" sz="1400" dirty="0">
                <a:solidFill>
                  <a:srgbClr val="2F5597"/>
                </a:solidFill>
              </a:rPr>
              <a:t>ΑΜΘ06 - </a:t>
            </a:r>
            <a:r>
              <a:rPr lang="en-US" sz="1400" dirty="0">
                <a:solidFill>
                  <a:srgbClr val="2F5597"/>
                </a:solidFill>
              </a:rPr>
              <a:t>INTERVENTIONS FOR THE PROTECTION FROM EROSION. </a:t>
            </a:r>
          </a:p>
          <a:p>
            <a:pPr lvl="1">
              <a:buFontTx/>
              <a:buChar char="-"/>
            </a:pPr>
            <a:endParaRPr lang="en-US" sz="1200" dirty="0">
              <a:solidFill>
                <a:srgbClr val="2F5597"/>
              </a:solidFill>
            </a:endParaRPr>
          </a:p>
          <a:p>
            <a:pPr lvl="1"/>
            <a:endParaRPr lang="en-US" sz="1050" dirty="0">
              <a:solidFill>
                <a:srgbClr val="2F5597"/>
              </a:solidFill>
            </a:endParaRPr>
          </a:p>
        </p:txBody>
      </p:sp>
      <p:sp>
        <p:nvSpPr>
          <p:cNvPr id="5" name="Title 1">
            <a:extLst>
              <a:ext uri="{FF2B5EF4-FFF2-40B4-BE49-F238E27FC236}">
                <a16:creationId xmlns:a16="http://schemas.microsoft.com/office/drawing/2014/main" id="{94937F71-D9BD-47D2-9E1B-474C02D26BF0}"/>
              </a:ext>
            </a:extLst>
          </p:cNvPr>
          <p:cNvSpPr txBox="1">
            <a:spLocks/>
          </p:cNvSpPr>
          <p:nvPr/>
        </p:nvSpPr>
        <p:spPr bwMode="auto">
          <a:xfrm>
            <a:off x="1765590" y="19456"/>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rgbClr val="92D050"/>
                </a:solidFill>
                <a:latin typeface="+mn-lt"/>
                <a:cs typeface="+mn-cs"/>
              </a:rPr>
              <a:t>PA1 - Financing Schemes linked to the Action Plan</a:t>
            </a:r>
          </a:p>
        </p:txBody>
      </p:sp>
    </p:spTree>
    <p:extLst>
      <p:ext uri="{BB962C8B-B14F-4D97-AF65-F5344CB8AC3E}">
        <p14:creationId xmlns:p14="http://schemas.microsoft.com/office/powerpoint/2010/main" val="1960862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73405" y="0"/>
            <a:ext cx="9325740" cy="75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t-IT" altLang="en-US" sz="3600" b="1" dirty="0">
                <a:solidFill>
                  <a:srgbClr val="92D050"/>
                </a:solidFill>
                <a:latin typeface="+mn-lt"/>
                <a:cs typeface="+mn-cs"/>
              </a:rPr>
              <a:t>PA2 – Cattolica</a:t>
            </a:r>
          </a:p>
        </p:txBody>
      </p:sp>
      <p:sp>
        <p:nvSpPr>
          <p:cNvPr id="14" name="Rettangolo 13"/>
          <p:cNvSpPr/>
          <p:nvPr/>
        </p:nvSpPr>
        <p:spPr>
          <a:xfrm>
            <a:off x="6096000" y="1831446"/>
            <a:ext cx="5439344" cy="3693319"/>
          </a:xfrm>
          <a:prstGeom prst="rect">
            <a:avLst/>
          </a:prstGeom>
        </p:spPr>
        <p:txBody>
          <a:bodyPr wrap="square">
            <a:spAutoFit/>
          </a:bodyPr>
          <a:lstStyle/>
          <a:p>
            <a:pPr marL="714375" indent="-269875" algn="just">
              <a:spcAft>
                <a:spcPts val="600"/>
              </a:spcAft>
              <a:buFont typeface="Arial" panose="020B0604020202020204" pitchFamily="34" charset="0"/>
              <a:buChar char="•"/>
            </a:pPr>
            <a:r>
              <a:rPr lang="en-US" sz="1600" dirty="0">
                <a:solidFill>
                  <a:srgbClr val="2F5597"/>
                </a:solidFill>
              </a:rPr>
              <a:t>A densely urbanized C&amp;M tourism destination, with beach facilities and a multi-purpose river port (</a:t>
            </a:r>
            <a:r>
              <a:rPr lang="en-US" sz="1600" b="1" dirty="0">
                <a:solidFill>
                  <a:srgbClr val="2F5597"/>
                </a:solidFill>
              </a:rPr>
              <a:t>fishing</a:t>
            </a:r>
            <a:r>
              <a:rPr lang="en-US" sz="1600" dirty="0">
                <a:solidFill>
                  <a:srgbClr val="2F5597"/>
                </a:solidFill>
              </a:rPr>
              <a:t>, </a:t>
            </a:r>
            <a:r>
              <a:rPr lang="en-US" sz="1600" b="1" dirty="0">
                <a:solidFill>
                  <a:srgbClr val="2F5597"/>
                </a:solidFill>
              </a:rPr>
              <a:t>yachting</a:t>
            </a:r>
            <a:r>
              <a:rPr lang="en-US" sz="1600" dirty="0">
                <a:solidFill>
                  <a:srgbClr val="2F5597"/>
                </a:solidFill>
              </a:rPr>
              <a:t>, </a:t>
            </a:r>
            <a:r>
              <a:rPr lang="en-US" sz="1600" b="1" dirty="0">
                <a:solidFill>
                  <a:srgbClr val="2F5597"/>
                </a:solidFill>
              </a:rPr>
              <a:t>shipyards</a:t>
            </a:r>
            <a:r>
              <a:rPr lang="en-US" sz="1600" dirty="0">
                <a:solidFill>
                  <a:srgbClr val="2F5597"/>
                </a:solidFill>
              </a:rPr>
              <a:t>, </a:t>
            </a:r>
            <a:r>
              <a:rPr lang="en-US" sz="1600" b="1" dirty="0">
                <a:solidFill>
                  <a:srgbClr val="2F5597"/>
                </a:solidFill>
              </a:rPr>
              <a:t>yacht production</a:t>
            </a:r>
            <a:r>
              <a:rPr lang="en-US" sz="1600" dirty="0">
                <a:solidFill>
                  <a:srgbClr val="2F5597"/>
                </a:solidFill>
              </a:rPr>
              <a:t>, </a:t>
            </a:r>
            <a:r>
              <a:rPr lang="en-US" sz="1600" b="1" dirty="0">
                <a:solidFill>
                  <a:srgbClr val="2F5597"/>
                </a:solidFill>
              </a:rPr>
              <a:t>shops</a:t>
            </a:r>
            <a:r>
              <a:rPr lang="en-US" sz="1600" dirty="0">
                <a:solidFill>
                  <a:srgbClr val="2F5597"/>
                </a:solidFill>
              </a:rPr>
              <a:t>, </a:t>
            </a:r>
            <a:r>
              <a:rPr lang="en-US" sz="1600" b="1" dirty="0">
                <a:solidFill>
                  <a:srgbClr val="2F5597"/>
                </a:solidFill>
              </a:rPr>
              <a:t>restaurants</a:t>
            </a:r>
            <a:r>
              <a:rPr lang="en-US" sz="1600" dirty="0">
                <a:solidFill>
                  <a:srgbClr val="2F5597"/>
                </a:solidFill>
              </a:rPr>
              <a:t>) with very high level of </a:t>
            </a:r>
            <a:r>
              <a:rPr lang="en-US" sz="1600" b="1" dirty="0">
                <a:solidFill>
                  <a:srgbClr val="2F5597"/>
                </a:solidFill>
              </a:rPr>
              <a:t>waste production</a:t>
            </a:r>
            <a:r>
              <a:rPr lang="en-US" sz="1600" dirty="0">
                <a:solidFill>
                  <a:srgbClr val="2F5597"/>
                </a:solidFill>
              </a:rPr>
              <a:t> and peculiar by each kind of activity.</a:t>
            </a:r>
            <a:endParaRPr lang="it-IT" sz="1600" dirty="0">
              <a:solidFill>
                <a:srgbClr val="2F5597"/>
              </a:solidFill>
            </a:endParaRPr>
          </a:p>
          <a:p>
            <a:pPr marL="714375" indent="-269875" algn="just">
              <a:spcAft>
                <a:spcPts val="600"/>
              </a:spcAft>
              <a:buFont typeface="Arial" panose="020B0604020202020204" pitchFamily="34" charset="0"/>
              <a:buChar char="•"/>
            </a:pPr>
            <a:r>
              <a:rPr lang="en-US" sz="1600" b="1" dirty="0">
                <a:solidFill>
                  <a:srgbClr val="2F5597"/>
                </a:solidFill>
              </a:rPr>
              <a:t>Phenomena of siltation from upstream and sand accumulation at the port’s mouth reduce navigation safety, attractiveness and operability of the port, with strong negative impacts on the various tourist and economic activities present in the harbor and the city</a:t>
            </a:r>
            <a:r>
              <a:rPr lang="it-IT" sz="1600" b="1" dirty="0">
                <a:solidFill>
                  <a:srgbClr val="2F5597"/>
                </a:solidFill>
              </a:rPr>
              <a:t>.</a:t>
            </a:r>
            <a:endParaRPr lang="it-IT" sz="1600" dirty="0">
              <a:solidFill>
                <a:srgbClr val="2F5597"/>
              </a:solidFill>
            </a:endParaRPr>
          </a:p>
          <a:p>
            <a:pPr marL="714375" indent="-269875" algn="just">
              <a:spcAft>
                <a:spcPts val="0"/>
              </a:spcAft>
              <a:buFont typeface="Arial" panose="020B0604020202020204" pitchFamily="34" charset="0"/>
              <a:buChar char="•"/>
            </a:pPr>
            <a:r>
              <a:rPr lang="en-US" sz="1600" dirty="0">
                <a:solidFill>
                  <a:srgbClr val="2F5597"/>
                </a:solidFill>
              </a:rPr>
              <a:t>Periodic dredging operations are necessary, </a:t>
            </a:r>
            <a:r>
              <a:rPr lang="en-US" sz="1600" b="1" dirty="0">
                <a:solidFill>
                  <a:srgbClr val="2F5597"/>
                </a:solidFill>
              </a:rPr>
              <a:t>strong impact both on the environment and on the budget </a:t>
            </a:r>
            <a:r>
              <a:rPr lang="en-US" sz="1600" dirty="0">
                <a:solidFill>
                  <a:srgbClr val="2F5597"/>
                </a:solidFill>
              </a:rPr>
              <a:t>that the Public Administration must put in balance and spend every year</a:t>
            </a:r>
            <a:r>
              <a:rPr lang="it-IT" sz="1600" dirty="0">
                <a:solidFill>
                  <a:srgbClr val="0070C0"/>
                </a:solidFill>
              </a:rPr>
              <a:t>.</a:t>
            </a:r>
            <a:endParaRPr lang="en-US" sz="1600" dirty="0">
              <a:solidFill>
                <a:srgbClr val="0070C0"/>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50" y="1600161"/>
            <a:ext cx="6040350" cy="441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o 15"/>
          <p:cNvGrpSpPr/>
          <p:nvPr/>
        </p:nvGrpSpPr>
        <p:grpSpPr>
          <a:xfrm>
            <a:off x="286435" y="1089058"/>
            <a:ext cx="1818291" cy="1456891"/>
            <a:chOff x="1245327" y="1152781"/>
            <a:chExt cx="982807" cy="787466"/>
          </a:xfrm>
        </p:grpSpPr>
        <p:grpSp>
          <p:nvGrpSpPr>
            <p:cNvPr id="17" name="Gruppo 16"/>
            <p:cNvGrpSpPr/>
            <p:nvPr/>
          </p:nvGrpSpPr>
          <p:grpSpPr>
            <a:xfrm>
              <a:off x="1245327" y="1152781"/>
              <a:ext cx="941083" cy="787466"/>
              <a:chOff x="304801" y="1676400"/>
              <a:chExt cx="1449534" cy="1212919"/>
            </a:xfrm>
          </p:grpSpPr>
          <p:grpSp>
            <p:nvGrpSpPr>
              <p:cNvPr id="19" name="Gruppo 18"/>
              <p:cNvGrpSpPr/>
              <p:nvPr/>
            </p:nvGrpSpPr>
            <p:grpSpPr>
              <a:xfrm>
                <a:off x="311224" y="2159377"/>
                <a:ext cx="755576" cy="729942"/>
                <a:chOff x="132151" y="4756458"/>
                <a:chExt cx="755576" cy="729942"/>
              </a:xfrm>
            </p:grpSpPr>
            <p:pic>
              <p:nvPicPr>
                <p:cNvPr id="21" name="Picture 8" descr="italiet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51" y="4756458"/>
                  <a:ext cx="755576" cy="7299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2" name="Rectangle 9"/>
                <p:cNvSpPr>
                  <a:spLocks noChangeArrowheads="1"/>
                </p:cNvSpPr>
                <p:nvPr/>
              </p:nvSpPr>
              <p:spPr bwMode="auto">
                <a:xfrm>
                  <a:off x="253435" y="4865884"/>
                  <a:ext cx="296807" cy="171019"/>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0" name="Picture 2" descr="Risultati immagini per Emilia-Romagna immagini">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1" y="1676400"/>
                <a:ext cx="1449534" cy="7634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Ovale 17"/>
            <p:cNvSpPr>
              <a:spLocks noChangeAspect="1"/>
            </p:cNvSpPr>
            <p:nvPr/>
          </p:nvSpPr>
          <p:spPr>
            <a:xfrm>
              <a:off x="2179789" y="1554050"/>
              <a:ext cx="48345" cy="48345"/>
            </a:xfrm>
            <a:prstGeom prst="ellipse">
              <a:avLst/>
            </a:prstGeom>
            <a:solidFill>
              <a:srgbClr val="98C2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4015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tangolo 42"/>
          <p:cNvSpPr/>
          <p:nvPr/>
        </p:nvSpPr>
        <p:spPr>
          <a:xfrm>
            <a:off x="240964" y="1061327"/>
            <a:ext cx="5265231" cy="1200329"/>
          </a:xfrm>
          <a:prstGeom prst="rect">
            <a:avLst/>
          </a:prstGeom>
        </p:spPr>
        <p:txBody>
          <a:bodyPr wrap="square">
            <a:spAutoFit/>
          </a:bodyPr>
          <a:lstStyle/>
          <a:p>
            <a:pPr algn="just"/>
            <a:r>
              <a:rPr lang="en-GB" altLang="it-IT" b="1" dirty="0">
                <a:solidFill>
                  <a:srgbClr val="2F5597"/>
                </a:solidFill>
              </a:rPr>
              <a:t>CERVIA</a:t>
            </a:r>
            <a:r>
              <a:rPr lang="en-GB" altLang="it-IT" dirty="0">
                <a:solidFill>
                  <a:srgbClr val="2F5597"/>
                </a:solidFill>
              </a:rPr>
              <a:t>: in 2009 works were completed for extending south and north entrance docks of the port with the aim to contrast the silting phenomena affecting its mouth.</a:t>
            </a:r>
          </a:p>
        </p:txBody>
      </p:sp>
      <p:grpSp>
        <p:nvGrpSpPr>
          <p:cNvPr id="44" name="Gruppo 43"/>
          <p:cNvGrpSpPr/>
          <p:nvPr/>
        </p:nvGrpSpPr>
        <p:grpSpPr>
          <a:xfrm>
            <a:off x="5899678" y="1209129"/>
            <a:ext cx="2302105" cy="2284213"/>
            <a:chOff x="10805545" y="270170"/>
            <a:chExt cx="2302105" cy="2284213"/>
          </a:xfrm>
        </p:grpSpPr>
        <p:pic>
          <p:nvPicPr>
            <p:cNvPr id="53" name="Picture 2" descr="C:\Users\Saccani\Documents\PELLEGRINI\Progetti di Ricerca\LIFE\2015\_MARINA PLAN\_Doc\Immagini\Batimetria 2009-01 v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5545" y="827804"/>
              <a:ext cx="2302105" cy="1726579"/>
            </a:xfrm>
            <a:prstGeom prst="rect">
              <a:avLst/>
            </a:prstGeom>
            <a:noFill/>
            <a:extLst>
              <a:ext uri="{909E8E84-426E-40DD-AFC4-6F175D3DCCD1}">
                <a14:hiddenFill xmlns:a14="http://schemas.microsoft.com/office/drawing/2010/main">
                  <a:solidFill>
                    <a:srgbClr val="FFFFFF"/>
                  </a:solidFill>
                </a14:hiddenFill>
              </a:ext>
            </a:extLst>
          </p:spPr>
        </p:pic>
        <p:sp>
          <p:nvSpPr>
            <p:cNvPr id="54" name="CasellaDiTesto 53"/>
            <p:cNvSpPr txBox="1"/>
            <p:nvPr/>
          </p:nvSpPr>
          <p:spPr>
            <a:xfrm>
              <a:off x="10842122" y="270170"/>
              <a:ext cx="2265528" cy="523220"/>
            </a:xfrm>
            <a:prstGeom prst="rect">
              <a:avLst/>
            </a:prstGeom>
            <a:noFill/>
            <a:ln>
              <a:solidFill>
                <a:srgbClr val="000000"/>
              </a:solidFill>
            </a:ln>
          </p:spPr>
          <p:txBody>
            <a:bodyPr wrap="square" rtlCol="0">
              <a:spAutoFit/>
            </a:bodyPr>
            <a:lstStyle/>
            <a:p>
              <a:pPr algn="ctr"/>
              <a:r>
                <a:rPr lang="en-GB" sz="1400" u="sng" dirty="0">
                  <a:solidFill>
                    <a:srgbClr val="002060"/>
                  </a:solidFill>
                </a:rPr>
                <a:t>May 2009</a:t>
              </a:r>
              <a:r>
                <a:rPr lang="en-GB" sz="1400" dirty="0">
                  <a:solidFill>
                    <a:srgbClr val="002060"/>
                  </a:solidFill>
                </a:rPr>
                <a:t>: just after helixes action operation</a:t>
              </a:r>
            </a:p>
          </p:txBody>
        </p:sp>
      </p:grpSp>
      <p:grpSp>
        <p:nvGrpSpPr>
          <p:cNvPr id="55" name="Gruppo 54"/>
          <p:cNvGrpSpPr/>
          <p:nvPr/>
        </p:nvGrpSpPr>
        <p:grpSpPr>
          <a:xfrm>
            <a:off x="5905761" y="3857937"/>
            <a:ext cx="2326516" cy="2249622"/>
            <a:chOff x="6496294" y="4283483"/>
            <a:chExt cx="2326516" cy="2249622"/>
          </a:xfrm>
        </p:grpSpPr>
        <p:pic>
          <p:nvPicPr>
            <p:cNvPr id="56" name="Picture 2" descr="C:\Users\Saccani\Documents\PELLEGRINI\Progetti di Ricerca\LIFE\2015\_MARINA PLAN\_Doc\Immagini\Batimetria 2009-02 v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294" y="4869904"/>
              <a:ext cx="2326516" cy="1663201"/>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p:cNvSpPr txBox="1"/>
            <p:nvPr/>
          </p:nvSpPr>
          <p:spPr>
            <a:xfrm>
              <a:off x="6496294" y="4283483"/>
              <a:ext cx="2326516" cy="523220"/>
            </a:xfrm>
            <a:prstGeom prst="rect">
              <a:avLst/>
            </a:prstGeom>
            <a:noFill/>
            <a:ln>
              <a:solidFill>
                <a:srgbClr val="000000"/>
              </a:solidFill>
            </a:ln>
          </p:spPr>
          <p:txBody>
            <a:bodyPr wrap="square" rtlCol="0">
              <a:spAutoFit/>
            </a:bodyPr>
            <a:lstStyle/>
            <a:p>
              <a:pPr algn="ctr"/>
              <a:r>
                <a:rPr lang="en-GB" sz="1400" u="sng" dirty="0">
                  <a:solidFill>
                    <a:srgbClr val="2F5597"/>
                  </a:solidFill>
                </a:rPr>
                <a:t>October 2009</a:t>
              </a:r>
              <a:r>
                <a:rPr lang="en-GB" sz="1400" dirty="0">
                  <a:solidFill>
                    <a:srgbClr val="2F5597"/>
                  </a:solidFill>
                </a:rPr>
                <a:t>: 5 months after helixes action operation</a:t>
              </a:r>
            </a:p>
          </p:txBody>
        </p:sp>
      </p:grpSp>
      <p:sp>
        <p:nvSpPr>
          <p:cNvPr id="69" name="CasellaDiTesto 68"/>
          <p:cNvSpPr txBox="1"/>
          <p:nvPr/>
        </p:nvSpPr>
        <p:spPr>
          <a:xfrm>
            <a:off x="3340262" y="6565244"/>
            <a:ext cx="1923320" cy="886100"/>
          </a:xfrm>
          <a:prstGeom prst="rect">
            <a:avLst/>
          </a:prstGeom>
          <a:noFill/>
        </p:spPr>
        <p:txBody>
          <a:bodyPr wrap="square" rtlCol="0">
            <a:spAutoFit/>
          </a:bodyPr>
          <a:lstStyle/>
          <a:p>
            <a:pPr algn="ctr"/>
            <a:r>
              <a:rPr lang="en-GB" b="1" dirty="0">
                <a:solidFill>
                  <a:schemeClr val="bg1"/>
                </a:solidFill>
              </a:rPr>
              <a:t>Need for a different </a:t>
            </a:r>
          </a:p>
          <a:p>
            <a:pPr algn="ctr"/>
            <a:r>
              <a:rPr lang="en-GB" b="1" dirty="0">
                <a:solidFill>
                  <a:schemeClr val="bg1"/>
                </a:solidFill>
              </a:rPr>
              <a:t>solution</a:t>
            </a:r>
          </a:p>
        </p:txBody>
      </p:sp>
      <p:pic>
        <p:nvPicPr>
          <p:cNvPr id="105" name="Immagine 104"/>
          <p:cNvPicPr>
            <a:picLocks noChangeAspect="1"/>
          </p:cNvPicPr>
          <p:nvPr/>
        </p:nvPicPr>
        <p:blipFill rotWithShape="1">
          <a:blip r:embed="rId5">
            <a:extLst>
              <a:ext uri="{28A0092B-C50C-407E-A947-70E740481C1C}">
                <a14:useLocalDpi xmlns:a14="http://schemas.microsoft.com/office/drawing/2010/main" val="0"/>
              </a:ext>
            </a:extLst>
          </a:blip>
          <a:srcRect l="51563"/>
          <a:stretch/>
        </p:blipFill>
        <p:spPr>
          <a:xfrm>
            <a:off x="1696226" y="2133435"/>
            <a:ext cx="3801018" cy="3958903"/>
          </a:xfrm>
          <a:prstGeom prst="rect">
            <a:avLst/>
          </a:prstGeom>
        </p:spPr>
      </p:pic>
      <p:grpSp>
        <p:nvGrpSpPr>
          <p:cNvPr id="106" name="Gruppo 105"/>
          <p:cNvGrpSpPr/>
          <p:nvPr/>
        </p:nvGrpSpPr>
        <p:grpSpPr>
          <a:xfrm>
            <a:off x="8595266" y="1209130"/>
            <a:ext cx="2844462" cy="2740193"/>
            <a:chOff x="8291439" y="1730500"/>
            <a:chExt cx="3121570" cy="3007143"/>
          </a:xfrm>
        </p:grpSpPr>
        <p:grpSp>
          <p:nvGrpSpPr>
            <p:cNvPr id="107" name="Gruppo 106"/>
            <p:cNvGrpSpPr/>
            <p:nvPr/>
          </p:nvGrpSpPr>
          <p:grpSpPr>
            <a:xfrm>
              <a:off x="8291439" y="1730500"/>
              <a:ext cx="3121570" cy="2415037"/>
              <a:chOff x="698401" y="3662629"/>
              <a:chExt cx="4111724" cy="3099334"/>
            </a:xfrm>
          </p:grpSpPr>
          <p:pic>
            <p:nvPicPr>
              <p:cNvPr id="110" name="Picture 2" descr="C:\Users\Saccani\Documents\PELLEGRINI\Progetti di Ricerca\LIFE\2015\_MARINA PLAN\_Doc\Immagini\Batimetria 2009-03 v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401" y="3662629"/>
                <a:ext cx="4111724" cy="3099334"/>
              </a:xfrm>
              <a:prstGeom prst="rect">
                <a:avLst/>
              </a:prstGeom>
              <a:solidFill>
                <a:schemeClr val="bg1"/>
              </a:solidFill>
            </p:spPr>
          </p:pic>
          <p:sp>
            <p:nvSpPr>
              <p:cNvPr id="111" name="Rettangolo 110"/>
              <p:cNvSpPr/>
              <p:nvPr/>
            </p:nvSpPr>
            <p:spPr bwMode="auto">
              <a:xfrm>
                <a:off x="1392213" y="5051369"/>
                <a:ext cx="1468241" cy="720081"/>
              </a:xfrm>
              <a:prstGeom prst="rect">
                <a:avLst/>
              </a:prstGeom>
              <a:solidFill>
                <a:srgbClr val="C00000">
                  <a:alpha val="25000"/>
                </a:srgbClr>
              </a:solidFill>
              <a:ln w="190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002060"/>
                  </a:solidFill>
                  <a:effectLst/>
                  <a:latin typeface="Arial" charset="0"/>
                </a:endParaRPr>
              </a:p>
            </p:txBody>
          </p:sp>
        </p:grpSp>
        <p:sp>
          <p:nvSpPr>
            <p:cNvPr id="108" name="CasellaDiTesto 107"/>
            <p:cNvSpPr txBox="1"/>
            <p:nvPr/>
          </p:nvSpPr>
          <p:spPr>
            <a:xfrm>
              <a:off x="10169137" y="2800781"/>
              <a:ext cx="1007577" cy="523220"/>
            </a:xfrm>
            <a:prstGeom prst="rect">
              <a:avLst/>
            </a:prstGeom>
            <a:solidFill>
              <a:schemeClr val="bg1"/>
            </a:solidFill>
            <a:ln w="25400">
              <a:solidFill>
                <a:srgbClr val="000000"/>
              </a:solidFill>
            </a:ln>
          </p:spPr>
          <p:txBody>
            <a:bodyPr wrap="square" rtlCol="0">
              <a:spAutoFit/>
            </a:bodyPr>
            <a:lstStyle/>
            <a:p>
              <a:pPr algn="ctr"/>
              <a:r>
                <a:rPr lang="en-GB" sz="1400" dirty="0">
                  <a:solidFill>
                    <a:srgbClr val="2F5597"/>
                  </a:solidFill>
                </a:rPr>
                <a:t>First area silting</a:t>
              </a:r>
            </a:p>
          </p:txBody>
        </p:sp>
        <p:sp>
          <p:nvSpPr>
            <p:cNvPr id="109" name="CasellaDiTesto 108"/>
            <p:cNvSpPr txBox="1"/>
            <p:nvPr/>
          </p:nvSpPr>
          <p:spPr>
            <a:xfrm>
              <a:off x="8341402" y="4163451"/>
              <a:ext cx="3071607" cy="574192"/>
            </a:xfrm>
            <a:prstGeom prst="rect">
              <a:avLst/>
            </a:prstGeom>
            <a:noFill/>
            <a:ln>
              <a:solidFill>
                <a:srgbClr val="000000"/>
              </a:solidFill>
            </a:ln>
          </p:spPr>
          <p:txBody>
            <a:bodyPr wrap="square" rtlCol="0">
              <a:spAutoFit/>
            </a:bodyPr>
            <a:lstStyle/>
            <a:p>
              <a:pPr algn="ctr"/>
              <a:r>
                <a:rPr lang="en-GB" sz="1400" u="sng" dirty="0">
                  <a:solidFill>
                    <a:srgbClr val="2F5597"/>
                  </a:solidFill>
                </a:rPr>
                <a:t>December 2009</a:t>
              </a:r>
              <a:r>
                <a:rPr lang="en-GB" sz="1400" dirty="0">
                  <a:solidFill>
                    <a:srgbClr val="2F5597"/>
                  </a:solidFill>
                </a:rPr>
                <a:t>: 7 months after helixes action operation</a:t>
              </a:r>
            </a:p>
          </p:txBody>
        </p:sp>
      </p:grpSp>
      <p:sp>
        <p:nvSpPr>
          <p:cNvPr id="39" name="Title 1">
            <a:extLst>
              <a:ext uri="{FF2B5EF4-FFF2-40B4-BE49-F238E27FC236}">
                <a16:creationId xmlns:a16="http://schemas.microsoft.com/office/drawing/2014/main" id="{AA917C76-A5AD-4F96-9A34-B1F9C6E56687}"/>
              </a:ext>
            </a:extLst>
          </p:cNvPr>
          <p:cNvSpPr txBox="1">
            <a:spLocks/>
          </p:cNvSpPr>
          <p:nvPr/>
        </p:nvSpPr>
        <p:spPr bwMode="auto">
          <a:xfrm>
            <a:off x="1634119" y="36390"/>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Major issue: silting of port mouth</a:t>
            </a:r>
          </a:p>
        </p:txBody>
      </p:sp>
      <p:grpSp>
        <p:nvGrpSpPr>
          <p:cNvPr id="40" name="Gruppo 39">
            <a:extLst>
              <a:ext uri="{FF2B5EF4-FFF2-40B4-BE49-F238E27FC236}">
                <a16:creationId xmlns:a16="http://schemas.microsoft.com/office/drawing/2014/main" id="{0C4CC197-226C-4A0F-9D75-BDAEE4A19019}"/>
              </a:ext>
            </a:extLst>
          </p:cNvPr>
          <p:cNvGrpSpPr/>
          <p:nvPr/>
        </p:nvGrpSpPr>
        <p:grpSpPr>
          <a:xfrm>
            <a:off x="8970170" y="5220492"/>
            <a:ext cx="2605746" cy="854570"/>
            <a:chOff x="3561805" y="835135"/>
            <a:chExt cx="1654630" cy="542646"/>
          </a:xfrm>
        </p:grpSpPr>
        <p:pic>
          <p:nvPicPr>
            <p:cNvPr id="41" name="Immagine 40" descr="C:\Users\marco.pellegrini3\Documents\_DIN\MARINAPLAN\LOGO\Marina2.jpg">
              <a:extLst>
                <a:ext uri="{FF2B5EF4-FFF2-40B4-BE49-F238E27FC236}">
                  <a16:creationId xmlns:a16="http://schemas.microsoft.com/office/drawing/2014/main" id="{86FFBE03-437E-4356-B5A9-FFB57780BE18}"/>
                </a:ext>
              </a:extLst>
            </p:cNvPr>
            <p:cNvPicPr/>
            <p:nvPr/>
          </p:nvPicPr>
          <p:blipFill rotWithShape="1">
            <a:blip r:embed="rId7">
              <a:extLst>
                <a:ext uri="{28A0092B-C50C-407E-A947-70E740481C1C}">
                  <a14:useLocalDpi xmlns:a14="http://schemas.microsoft.com/office/drawing/2010/main" val="0"/>
                </a:ext>
              </a:extLst>
            </a:blip>
            <a:srcRect l="6088" t="17803" r="3054" b="9888"/>
            <a:stretch/>
          </p:blipFill>
          <p:spPr bwMode="auto">
            <a:xfrm>
              <a:off x="4180031" y="835135"/>
              <a:ext cx="1036404" cy="542646"/>
            </a:xfrm>
            <a:prstGeom prst="rect">
              <a:avLst/>
            </a:prstGeom>
            <a:noFill/>
            <a:ln>
              <a:noFill/>
            </a:ln>
          </p:spPr>
        </p:pic>
        <p:pic>
          <p:nvPicPr>
            <p:cNvPr id="45" name="Immagine 44" descr="C:\Users\marco.pellegrini3\Documents\_DIN\MARINAPLAN\LOGO\life1.jpg">
              <a:extLst>
                <a:ext uri="{FF2B5EF4-FFF2-40B4-BE49-F238E27FC236}">
                  <a16:creationId xmlns:a16="http://schemas.microsoft.com/office/drawing/2014/main" id="{0B0DF7CA-F710-43BC-ABEE-A8393B0747A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561805" y="886598"/>
              <a:ext cx="626935" cy="392430"/>
            </a:xfrm>
            <a:prstGeom prst="rect">
              <a:avLst/>
            </a:prstGeom>
            <a:noFill/>
            <a:ln>
              <a:noFill/>
            </a:ln>
          </p:spPr>
        </p:pic>
      </p:grpSp>
      <p:sp>
        <p:nvSpPr>
          <p:cNvPr id="3" name="Freccia in giù 2">
            <a:extLst>
              <a:ext uri="{FF2B5EF4-FFF2-40B4-BE49-F238E27FC236}">
                <a16:creationId xmlns:a16="http://schemas.microsoft.com/office/drawing/2014/main" id="{8869F515-687A-4136-BA00-4F7A5B0FEA30}"/>
              </a:ext>
            </a:extLst>
          </p:cNvPr>
          <p:cNvSpPr/>
          <p:nvPr/>
        </p:nvSpPr>
        <p:spPr>
          <a:xfrm>
            <a:off x="9779843" y="4396608"/>
            <a:ext cx="376208" cy="623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1" name="Gruppo 90"/>
          <p:cNvGrpSpPr/>
          <p:nvPr/>
        </p:nvGrpSpPr>
        <p:grpSpPr>
          <a:xfrm>
            <a:off x="10203385" y="3968296"/>
            <a:ext cx="1645852" cy="1333241"/>
            <a:chOff x="5712531" y="2193533"/>
            <a:chExt cx="2656417" cy="2123782"/>
          </a:xfrm>
        </p:grpSpPr>
        <p:sp>
          <p:nvSpPr>
            <p:cNvPr id="92" name="Stella a 5 punte 91"/>
            <p:cNvSpPr/>
            <p:nvPr/>
          </p:nvSpPr>
          <p:spPr>
            <a:xfrm>
              <a:off x="5712531" y="2193533"/>
              <a:ext cx="2656417" cy="21237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p>
          </p:txBody>
        </p:sp>
        <p:sp>
          <p:nvSpPr>
            <p:cNvPr id="93" name="CasellaDiTesto 92"/>
            <p:cNvSpPr txBox="1"/>
            <p:nvPr/>
          </p:nvSpPr>
          <p:spPr>
            <a:xfrm>
              <a:off x="6073812" y="2982132"/>
              <a:ext cx="2030626" cy="1029571"/>
            </a:xfrm>
            <a:prstGeom prst="rect">
              <a:avLst/>
            </a:prstGeom>
            <a:noFill/>
          </p:spPr>
          <p:txBody>
            <a:bodyPr wrap="square" rtlCol="0">
              <a:spAutoFit/>
            </a:bodyPr>
            <a:lstStyle/>
            <a:p>
              <a:pPr algn="ctr"/>
              <a:r>
                <a:rPr lang="en-GB" sz="1200" b="1" dirty="0">
                  <a:solidFill>
                    <a:schemeClr val="bg1"/>
                  </a:solidFill>
                </a:rPr>
                <a:t>Need for a different </a:t>
              </a:r>
            </a:p>
            <a:p>
              <a:pPr algn="ctr"/>
              <a:r>
                <a:rPr lang="en-GB" sz="1200" b="1" dirty="0">
                  <a:solidFill>
                    <a:schemeClr val="bg1"/>
                  </a:solidFill>
                </a:rPr>
                <a:t>solution</a:t>
              </a:r>
            </a:p>
          </p:txBody>
        </p:sp>
      </p:grpSp>
    </p:spTree>
    <p:extLst>
      <p:ext uri="{BB962C8B-B14F-4D97-AF65-F5344CB8AC3E}">
        <p14:creationId xmlns:p14="http://schemas.microsoft.com/office/powerpoint/2010/main" val="1181390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DE9C16-60D1-4E3B-91F4-5F08EC9C45AF}"/>
              </a:ext>
            </a:extLst>
          </p:cNvPr>
          <p:cNvSpPr>
            <a:spLocks noGrp="1"/>
          </p:cNvSpPr>
          <p:nvPr>
            <p:ph type="sldNum" sz="quarter" idx="12"/>
          </p:nvPr>
        </p:nvSpPr>
        <p:spPr>
          <a:xfrm>
            <a:off x="8610600" y="6372946"/>
            <a:ext cx="2743200" cy="331932"/>
          </a:xfrm>
        </p:spPr>
        <p:txBody>
          <a:bodyPr/>
          <a:lstStyle/>
          <a:p>
            <a:fld id="{80774569-E714-4087-809E-1B40B17C6C0D}" type="slidenum">
              <a:rPr lang="it-IT" smtClean="0"/>
              <a:t>8</a:t>
            </a:fld>
            <a:endParaRPr lang="it-IT"/>
          </a:p>
        </p:txBody>
      </p:sp>
      <p:grpSp>
        <p:nvGrpSpPr>
          <p:cNvPr id="52" name="Gruppo 51"/>
          <p:cNvGrpSpPr/>
          <p:nvPr/>
        </p:nvGrpSpPr>
        <p:grpSpPr>
          <a:xfrm>
            <a:off x="611688" y="862605"/>
            <a:ext cx="3614058" cy="2204078"/>
            <a:chOff x="382138" y="2100042"/>
            <a:chExt cx="3453470" cy="2204078"/>
          </a:xfrm>
        </p:grpSpPr>
        <p:sp>
          <p:nvSpPr>
            <p:cNvPr id="74" name="CasellaDiTesto 73">
              <a:extLst>
                <a:ext uri="{FF2B5EF4-FFF2-40B4-BE49-F238E27FC236}">
                  <a16:creationId xmlns:a16="http://schemas.microsoft.com/office/drawing/2014/main" id="{23B94DBB-7953-4C8E-9682-730F7B68BFA9}"/>
                </a:ext>
              </a:extLst>
            </p:cNvPr>
            <p:cNvSpPr txBox="1"/>
            <p:nvPr/>
          </p:nvSpPr>
          <p:spPr>
            <a:xfrm>
              <a:off x="382138" y="2734460"/>
              <a:ext cx="3334992" cy="1569660"/>
            </a:xfrm>
            <a:prstGeom prst="rect">
              <a:avLst/>
            </a:prstGeom>
            <a:noFill/>
            <a:ln>
              <a:solidFill>
                <a:srgbClr val="FF0000"/>
              </a:solidFill>
              <a:prstDash val="lgDash"/>
            </a:ln>
          </p:spPr>
          <p:txBody>
            <a:bodyPr wrap="square" rtlCol="0">
              <a:spAutoFit/>
            </a:bodyPr>
            <a:lstStyle/>
            <a:p>
              <a:pPr algn="just"/>
              <a:r>
                <a:rPr lang="en-US" sz="1600" dirty="0">
                  <a:solidFill>
                    <a:srgbClr val="2F5597"/>
                  </a:solidFill>
                </a:rPr>
                <a:t>Port seabed re-modelling plant with Ejectors system is </a:t>
              </a:r>
              <a:r>
                <a:rPr lang="en-US" sz="1600" dirty="0">
                  <a:solidFill>
                    <a:srgbClr val="2F5597"/>
                  </a:solidFill>
                  <a:highlight>
                    <a:srgbClr val="FFFF89"/>
                  </a:highlight>
                </a:rPr>
                <a:t>compliant with Good Practices  </a:t>
              </a:r>
              <a:r>
                <a:rPr lang="en-US" sz="1600" b="1" dirty="0">
                  <a:solidFill>
                    <a:srgbClr val="2F5597"/>
                  </a:solidFill>
                  <a:highlight>
                    <a:srgbClr val="FFFF89"/>
                  </a:highlight>
                </a:rPr>
                <a:t>AS-2.2 </a:t>
              </a:r>
              <a:r>
                <a:rPr lang="en-US" sz="1600" dirty="0">
                  <a:solidFill>
                    <a:srgbClr val="2F5597"/>
                  </a:solidFill>
                  <a:highlight>
                    <a:srgbClr val="FFFF89"/>
                  </a:highlight>
                </a:rPr>
                <a:t>(</a:t>
              </a:r>
              <a:r>
                <a:rPr lang="en-US" sz="1600" i="1" dirty="0">
                  <a:solidFill>
                    <a:srgbClr val="2F5597"/>
                  </a:solidFill>
                  <a:highlight>
                    <a:srgbClr val="FFFF89"/>
                  </a:highlight>
                </a:rPr>
                <a:t>IT National Guidelines on coastal protection</a:t>
              </a:r>
              <a:r>
                <a:rPr lang="en-US" sz="1600" dirty="0">
                  <a:solidFill>
                    <a:srgbClr val="2F5597"/>
                  </a:solidFill>
                </a:rPr>
                <a:t>) concerning installation of permanent devices for sediment transfer or bypass</a:t>
              </a:r>
            </a:p>
          </p:txBody>
        </p:sp>
        <p:sp>
          <p:nvSpPr>
            <p:cNvPr id="96" name="CasellaDiTesto 95"/>
            <p:cNvSpPr txBox="1"/>
            <p:nvPr/>
          </p:nvSpPr>
          <p:spPr>
            <a:xfrm>
              <a:off x="401402" y="2100042"/>
              <a:ext cx="3434206" cy="584775"/>
            </a:xfrm>
            <a:prstGeom prst="rect">
              <a:avLst/>
            </a:prstGeom>
            <a:noFill/>
          </p:spPr>
          <p:txBody>
            <a:bodyPr wrap="square" rtlCol="0">
              <a:spAutoFit/>
            </a:bodyPr>
            <a:lstStyle/>
            <a:p>
              <a:r>
                <a:rPr lang="en-US" sz="1600" b="1" dirty="0">
                  <a:solidFill>
                    <a:srgbClr val="2F5597"/>
                  </a:solidFill>
                </a:rPr>
                <a:t>Technology and solution adopted within </a:t>
              </a:r>
              <a:r>
                <a:rPr lang="en-US" sz="1600" b="1" dirty="0" err="1">
                  <a:solidFill>
                    <a:srgbClr val="2F5597"/>
                  </a:solidFill>
                </a:rPr>
                <a:t>MarinaPlan</a:t>
              </a:r>
              <a:r>
                <a:rPr lang="en-US" sz="1600" b="1" dirty="0">
                  <a:solidFill>
                    <a:srgbClr val="2F5597"/>
                  </a:solidFill>
                </a:rPr>
                <a:t> (Life+) and Co-Evolve</a:t>
              </a:r>
            </a:p>
          </p:txBody>
        </p:sp>
      </p:grpSp>
      <p:pic>
        <p:nvPicPr>
          <p:cNvPr id="100" name="Immagine 99"/>
          <p:cNvPicPr>
            <a:picLocks noChangeAspect="1"/>
          </p:cNvPicPr>
          <p:nvPr/>
        </p:nvPicPr>
        <p:blipFill rotWithShape="1">
          <a:blip r:embed="rId3"/>
          <a:srcRect l="6325" t="-776" r="3755" b="776"/>
          <a:stretch/>
        </p:blipFill>
        <p:spPr>
          <a:xfrm>
            <a:off x="215749" y="3215173"/>
            <a:ext cx="1884571" cy="2314274"/>
          </a:xfrm>
          <a:prstGeom prst="rect">
            <a:avLst/>
          </a:prstGeom>
        </p:spPr>
      </p:pic>
      <p:pic>
        <p:nvPicPr>
          <p:cNvPr id="101" name="Immagin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3386" y="3215173"/>
            <a:ext cx="1734970" cy="231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p:nvPicPr>
        <p:blipFill>
          <a:blip r:embed="rId5"/>
          <a:stretch>
            <a:fillRect/>
          </a:stretch>
        </p:blipFill>
        <p:spPr>
          <a:xfrm>
            <a:off x="4378812" y="794509"/>
            <a:ext cx="7176048" cy="5746378"/>
          </a:xfrm>
          <a:prstGeom prst="rect">
            <a:avLst/>
          </a:prstGeom>
        </p:spPr>
      </p:pic>
      <p:sp>
        <p:nvSpPr>
          <p:cNvPr id="16" name="Title 1">
            <a:extLst>
              <a:ext uri="{FF2B5EF4-FFF2-40B4-BE49-F238E27FC236}">
                <a16:creationId xmlns:a16="http://schemas.microsoft.com/office/drawing/2014/main" id="{5C25FBE9-AD70-4EAA-9DE5-324B09AC118F}"/>
              </a:ext>
            </a:extLst>
          </p:cNvPr>
          <p:cNvSpPr txBox="1">
            <a:spLocks/>
          </p:cNvSpPr>
          <p:nvPr/>
        </p:nvSpPr>
        <p:spPr bwMode="auto">
          <a:xfrm>
            <a:off x="1843238" y="42893"/>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PA2 - The ejector plant</a:t>
            </a:r>
          </a:p>
        </p:txBody>
      </p:sp>
    </p:spTree>
    <p:extLst>
      <p:ext uri="{BB962C8B-B14F-4D97-AF65-F5344CB8AC3E}">
        <p14:creationId xmlns:p14="http://schemas.microsoft.com/office/powerpoint/2010/main" val="1403313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o 51"/>
          <p:cNvGrpSpPr/>
          <p:nvPr/>
        </p:nvGrpSpPr>
        <p:grpSpPr>
          <a:xfrm>
            <a:off x="611688" y="862605"/>
            <a:ext cx="3614058" cy="2204078"/>
            <a:chOff x="382138" y="2100042"/>
            <a:chExt cx="3453470" cy="2204078"/>
          </a:xfrm>
        </p:grpSpPr>
        <p:sp>
          <p:nvSpPr>
            <p:cNvPr id="74" name="CasellaDiTesto 73">
              <a:extLst>
                <a:ext uri="{FF2B5EF4-FFF2-40B4-BE49-F238E27FC236}">
                  <a16:creationId xmlns:a16="http://schemas.microsoft.com/office/drawing/2014/main" id="{23B94DBB-7953-4C8E-9682-730F7B68BFA9}"/>
                </a:ext>
              </a:extLst>
            </p:cNvPr>
            <p:cNvSpPr txBox="1"/>
            <p:nvPr/>
          </p:nvSpPr>
          <p:spPr>
            <a:xfrm>
              <a:off x="382138" y="2734460"/>
              <a:ext cx="3334992" cy="1569660"/>
            </a:xfrm>
            <a:prstGeom prst="rect">
              <a:avLst/>
            </a:prstGeom>
            <a:noFill/>
            <a:ln>
              <a:solidFill>
                <a:srgbClr val="FF0000"/>
              </a:solidFill>
              <a:prstDash val="lgDash"/>
            </a:ln>
          </p:spPr>
          <p:txBody>
            <a:bodyPr wrap="square" rtlCol="0">
              <a:spAutoFit/>
            </a:bodyPr>
            <a:lstStyle/>
            <a:p>
              <a:pPr algn="just"/>
              <a:r>
                <a:rPr lang="en-US" sz="1600" dirty="0">
                  <a:solidFill>
                    <a:srgbClr val="2F5597"/>
                  </a:solidFill>
                </a:rPr>
                <a:t>Port seabed re-modelling plant with Ejectors system is </a:t>
              </a:r>
              <a:r>
                <a:rPr lang="en-US" sz="1600" dirty="0">
                  <a:solidFill>
                    <a:srgbClr val="2F5597"/>
                  </a:solidFill>
                  <a:highlight>
                    <a:srgbClr val="FFFF89"/>
                  </a:highlight>
                </a:rPr>
                <a:t>compliant with Good Practices  </a:t>
              </a:r>
              <a:r>
                <a:rPr lang="en-US" sz="1600" b="1" dirty="0">
                  <a:solidFill>
                    <a:srgbClr val="2F5597"/>
                  </a:solidFill>
                  <a:highlight>
                    <a:srgbClr val="FFFF89"/>
                  </a:highlight>
                </a:rPr>
                <a:t>AS-2.2 </a:t>
              </a:r>
              <a:r>
                <a:rPr lang="en-US" sz="1600" dirty="0">
                  <a:solidFill>
                    <a:srgbClr val="2F5597"/>
                  </a:solidFill>
                  <a:highlight>
                    <a:srgbClr val="FFFF89"/>
                  </a:highlight>
                </a:rPr>
                <a:t>(</a:t>
              </a:r>
              <a:r>
                <a:rPr lang="en-US" sz="1600" i="1" dirty="0">
                  <a:solidFill>
                    <a:srgbClr val="2F5597"/>
                  </a:solidFill>
                  <a:highlight>
                    <a:srgbClr val="FFFF89"/>
                  </a:highlight>
                </a:rPr>
                <a:t>IT National Guidelines on coastal protection</a:t>
              </a:r>
              <a:r>
                <a:rPr lang="en-US" sz="1600" dirty="0">
                  <a:solidFill>
                    <a:srgbClr val="2F5597"/>
                  </a:solidFill>
                </a:rPr>
                <a:t>) concerning installation of permanent devices for sediment transfer or bypass</a:t>
              </a:r>
            </a:p>
          </p:txBody>
        </p:sp>
        <p:sp>
          <p:nvSpPr>
            <p:cNvPr id="96" name="CasellaDiTesto 95"/>
            <p:cNvSpPr txBox="1"/>
            <p:nvPr/>
          </p:nvSpPr>
          <p:spPr>
            <a:xfrm>
              <a:off x="401402" y="2100042"/>
              <a:ext cx="3434206" cy="584775"/>
            </a:xfrm>
            <a:prstGeom prst="rect">
              <a:avLst/>
            </a:prstGeom>
            <a:noFill/>
          </p:spPr>
          <p:txBody>
            <a:bodyPr wrap="square" rtlCol="0">
              <a:spAutoFit/>
            </a:bodyPr>
            <a:lstStyle/>
            <a:p>
              <a:r>
                <a:rPr lang="en-US" sz="1600" b="1" dirty="0">
                  <a:solidFill>
                    <a:srgbClr val="2F5597"/>
                  </a:solidFill>
                </a:rPr>
                <a:t>Technology and solution adopted within </a:t>
              </a:r>
              <a:r>
                <a:rPr lang="en-US" sz="1600" b="1" dirty="0" err="1">
                  <a:solidFill>
                    <a:srgbClr val="2F5597"/>
                  </a:solidFill>
                </a:rPr>
                <a:t>MarinaPlan</a:t>
              </a:r>
              <a:r>
                <a:rPr lang="en-US" sz="1600" b="1" dirty="0">
                  <a:solidFill>
                    <a:srgbClr val="2F5597"/>
                  </a:solidFill>
                </a:rPr>
                <a:t> (Life+) and Co-Evolve</a:t>
              </a:r>
            </a:p>
          </p:txBody>
        </p:sp>
      </p:grpSp>
      <p:pic>
        <p:nvPicPr>
          <p:cNvPr id="100" name="Immagine 99"/>
          <p:cNvPicPr>
            <a:picLocks noChangeAspect="1"/>
          </p:cNvPicPr>
          <p:nvPr/>
        </p:nvPicPr>
        <p:blipFill rotWithShape="1">
          <a:blip r:embed="rId4"/>
          <a:srcRect l="6325" t="-776" r="3755" b="776"/>
          <a:stretch/>
        </p:blipFill>
        <p:spPr>
          <a:xfrm>
            <a:off x="215749" y="3215173"/>
            <a:ext cx="1884571" cy="2314274"/>
          </a:xfrm>
          <a:prstGeom prst="rect">
            <a:avLst/>
          </a:prstGeom>
        </p:spPr>
      </p:pic>
      <p:pic>
        <p:nvPicPr>
          <p:cNvPr id="101" name="Immagin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3386" y="3215173"/>
            <a:ext cx="1734970" cy="231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5C25FBE9-AD70-4EAA-9DE5-324B09AC118F}"/>
              </a:ext>
            </a:extLst>
          </p:cNvPr>
          <p:cNvSpPr txBox="1">
            <a:spLocks/>
          </p:cNvSpPr>
          <p:nvPr/>
        </p:nvSpPr>
        <p:spPr bwMode="auto">
          <a:xfrm>
            <a:off x="1843238" y="42893"/>
            <a:ext cx="8138962" cy="63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200" b="1" dirty="0">
                <a:solidFill>
                  <a:srgbClr val="92D050"/>
                </a:solidFill>
                <a:latin typeface="+mn-lt"/>
                <a:cs typeface="+mn-cs"/>
              </a:rPr>
              <a:t>PA2 - The ejector plant</a:t>
            </a:r>
          </a:p>
        </p:txBody>
      </p:sp>
      <p:graphicFrame>
        <p:nvGraphicFramePr>
          <p:cNvPr id="11" name="Object 5">
            <a:extLst>
              <a:ext uri="{FF2B5EF4-FFF2-40B4-BE49-F238E27FC236}">
                <a16:creationId xmlns:a16="http://schemas.microsoft.com/office/drawing/2014/main" id="{889719BB-A170-43B3-8252-ED0A2AD6469B}"/>
              </a:ext>
            </a:extLst>
          </p:cNvPr>
          <p:cNvGraphicFramePr>
            <a:graphicFrameLocks noChangeAspect="1"/>
          </p:cNvGraphicFramePr>
          <p:nvPr>
            <p:extLst>
              <p:ext uri="{D42A27DB-BD31-4B8C-83A1-F6EECF244321}">
                <p14:modId xmlns:p14="http://schemas.microsoft.com/office/powerpoint/2010/main" val="541219374"/>
              </p:ext>
            </p:extLst>
          </p:nvPr>
        </p:nvGraphicFramePr>
        <p:xfrm>
          <a:off x="4442368" y="2295569"/>
          <a:ext cx="7295745" cy="2421192"/>
        </p:xfrm>
        <a:graphic>
          <a:graphicData uri="http://schemas.openxmlformats.org/presentationml/2006/ole">
            <mc:AlternateContent xmlns:mc="http://schemas.openxmlformats.org/markup-compatibility/2006">
              <mc:Choice xmlns:v="urn:schemas-microsoft-com:vml" Requires="v">
                <p:oleObj spid="_x0000_s1027" name="Documento Solid Edge Draft" r:id="rId6" imgW="27669600" imgH="16290720" progId="SolidEdge.DraftDocument">
                  <p:embed/>
                </p:oleObj>
              </mc:Choice>
              <mc:Fallback>
                <p:oleObj name="Documento Solid Edge Draft" r:id="rId6" imgW="27669600" imgH="16290720" progId="SolidEdge.DraftDocument">
                  <p:embed/>
                  <p:pic>
                    <p:nvPicPr>
                      <p:cNvPr id="11" name="Object 5">
                        <a:extLst>
                          <a:ext uri="{FF2B5EF4-FFF2-40B4-BE49-F238E27FC236}">
                            <a16:creationId xmlns:a16="http://schemas.microsoft.com/office/drawing/2014/main" id="{889719BB-A170-43B3-8252-ED0A2AD6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480" t="49965" r="-755" b="3426"/>
                      <a:stretch>
                        <a:fillRect/>
                      </a:stretch>
                    </p:blipFill>
                    <p:spPr bwMode="auto">
                      <a:xfrm>
                        <a:off x="4442368" y="2295569"/>
                        <a:ext cx="7295745" cy="2421192"/>
                      </a:xfrm>
                      <a:prstGeom prst="rect">
                        <a:avLst/>
                      </a:prstGeom>
                      <a:noFill/>
                      <a:ln w="9525">
                        <a:solidFill>
                          <a:srgbClr val="FF6600"/>
                        </a:solidFill>
                        <a:miter lim="800000"/>
                        <a:headEnd/>
                        <a:tailEnd/>
                      </a:ln>
                    </p:spPr>
                  </p:pic>
                </p:oleObj>
              </mc:Fallback>
            </mc:AlternateContent>
          </a:graphicData>
        </a:graphic>
      </p:graphicFrame>
      <p:sp>
        <p:nvSpPr>
          <p:cNvPr id="12" name="CasellaDiTesto 11">
            <a:extLst>
              <a:ext uri="{FF2B5EF4-FFF2-40B4-BE49-F238E27FC236}">
                <a16:creationId xmlns:a16="http://schemas.microsoft.com/office/drawing/2014/main" id="{2D4674B5-F2CC-41EC-B1FA-B2A9C5601ED9}"/>
              </a:ext>
            </a:extLst>
          </p:cNvPr>
          <p:cNvSpPr txBox="1"/>
          <p:nvPr/>
        </p:nvSpPr>
        <p:spPr>
          <a:xfrm>
            <a:off x="4442369" y="896858"/>
            <a:ext cx="7295745" cy="1200329"/>
          </a:xfrm>
          <a:prstGeom prst="rect">
            <a:avLst/>
          </a:prstGeom>
          <a:noFill/>
        </p:spPr>
        <p:txBody>
          <a:bodyPr wrap="square" rtlCol="0">
            <a:spAutoFit/>
          </a:bodyPr>
          <a:lstStyle/>
          <a:p>
            <a:r>
              <a:rPr lang="en-US" dirty="0">
                <a:solidFill>
                  <a:srgbClr val="2F5597"/>
                </a:solidFill>
              </a:rPr>
              <a:t>The ejector collects the sediment that is naturally settled into its area of influence, and therefore does not introduce or take away anything. Once the plant reaches steady state conditions, the marine ecosystem is no longer modified.</a:t>
            </a:r>
            <a:endParaRPr lang="it-IT" dirty="0">
              <a:solidFill>
                <a:srgbClr val="2F5597"/>
              </a:solidFill>
            </a:endParaRPr>
          </a:p>
        </p:txBody>
      </p:sp>
      <p:pic>
        <p:nvPicPr>
          <p:cNvPr id="13" name="Immagine 12">
            <a:extLst>
              <a:ext uri="{FF2B5EF4-FFF2-40B4-BE49-F238E27FC236}">
                <a16:creationId xmlns:a16="http://schemas.microsoft.com/office/drawing/2014/main" id="{8D471A00-4CAF-4768-B4DC-18D3632CB2AE}"/>
              </a:ext>
            </a:extLst>
          </p:cNvPr>
          <p:cNvPicPr>
            <a:picLocks noChangeAspect="1"/>
          </p:cNvPicPr>
          <p:nvPr/>
        </p:nvPicPr>
        <p:blipFill rotWithShape="1">
          <a:blip r:embed="rId8"/>
          <a:srcRect l="1879" t="49128" r="47694" b="5485"/>
          <a:stretch/>
        </p:blipFill>
        <p:spPr>
          <a:xfrm>
            <a:off x="9192787" y="4040219"/>
            <a:ext cx="2665229" cy="1920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5523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54B69D3E5733446B0FAE3C81CC1AA29" ma:contentTypeVersion="11" ma:contentTypeDescription="Creare un nuovo documento." ma:contentTypeScope="" ma:versionID="ce37f6b6dc92f1b28065d98a5d6a862c">
  <xsd:schema xmlns:xsd="http://www.w3.org/2001/XMLSchema" xmlns:xs="http://www.w3.org/2001/XMLSchema" xmlns:p="http://schemas.microsoft.com/office/2006/metadata/properties" xmlns:ns3="4c3236c6-95d2-4d17-be8d-585712637b94" xmlns:ns4="0eda4f44-c574-4c28-adc0-f041ccbed4ff" targetNamespace="http://schemas.microsoft.com/office/2006/metadata/properties" ma:root="true" ma:fieldsID="b9d37ea41e4c9044ef1c6d02e0bcfcf4" ns3:_="" ns4:_="">
    <xsd:import namespace="4c3236c6-95d2-4d17-be8d-585712637b94"/>
    <xsd:import namespace="0eda4f44-c574-4c28-adc0-f041ccbed4f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3236c6-95d2-4d17-be8d-585712637b9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da4f44-c574-4c28-adc0-f041ccbed4ff"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element name="SharingHintHash" ma:index="16"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D7A798-165C-45C3-9BA3-C6112B36E836}">
  <ds:schemaRefs>
    <ds:schemaRef ds:uri="http://schemas.microsoft.com/sharepoint/v3/contenttype/forms"/>
  </ds:schemaRefs>
</ds:datastoreItem>
</file>

<file path=customXml/itemProps2.xml><?xml version="1.0" encoding="utf-8"?>
<ds:datastoreItem xmlns:ds="http://schemas.openxmlformats.org/officeDocument/2006/customXml" ds:itemID="{B9F79478-0462-4A0D-A656-25DDEBD4E93A}">
  <ds:schemaRefs>
    <ds:schemaRef ds:uri="http://purl.org/dc/terms/"/>
    <ds:schemaRef ds:uri="0eda4f44-c574-4c28-adc0-f041ccbed4ff"/>
    <ds:schemaRef ds:uri="http://schemas.microsoft.com/office/2006/documentManagement/types"/>
    <ds:schemaRef ds:uri="http://schemas.microsoft.com/office/infopath/2007/PartnerControls"/>
    <ds:schemaRef ds:uri="4c3236c6-95d2-4d17-be8d-585712637b94"/>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D1D1E4F-831F-4490-8823-E17247241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3236c6-95d2-4d17-be8d-585712637b94"/>
    <ds:schemaRef ds:uri="0eda4f44-c574-4c28-adc0-f041ccbed4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7141</TotalTime>
  <Words>1701</Words>
  <Application>Microsoft Office PowerPoint</Application>
  <PresentationFormat>Widescreen</PresentationFormat>
  <Paragraphs>201</Paragraphs>
  <Slides>25</Slides>
  <Notes>14</Notes>
  <HiddenSlides>1</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25</vt:i4>
      </vt:variant>
    </vt:vector>
  </HeadingPairs>
  <TitlesOfParts>
    <vt:vector size="31" baseType="lpstr">
      <vt:lpstr>Arial</vt:lpstr>
      <vt:lpstr>Calibri</vt:lpstr>
      <vt:lpstr>Calibri Light</vt:lpstr>
      <vt:lpstr>Wingdings</vt:lpstr>
      <vt:lpstr>Tema di Office</vt:lpstr>
      <vt:lpstr>Documento Solid Edge Draft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Montanari Roberto - Serv.Difesa del Suolo, della Costa e Bonifica</dc:creator>
  <cp:lastModifiedBy>Gamberini Laura</cp:lastModifiedBy>
  <cp:revision>417</cp:revision>
  <cp:lastPrinted>2019-09-19T06:22:03Z</cp:lastPrinted>
  <dcterms:created xsi:type="dcterms:W3CDTF">2018-09-14T11:59:49Z</dcterms:created>
  <dcterms:modified xsi:type="dcterms:W3CDTF">2019-09-27T13:33:08Z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0x010100A54B69D3E5733446B0FAE3C81CC1AA29</vt:lpwstr>
  </property>
</Properties>
</file>