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9" roundtripDataSignature="AMtx7mhCQj2nGmyvYFzPxk8s9Rfnn8lgG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orma Attiva" initials="" lastIdx="4" clrIdx="0"/>
  <p:cmAuthor id="1" name="manuela ferrari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30T08:20:38.632" idx="4">
    <p:pos x="6000" y="0"/>
    <p:text>perché cristina zoboli è con un carattere più grande?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commentPostId="AAAADi1COzM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5615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zoboli@adibpo.i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rgbClr val="4472C3">
                  <a:alpha val="81960"/>
                </a:srgbClr>
              </a:gs>
              <a:gs pos="25000">
                <a:srgbClr val="4472C4">
                  <a:alpha val="60000"/>
                </a:srgbClr>
              </a:gs>
              <a:gs pos="94000">
                <a:srgbClr val="AEABAB"/>
              </a:gs>
              <a:gs pos="100000">
                <a:srgbClr val="AEABAB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6432045" y="3229607"/>
            <a:ext cx="5255130" cy="1401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59"/>
              <a:buFont typeface="Calibri"/>
              <a:buNone/>
            </a:pPr>
            <a:r>
              <a:rPr lang="it-IT" sz="3959" b="1">
                <a:solidFill>
                  <a:srgbClr val="000000"/>
                </a:solidFill>
              </a:rPr>
              <a:t>PROGETTI DI SENSIBILIZZAZIONE E PARTECIPAZIONE SUL PAESAGGIO</a:t>
            </a: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6432197" y="2170752"/>
            <a:ext cx="4805691" cy="83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it-IT" sz="1800" dirty="0">
                <a:solidFill>
                  <a:srgbClr val="000000"/>
                </a:solidFill>
              </a:rPr>
              <a:t>IPOTESI PROGRAMMA DI LAVORO </a:t>
            </a:r>
            <a:endParaRPr dirty="0"/>
          </a:p>
        </p:txBody>
      </p:sp>
      <p:sp>
        <p:nvSpPr>
          <p:cNvPr id="93" name="Google Shape;93;p1"/>
          <p:cNvSpPr/>
          <p:nvPr/>
        </p:nvSpPr>
        <p:spPr>
          <a:xfrm>
            <a:off x="1" y="590635"/>
            <a:ext cx="5478085" cy="6276841"/>
          </a:xfrm>
          <a:custGeom>
            <a:avLst/>
            <a:gdLst/>
            <a:ahLst/>
            <a:cxnLst/>
            <a:rect l="l" t="t" r="r" b="b"/>
            <a:pathLst>
              <a:path w="5478085" h="6276841" extrusionOk="0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solidFill>
              <a:srgbClr val="B3C6E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" descr="Immagine che contiene albero, esterni, erba, persona&#10;&#10;Descrizione generata automaticamente"/>
          <p:cNvPicPr preferRelativeResize="0"/>
          <p:nvPr/>
        </p:nvPicPr>
        <p:blipFill rotWithShape="1">
          <a:blip r:embed="rId4">
            <a:alphaModFix/>
          </a:blip>
          <a:srcRect l="3587" r="38407" b="1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 extrusionOk="0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6576051" y="5325112"/>
            <a:ext cx="4805691" cy="83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 ottobre 2019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TIMING</a:t>
            </a:r>
            <a:endParaRPr/>
          </a:p>
        </p:txBody>
      </p:sp>
      <p:sp>
        <p:nvSpPr>
          <p:cNvPr id="178" name="Google Shape;178;p11"/>
          <p:cNvSpPr txBox="1">
            <a:spLocks noGrp="1"/>
          </p:cNvSpPr>
          <p:nvPr>
            <p:ph type="body" idx="1"/>
          </p:nvPr>
        </p:nvSpPr>
        <p:spPr>
          <a:xfrm>
            <a:off x="838200" y="1449818"/>
            <a:ext cx="10515600" cy="481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Per comodità abbiamo distinto il lavoro in tre fasi: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79" name="Google Shape;179;p11"/>
          <p:cNvSpPr txBox="1"/>
          <p:nvPr/>
        </p:nvSpPr>
        <p:spPr>
          <a:xfrm>
            <a:off x="993469" y="2044392"/>
            <a:ext cx="4582684" cy="3589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it-IT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 FASE (14/10 – 15/11)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Interviste (max. 10 per progetto pilota)</a:t>
            </a:r>
            <a:endParaRPr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group </a:t>
            </a:r>
            <a:r>
              <a:rPr lang="it-IT" sz="2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(max. 2 per progetto pilota)</a:t>
            </a:r>
            <a:endParaRPr lang="it-IT" sz="2800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Mappatura interattiva (1 per progetto pilota)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Seminari e webinar (un seminario e 3 webinar in totale)</a:t>
            </a:r>
            <a:endParaRPr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1"/>
          <p:cNvSpPr txBox="1"/>
          <p:nvPr/>
        </p:nvSpPr>
        <p:spPr>
          <a:xfrm>
            <a:off x="6103120" y="2000005"/>
            <a:ext cx="5250679" cy="2267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it-IT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SECONDA FASE (18/11 – 12/12) 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Passeggiata esplorativa (una per progetto pilota)</a:t>
            </a:r>
            <a:endParaRPr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Laboratorio partecipato </a:t>
            </a:r>
            <a:r>
              <a:rPr lang="it-IT" sz="2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(uno per </a:t>
            </a:r>
            <a:r>
              <a:rPr lang="it-IT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progetto pilota</a:t>
            </a:r>
            <a:r>
              <a:rPr lang="it-IT" sz="2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)</a:t>
            </a:r>
            <a:endParaRPr sz="2800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1"/>
          <p:cNvSpPr txBox="1"/>
          <p:nvPr/>
        </p:nvSpPr>
        <p:spPr>
          <a:xfrm>
            <a:off x="6178610" y="4378431"/>
            <a:ext cx="5250679" cy="251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it-IT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TERZA FASE (12/12 - 31/12) 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Valutazione dell’intervento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 a punto del kit</a:t>
            </a:r>
            <a:endParaRPr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INCONTRI PLENARI</a:t>
            </a:r>
            <a:endParaRPr/>
          </a:p>
        </p:txBody>
      </p:sp>
      <p:sp>
        <p:nvSpPr>
          <p:cNvPr id="189" name="Google Shape;18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 dirty="0"/>
              <a:t>Incontro di lancio: 14 ottobre</a:t>
            </a:r>
            <a:endParaRPr sz="32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 dirty="0"/>
              <a:t>Seminario: entro 15 novembre</a:t>
            </a:r>
            <a:endParaRPr sz="32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 dirty="0"/>
              <a:t>Passeggiata interattiva: inizio seconda metà di novembre </a:t>
            </a:r>
            <a:endParaRPr sz="32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 dirty="0"/>
              <a:t>Laboratorio partecipato: fine novembre – primi di dicembre</a:t>
            </a:r>
            <a:endParaRPr sz="32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 dirty="0"/>
              <a:t>Incontro di valutazione (da fare online)</a:t>
            </a:r>
            <a:endParaRPr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E0E021-A200-448F-ADCA-2E1C075B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LE VOSTRE RIFLESSIONI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D6A68C-58C7-46EF-A3DD-DC44451626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Referente </a:t>
            </a:r>
            <a:r>
              <a:rPr lang="it-IT" dirty="0"/>
              <a:t>o referenti</a:t>
            </a:r>
          </a:p>
          <a:p>
            <a:r>
              <a:rPr lang="it-IT" dirty="0"/>
              <a:t>Prima lista </a:t>
            </a:r>
            <a:r>
              <a:rPr lang="it-IT" b="1" dirty="0"/>
              <a:t>stakeholders </a:t>
            </a:r>
            <a:r>
              <a:rPr lang="it-IT" dirty="0"/>
              <a:t>(</a:t>
            </a:r>
            <a:r>
              <a:rPr lang="it-IT" dirty="0" err="1"/>
              <a:t>max</a:t>
            </a:r>
            <a:r>
              <a:rPr lang="it-IT" dirty="0"/>
              <a:t> 15)</a:t>
            </a:r>
          </a:p>
          <a:p>
            <a:r>
              <a:rPr lang="it-IT" b="1" dirty="0"/>
              <a:t>Percorsi partecipativi</a:t>
            </a:r>
            <a:r>
              <a:rPr lang="it-IT" dirty="0"/>
              <a:t> (tematiche, problematiche evidenziate)</a:t>
            </a:r>
          </a:p>
          <a:p>
            <a:r>
              <a:rPr lang="it-IT" dirty="0"/>
              <a:t>Progetti legati al </a:t>
            </a:r>
            <a:r>
              <a:rPr lang="it-IT" b="1" dirty="0"/>
              <a:t>tema del paesaggio</a:t>
            </a:r>
          </a:p>
          <a:p>
            <a:r>
              <a:rPr lang="it-IT" b="1" dirty="0"/>
              <a:t>Luoghi e temi di interesse paesaggistico </a:t>
            </a:r>
            <a:r>
              <a:rPr lang="it-IT" dirty="0"/>
              <a:t>su cui si potrebbe lavorare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8284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CHI DELL’AUTOSCUOLA?</a:t>
            </a:r>
            <a:endParaRPr/>
          </a:p>
        </p:txBody>
      </p:sp>
      <p:sp>
        <p:nvSpPr>
          <p:cNvPr id="170" name="Google Shape;170;p10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3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800"/>
              <a:buNone/>
            </a:pPr>
            <a:r>
              <a:rPr lang="it-IT" dirty="0"/>
              <a:t>Si potrebbero invitare al kick off meeting le seguenti persone che hanno partecipato all’Autoscuola della partecipazione:</a:t>
            </a: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it-IT" dirty="0"/>
          </a:p>
          <a:p>
            <a:pPr marL="342900">
              <a:spcBef>
                <a:spcPts val="0"/>
              </a:spcBef>
              <a:buSzPts val="2800"/>
            </a:pPr>
            <a:r>
              <a:rPr lang="it-IT" sz="2400" dirty="0"/>
              <a:t>Autorità di Bacino Distrettuale Fiume Po: Zoboli Cristina (cristina.</a:t>
            </a:r>
            <a:r>
              <a:rPr lang="it-IT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zoboli@adibpo.it</a:t>
            </a:r>
            <a:r>
              <a:rPr lang="it-IT" sz="2400" dirty="0"/>
              <a:t>)</a:t>
            </a:r>
            <a:endParaRPr sz="2400" dirty="0"/>
          </a:p>
          <a:p>
            <a:pPr marL="342900">
              <a:buSzPts val="2400"/>
            </a:pPr>
            <a:r>
              <a:rPr lang="it-IT" sz="2400" dirty="0"/>
              <a:t>Unione Reno Galliera: Patuelli Maria Chiara (m.patuelli@renogalliera.it)</a:t>
            </a:r>
            <a:endParaRPr dirty="0"/>
          </a:p>
          <a:p>
            <a:pPr marL="342900">
              <a:buSzPts val="2400"/>
            </a:pPr>
            <a:r>
              <a:rPr lang="it-IT" sz="2400" dirty="0"/>
              <a:t>Unione Reno Galliera: </a:t>
            </a:r>
            <a:r>
              <a:rPr lang="it-IT" sz="2400" dirty="0" err="1"/>
              <a:t>Peritore</a:t>
            </a:r>
            <a:r>
              <a:rPr lang="it-IT" sz="2400" dirty="0"/>
              <a:t> Antonio (a.peritore@renogalliera.it)	</a:t>
            </a:r>
            <a:endParaRPr dirty="0"/>
          </a:p>
          <a:p>
            <a:pPr marL="342900">
              <a:buSzPts val="2400"/>
            </a:pPr>
            <a:r>
              <a:rPr lang="it-IT" sz="2400" dirty="0"/>
              <a:t>Unione Bassa Reggiana: </a:t>
            </a:r>
            <a:r>
              <a:rPr lang="it-IT" sz="2400" dirty="0" err="1"/>
              <a:t>Davolio</a:t>
            </a:r>
            <a:r>
              <a:rPr lang="it-IT" sz="2400" dirty="0"/>
              <a:t> Raffaele (r.davolio@comune.novellara.re.it)	   </a:t>
            </a:r>
            <a:endParaRPr dirty="0"/>
          </a:p>
          <a:p>
            <a:pPr marL="342900">
              <a:buSzPts val="2400"/>
            </a:pPr>
            <a:r>
              <a:rPr lang="it-IT" sz="2400" dirty="0"/>
              <a:t>Unione Bassa Reggiana: Malaguti Enza (e.malaguti@bassareggiana.it)</a:t>
            </a:r>
            <a:r>
              <a:rPr lang="it-IT" dirty="0"/>
              <a:t>	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OSSERVATORIO LOCALE</a:t>
            </a:r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dirty="0"/>
              <a:t>Luogo che promuove e produce la cultura del </a:t>
            </a:r>
            <a:r>
              <a:rPr lang="it-IT" b="1" dirty="0"/>
              <a:t>paesaggio come bene comune</a:t>
            </a:r>
            <a:r>
              <a:rPr lang="it-IT" dirty="0"/>
              <a:t>, in collegamento con l’osservatorio regionale;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dirty="0"/>
              <a:t>Un </a:t>
            </a:r>
            <a:r>
              <a:rPr lang="it-IT" b="1" dirty="0"/>
              <a:t>punto di incontro delle diverse sensibilità </a:t>
            </a:r>
            <a:r>
              <a:rPr lang="it-IT" dirty="0"/>
              <a:t>presenti sul territorio – dall’educazione alla sostenibilità alle aree protette, dalla gestione dei boschi all’agricoltura, dal rischio idrogeologico alla tutela dei beni culturali, </a:t>
            </a:r>
            <a:r>
              <a:rPr lang="it-IT" dirty="0" err="1"/>
              <a:t>ecc</a:t>
            </a:r>
            <a:r>
              <a:rPr lang="it-IT" dirty="0"/>
              <a:t>…;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dirty="0"/>
              <a:t>Un luogo di </a:t>
            </a:r>
            <a:r>
              <a:rPr lang="it-IT" b="1" dirty="0"/>
              <a:t>collaborazione, sintesi, sperimentazione ed avvio di progetti innovativi</a:t>
            </a:r>
            <a:r>
              <a:rPr lang="it-IT" dirty="0"/>
              <a:t>.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OBIETTIVI</a:t>
            </a:r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t-IT" sz="2590" b="1" dirty="0"/>
              <a:t>Sensibilizzare</a:t>
            </a:r>
            <a:r>
              <a:rPr lang="it-IT" sz="2590" dirty="0"/>
              <a:t> le comunità locali sul tema del paesaggio e della sua possibile gestione attraverso la promozione degli osservatori locali del paesaggio;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t-IT" sz="2590" dirty="0"/>
              <a:t>Promuovere </a:t>
            </a:r>
            <a:r>
              <a:rPr lang="it-IT" sz="2590" i="1" dirty="0"/>
              <a:t>in concreto </a:t>
            </a:r>
            <a:r>
              <a:rPr lang="it-IT" sz="2590" dirty="0"/>
              <a:t>(identificando un progetto pilota sul tema del rischio idrogeologico) a livello locale il lancio di una iniziativa che lavori con un </a:t>
            </a:r>
            <a:r>
              <a:rPr lang="it-IT" sz="2590" b="1" dirty="0"/>
              <a:t>approccio integrato </a:t>
            </a:r>
            <a:r>
              <a:rPr lang="it-IT" sz="2590" dirty="0"/>
              <a:t>sul tema del paesaggio;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t-IT" sz="2590" dirty="0"/>
              <a:t>Coinvolgere gli attori locali nella costituzione di un </a:t>
            </a:r>
            <a:r>
              <a:rPr lang="it-IT" sz="2590" b="1" dirty="0"/>
              <a:t>gruppo di lavoro </a:t>
            </a:r>
            <a:r>
              <a:rPr lang="it-IT" sz="2590" dirty="0"/>
              <a:t>integrato per portare avanti l’iniziativa pilota che possa, in prospettiva, costituirsi come osservatorio locale del paesaggio;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t-IT" sz="2590" dirty="0"/>
              <a:t>Sviluppare un </a:t>
            </a:r>
            <a:r>
              <a:rPr lang="it-IT" sz="2590" b="1" dirty="0"/>
              <a:t>set di strumenti operativi </a:t>
            </a:r>
            <a:r>
              <a:rPr lang="it-IT" sz="2590" dirty="0"/>
              <a:t>che possa essere utilizzato da tutti coloro che vogliono lavorare a livello locale con un approccio partecipato alla costituzione di un osservatorio locale del paesaggio.</a:t>
            </a:r>
            <a:endParaRPr dirty="0"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APPROCCIO</a:t>
            </a:r>
            <a:endParaRPr/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dirty="0"/>
              <a:t>Lavorare per </a:t>
            </a:r>
            <a:r>
              <a:rPr lang="it-IT" b="1" dirty="0"/>
              <a:t>promuovere una reale coinvolgimento </a:t>
            </a:r>
            <a:r>
              <a:rPr lang="it-IT" dirty="0"/>
              <a:t>degli attori locali nella realizzazione del percorso;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b="1" dirty="0"/>
              <a:t>Valorizzare al massimo quanto la Regione ha fatto/sta facendo </a:t>
            </a:r>
            <a:r>
              <a:rPr lang="it-IT" dirty="0"/>
              <a:t>su questi temi (AUTOSCUOLA PARTECIPAZIONE, corso MATERIA PAESAGGIO, altre iniziative);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b="1" dirty="0"/>
              <a:t>Fornire</a:t>
            </a:r>
            <a:r>
              <a:rPr lang="it-IT" dirty="0"/>
              <a:t> </a:t>
            </a:r>
            <a:r>
              <a:rPr lang="it-IT" b="1" dirty="0"/>
              <a:t>strumenti e competenze che possano essere utilizzate autonomamente </a:t>
            </a:r>
            <a:r>
              <a:rPr lang="it-IT" dirty="0"/>
              <a:t>su tutto il territorio regionale per l’attivazione di osservatori locali del paesaggio.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ATTIVITÀ PREVISTE</a:t>
            </a:r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t-IT" sz="2590" b="1" dirty="0"/>
              <a:t>Interviste ad attori locali </a:t>
            </a:r>
            <a:r>
              <a:rPr lang="it-IT" sz="2590" dirty="0"/>
              <a:t>finalizzate a conoscere il contesto, definire temi strategici da approfondire, gli attori da coinvolgere, cominciare a delineare possibili progetti pilota da sviluppare a livello locale; </a:t>
            </a:r>
            <a:endParaRPr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t-IT" sz="2590" b="1" dirty="0"/>
              <a:t>Iniziative di informazione </a:t>
            </a:r>
            <a:r>
              <a:rPr lang="it-IT" sz="2590" dirty="0"/>
              <a:t>(seminari, webinar) per promuovere la cultura del paesaggio, gli osservatori, norme e casi studio;</a:t>
            </a:r>
            <a:endParaRPr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t-IT" sz="2590" b="1" dirty="0"/>
              <a:t>Mappatura del territorio </a:t>
            </a:r>
            <a:r>
              <a:rPr lang="it-IT" sz="2590" dirty="0"/>
              <a:t>per identificare problematiche ed elementi di pregio che possano essere ed identificare i possibili progetti pilota su cui sperimentare l’attivazione dell’osservatorio;</a:t>
            </a:r>
            <a:endParaRPr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t-IT" sz="2590" b="1" dirty="0"/>
              <a:t>Passeggiata esplorativa partecipata </a:t>
            </a:r>
            <a:r>
              <a:rPr lang="it-IT" sz="2590" dirty="0"/>
              <a:t>per verificare in concreto la situazione dei luoghi identificati ed arrivare a decidere il progetto pilota che si intende realizzare;</a:t>
            </a:r>
            <a:endParaRPr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it-IT" sz="2590" b="1" dirty="0"/>
              <a:t>Laboratorio partecipato </a:t>
            </a:r>
            <a:r>
              <a:rPr lang="it-IT" sz="2590" dirty="0"/>
              <a:t>per la definizione delle modalità di attivazione dell’osservatorio e delle attività da compiere.</a:t>
            </a:r>
            <a:endParaRPr dirty="0"/>
          </a:p>
          <a:p>
            <a:pPr marL="228600" lvl="0" indent="-6413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LE SPERIMENTAZIONI</a:t>
            </a:r>
            <a:endParaRPr/>
          </a:p>
        </p:txBody>
      </p:sp>
      <p:sp>
        <p:nvSpPr>
          <p:cNvPr id="134" name="Google Shape;134;p6"/>
          <p:cNvSpPr txBox="1">
            <a:spLocks noGrp="1"/>
          </p:cNvSpPr>
          <p:nvPr>
            <p:ph type="body" idx="1"/>
          </p:nvPr>
        </p:nvSpPr>
        <p:spPr>
          <a:xfrm>
            <a:off x="932204" y="1389789"/>
            <a:ext cx="10515600" cy="1225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Due percorsi simili gestiti con modalità diverse – il primo con una sperimentazione tutta sul campo, il secondo che affianca alle attività sul campo anche modalità di coinvolgimento degli attori in remoto.</a:t>
            </a:r>
            <a:endParaRPr/>
          </a:p>
        </p:txBody>
      </p:sp>
      <p:sp>
        <p:nvSpPr>
          <p:cNvPr id="135" name="Google Shape;135;p6"/>
          <p:cNvSpPr txBox="1"/>
          <p:nvPr/>
        </p:nvSpPr>
        <p:spPr>
          <a:xfrm>
            <a:off x="735118" y="3073750"/>
            <a:ext cx="4978636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Interviste mirate: incontri singoli o focus group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Realizzazione di un seminario: un incontro serale con presentazione di buone prassi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Mappatura interattiva: viene fatta utilizzando una carta/ortofoto, si comincia a margine del seminario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Passeggiata esplorativa: si visitano i luoghi in cui si vuole sviluppare il progetto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Laboratorio partecipato: incontro in presenza per la messa a punto del progetto pilota e la definizione delle sue modalità di governance</a:t>
            </a:r>
            <a:endParaRPr dirty="0"/>
          </a:p>
        </p:txBody>
      </p:sp>
      <p:sp>
        <p:nvSpPr>
          <p:cNvPr id="136" name="Google Shape;136;p6"/>
          <p:cNvSpPr txBox="1"/>
          <p:nvPr/>
        </p:nvSpPr>
        <p:spPr>
          <a:xfrm>
            <a:off x="932204" y="2518725"/>
            <a:ext cx="47815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 SPERIMENTAZIONE </a:t>
            </a:r>
            <a:b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UNIONE RENO GALLIERA</a:t>
            </a:r>
            <a:endParaRPr dirty="0"/>
          </a:p>
        </p:txBody>
      </p:sp>
      <p:sp>
        <p:nvSpPr>
          <p:cNvPr id="137" name="Google Shape;137;p6"/>
          <p:cNvSpPr txBox="1"/>
          <p:nvPr/>
        </p:nvSpPr>
        <p:spPr>
          <a:xfrm>
            <a:off x="6117365" y="3188089"/>
            <a:ext cx="5236435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Interviste mirate: interviste singole o focus group on line o telefoniche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Realizzazione di webinar fruibili on line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Mappatura interattiva: viene avviata online e poi finalizzata nella passeggiata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Passeggiata esplorativa: si visitano i luoghi in cui si vuole sviluppare il progetto</a:t>
            </a:r>
            <a:endParaRPr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"/>
                </a:ext>
              </a:extLst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"/>
                  </a:ext>
                </a:extLst>
              </a:rPr>
              <a:t>Laboratorio partecipato: incontro in presenza per la messa a punto del progetto pilota e la definizione delle sue modalità di governance</a:t>
            </a:r>
            <a:endParaRPr dirty="0"/>
          </a:p>
        </p:txBody>
      </p:sp>
      <p:sp>
        <p:nvSpPr>
          <p:cNvPr id="138" name="Google Shape;138;p6"/>
          <p:cNvSpPr txBox="1"/>
          <p:nvPr/>
        </p:nvSpPr>
        <p:spPr>
          <a:xfrm>
            <a:off x="6096000" y="2541799"/>
            <a:ext cx="523643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1800" b="1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it-IT" dirty="0">
                <a:sym typeface="Calibri"/>
              </a:rPr>
              <a:t>SECONDA SPERIMENTAZIONE  (CON PARTE ONLINE)</a:t>
            </a:r>
          </a:p>
          <a:p>
            <a:r>
              <a:rPr lang="it-IT" dirty="0"/>
              <a:t>UNIONE BASSA REGGIANA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GLI STRUMENTI</a:t>
            </a:r>
            <a:endParaRPr/>
          </a:p>
        </p:txBody>
      </p:sp>
      <p:sp>
        <p:nvSpPr>
          <p:cNvPr id="146" name="Google Shape;146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Il kit di strumenti messi a punto dal progetto sarà ospitato nella </a:t>
            </a:r>
            <a:r>
              <a:rPr lang="it-IT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"/>
                  </a:ext>
                </a:extLst>
              </a:rPr>
              <a:t>piazza virtuale della partecipazione </a:t>
            </a:r>
            <a:r>
              <a:rPr lang="it-IT" dirty="0"/>
              <a:t>del progetto e sarà costituito da: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1. </a:t>
            </a:r>
            <a:r>
              <a:rPr lang="it-IT" b="1" dirty="0"/>
              <a:t>Una scheda per ogni strumento proposto </a:t>
            </a:r>
            <a:r>
              <a:rPr lang="it-IT" dirty="0"/>
              <a:t>con illustrazione delle procedure per </a:t>
            </a:r>
            <a:r>
              <a:rPr lang="it-IT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"/>
                  </a:ext>
                </a:extLst>
              </a:rPr>
              <a:t>utilizzarle </a:t>
            </a:r>
            <a:r>
              <a:rPr lang="it-IT" dirty="0"/>
              <a:t>(interviste, mappe, passeggiate, laboratorio);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2. I </a:t>
            </a:r>
            <a:r>
              <a:rPr lang="it-IT" b="1" dirty="0"/>
              <a:t>webinar </a:t>
            </a:r>
            <a:r>
              <a:rPr lang="it-IT" dirty="0"/>
              <a:t>realizzati durante i lavori;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3. </a:t>
            </a:r>
            <a:r>
              <a:rPr lang="it-IT" b="1" dirty="0"/>
              <a:t>Illustrazione di buone prassi </a:t>
            </a:r>
            <a:r>
              <a:rPr lang="it-IT" dirty="0"/>
              <a:t>e documentazione di riferimento;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5"/>
                  </a:ext>
                </a:extLst>
              </a:rPr>
              <a:t>4. Uno </a:t>
            </a:r>
            <a:r>
              <a:rPr lang="it-IT" b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5"/>
                  </a:ext>
                </a:extLst>
              </a:rPr>
              <a:t>strumento interattivo di mappatura </a:t>
            </a:r>
            <a:r>
              <a:rPr lang="it-IT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5"/>
                  </a:ext>
                </a:extLst>
              </a:rPr>
              <a:t>del territorio.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I WEBINAR (ad esempio)</a:t>
            </a:r>
            <a:endParaRPr/>
          </a:p>
        </p:txBody>
      </p:sp>
      <p:sp>
        <p:nvSpPr>
          <p:cNvPr id="154" name="Google Shape;15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Le </a:t>
            </a:r>
            <a:r>
              <a:rPr lang="it-IT" b="1"/>
              <a:t>politiche della ER sul paesaggio </a:t>
            </a:r>
            <a:r>
              <a:rPr lang="it-IT"/>
              <a:t>ed il ruolo del sistema di osservatori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Buone </a:t>
            </a:r>
            <a:r>
              <a:rPr lang="it-IT" b="1"/>
              <a:t>prassi di progetti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b="1"/>
              <a:t>Come finanziare progetti </a:t>
            </a:r>
            <a:r>
              <a:rPr lang="it-IT"/>
              <a:t>nel campo del paesaggio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Le </a:t>
            </a:r>
            <a:r>
              <a:rPr lang="it-IT" b="1"/>
              <a:t>politiche in ER per il contenimento del rischio idrogeologico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/>
              <a:t>IL LAVORO ONLINE</a:t>
            </a:r>
            <a:endParaRPr/>
          </a:p>
        </p:txBody>
      </p:sp>
      <p:sp>
        <p:nvSpPr>
          <p:cNvPr id="162" name="Google Shape;162;p9"/>
          <p:cNvSpPr txBox="1">
            <a:spLocks noGrp="1"/>
          </p:cNvSpPr>
          <p:nvPr>
            <p:ph type="body" idx="1"/>
          </p:nvPr>
        </p:nvSpPr>
        <p:spPr>
          <a:xfrm>
            <a:off x="827567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L’idea è di fare una sperimentazione utilizzando il più possibile: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b="1" dirty="0"/>
              <a:t>strumenti messi a disposizione da Regione ER</a:t>
            </a:r>
            <a:r>
              <a:rPr lang="it-IT" dirty="0"/>
              <a:t>;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b="1" dirty="0"/>
              <a:t>piattaforme social di uso comune </a:t>
            </a:r>
            <a:r>
              <a:rPr lang="it-IT" dirty="0"/>
              <a:t>(ad es. Facebook);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b="1" dirty="0"/>
              <a:t>software open source </a:t>
            </a:r>
            <a:r>
              <a:rPr lang="it-IT" dirty="0"/>
              <a:t>o comunque di costo modesto (ad es. zoom per videoconferenze e webinar).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60C08F10101E7429A16D1E5603F1F77" ma:contentTypeVersion="2" ma:contentTypeDescription="Creare un nuovo documento." ma:contentTypeScope="" ma:versionID="e9b893eab21f3256df8d871358d95a26">
  <xsd:schema xmlns:xsd="http://www.w3.org/2001/XMLSchema" xmlns:xs="http://www.w3.org/2001/XMLSchema" xmlns:p="http://schemas.microsoft.com/office/2006/metadata/properties" xmlns:ns2="ed4e538e-08d6-4d1b-97c5-377d3d0a0132" targetNamespace="http://schemas.microsoft.com/office/2006/metadata/properties" ma:root="true" ma:fieldsID="a36d1eda2a342fa2aeddaa5297c82731" ns2:_="">
    <xsd:import namespace="ed4e538e-08d6-4d1b-97c5-377d3d0a0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e538e-08d6-4d1b-97c5-377d3d0a0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AA76A2-C1FC-414F-8FF9-A218AEC9DD72}"/>
</file>

<file path=customXml/itemProps2.xml><?xml version="1.0" encoding="utf-8"?>
<ds:datastoreItem xmlns:ds="http://schemas.openxmlformats.org/officeDocument/2006/customXml" ds:itemID="{6CD868A4-8805-4AE5-BEC6-D45E8E6C6B73}"/>
</file>

<file path=customXml/itemProps3.xml><?xml version="1.0" encoding="utf-8"?>
<ds:datastoreItem xmlns:ds="http://schemas.openxmlformats.org/officeDocument/2006/customXml" ds:itemID="{5EB74EBA-0B0C-42B9-A51B-13601559E8E4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995</Words>
  <Application>Microsoft Office PowerPoint</Application>
  <PresentationFormat>Widescreen</PresentationFormat>
  <Paragraphs>99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di Office</vt:lpstr>
      <vt:lpstr>PROGETTI DI SENSIBILIZZAZIONE E PARTECIPAZIONE SUL PAESAGGIO</vt:lpstr>
      <vt:lpstr>OSSERVATORIO LOCALE</vt:lpstr>
      <vt:lpstr>OBIETTIVI</vt:lpstr>
      <vt:lpstr>APPROCCIO</vt:lpstr>
      <vt:lpstr>ATTIVITÀ PREVISTE</vt:lpstr>
      <vt:lpstr>LE SPERIMENTAZIONI</vt:lpstr>
      <vt:lpstr>GLI STRUMENTI</vt:lpstr>
      <vt:lpstr>I WEBINAR (ad esempio)</vt:lpstr>
      <vt:lpstr>IL LAVORO ONLINE</vt:lpstr>
      <vt:lpstr>TIMING</vt:lpstr>
      <vt:lpstr>INCONTRI PLENARI</vt:lpstr>
      <vt:lpstr>LE VOSTRE RIFLESSIONI</vt:lpstr>
      <vt:lpstr>CHI DELL’AUTOSCUOLA?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PROGETTI DI SENSIBILIZZAZIONE E PARTECIPAZIONE SUL PAESAGGIO</dc:title>
  <dc:creator>gerardo de luzenberger</dc:creator>
  <cp:lastModifiedBy>gerardo de luzenberger</cp:lastModifiedBy>
  <cp:revision>16</cp:revision>
  <dcterms:created xsi:type="dcterms:W3CDTF">2019-09-27T07:05:46Z</dcterms:created>
  <dcterms:modified xsi:type="dcterms:W3CDTF">2019-10-14T08:07:38Z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0x010100260C08F10101E7429A16D1E5603F1F77</vt:lpwstr>
  </property>
</Properties>
</file>