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Ex1.xml" ContentType="application/vnd.ms-office.chartex+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3.xml" ContentType="application/vnd.openxmlformats-officedocument.drawingml.chartshapes+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4.xml" ContentType="application/vnd.openxmlformats-officedocument.drawingml.chartshapes+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2.xml" ContentType="application/vnd.openxmlformats-officedocument.drawingml.chart+xml"/>
  <Override PartName="/ppt/charts/style33.xml" ContentType="application/vnd.ms-office.chartstyle+xml"/>
  <Override PartName="/ppt/charts/colors3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3" r:id="rId6"/>
    <p:sldId id="257" r:id="rId7"/>
    <p:sldId id="258" r:id="rId8"/>
    <p:sldId id="273" r:id="rId9"/>
    <p:sldId id="264" r:id="rId10"/>
    <p:sldId id="262" r:id="rId11"/>
    <p:sldId id="259" r:id="rId12"/>
    <p:sldId id="261" r:id="rId13"/>
    <p:sldId id="267" r:id="rId14"/>
    <p:sldId id="268" r:id="rId15"/>
    <p:sldId id="270" r:id="rId16"/>
    <p:sldId id="271" r:id="rId17"/>
    <p:sldId id="272" r:id="rId18"/>
    <p:sldId id="265" r:id="rId19"/>
    <p:sldId id="260"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96611-7E02-4949-9DA9-7D83508BF4BA}" v="18" dt="2022-04-11T09:09:56.952"/>
    <p1510:client id="{EBB66F0D-1B0A-4FC9-BFD0-EADEACB44641}" v="1" dt="2022-04-11T09:10:21.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6" d="100"/>
          <a:sy n="56" d="100"/>
        </p:scale>
        <p:origin x="43" y="7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on Francesca" userId="S::francesca.paron@regione.emilia-romagna.it::462b56a6-8cb4-4db6-b70f-01bdbed9da4b" providerId="AD" clId="Web-{EBB66F0D-1B0A-4FC9-BFD0-EADEACB44641}"/>
    <pc:docChg chg="delSld modSld">
      <pc:chgData name="Paron Francesca" userId="S::francesca.paron@regione.emilia-romagna.it::462b56a6-8cb4-4db6-b70f-01bdbed9da4b" providerId="AD" clId="Web-{EBB66F0D-1B0A-4FC9-BFD0-EADEACB44641}" dt="2022-04-11T09:10:23.570" v="1" actId="1076"/>
      <pc:docMkLst>
        <pc:docMk/>
      </pc:docMkLst>
      <pc:sldChg chg="modSp">
        <pc:chgData name="Paron Francesca" userId="S::francesca.paron@regione.emilia-romagna.it::462b56a6-8cb4-4db6-b70f-01bdbed9da4b" providerId="AD" clId="Web-{EBB66F0D-1B0A-4FC9-BFD0-EADEACB44641}" dt="2022-04-11T09:10:23.570" v="1" actId="1076"/>
        <pc:sldMkLst>
          <pc:docMk/>
          <pc:sldMk cId="1175004204" sldId="257"/>
        </pc:sldMkLst>
        <pc:graphicFrameChg chg="mod">
          <ac:chgData name="Paron Francesca" userId="S::francesca.paron@regione.emilia-romagna.it::462b56a6-8cb4-4db6-b70f-01bdbed9da4b" providerId="AD" clId="Web-{EBB66F0D-1B0A-4FC9-BFD0-EADEACB44641}" dt="2022-04-11T09:10:23.570" v="1" actId="1076"/>
          <ac:graphicFrameMkLst>
            <pc:docMk/>
            <pc:sldMk cId="1175004204" sldId="257"/>
            <ac:graphicFrameMk id="12" creationId="{565078E6-5EC1-4DFF-B097-F60F916CDCCE}"/>
          </ac:graphicFrameMkLst>
        </pc:graphicFrameChg>
      </pc:sldChg>
      <pc:sldChg chg="del">
        <pc:chgData name="Paron Francesca" userId="S::francesca.paron@regione.emilia-romagna.it::462b56a6-8cb4-4db6-b70f-01bdbed9da4b" providerId="AD" clId="Web-{EBB66F0D-1B0A-4FC9-BFD0-EADEACB44641}" dt="2022-04-11T09:10:21.492" v="0"/>
        <pc:sldMkLst>
          <pc:docMk/>
          <pc:sldMk cId="3407031365" sldId="275"/>
        </pc:sldMkLst>
      </pc:sldChg>
    </pc:docChg>
  </pc:docChgLst>
  <pc:docChgLst>
    <pc:chgData name="Paron Francesca" userId="462b56a6-8cb4-4db6-b70f-01bdbed9da4b" providerId="ADAL" clId="{B1296611-7E02-4949-9DA9-7D83508BF4BA}"/>
    <pc:docChg chg="undo redo custSel addSld delSld modSld">
      <pc:chgData name="Paron Francesca" userId="462b56a6-8cb4-4db6-b70f-01bdbed9da4b" providerId="ADAL" clId="{B1296611-7E02-4949-9DA9-7D83508BF4BA}" dt="2022-04-11T09:47:55.425" v="75" actId="2696"/>
      <pc:docMkLst>
        <pc:docMk/>
      </pc:docMkLst>
      <pc:sldChg chg="delSp">
        <pc:chgData name="Paron Francesca" userId="462b56a6-8cb4-4db6-b70f-01bdbed9da4b" providerId="ADAL" clId="{B1296611-7E02-4949-9DA9-7D83508BF4BA}" dt="2022-04-11T08:16:16.763" v="1"/>
        <pc:sldMkLst>
          <pc:docMk/>
          <pc:sldMk cId="1643031576" sldId="263"/>
        </pc:sldMkLst>
        <pc:picChg chg="del">
          <ac:chgData name="Paron Francesca" userId="462b56a6-8cb4-4db6-b70f-01bdbed9da4b" providerId="ADAL" clId="{B1296611-7E02-4949-9DA9-7D83508BF4BA}" dt="2022-04-11T08:16:16.763" v="1"/>
          <ac:picMkLst>
            <pc:docMk/>
            <pc:sldMk cId="1643031576" sldId="263"/>
            <ac:picMk id="2" creationId="{6D90113A-504E-4B94-AF33-7BD60493A5D4}"/>
          </ac:picMkLst>
        </pc:picChg>
      </pc:sldChg>
      <pc:sldChg chg="del delDesignElem">
        <pc:chgData name="Paron Francesca" userId="462b56a6-8cb4-4db6-b70f-01bdbed9da4b" providerId="ADAL" clId="{B1296611-7E02-4949-9DA9-7D83508BF4BA}" dt="2022-04-11T08:16:32.360" v="2" actId="2696"/>
        <pc:sldMkLst>
          <pc:docMk/>
          <pc:sldMk cId="1703562446" sldId="274"/>
        </pc:sldMkLst>
      </pc:sldChg>
      <pc:sldChg chg="modSp mod">
        <pc:chgData name="Paron Francesca" userId="462b56a6-8cb4-4db6-b70f-01bdbed9da4b" providerId="ADAL" clId="{B1296611-7E02-4949-9DA9-7D83508BF4BA}" dt="2022-04-11T08:21:53.382" v="8" actId="1076"/>
        <pc:sldMkLst>
          <pc:docMk/>
          <pc:sldMk cId="3407031365" sldId="275"/>
        </pc:sldMkLst>
        <pc:picChg chg="mod">
          <ac:chgData name="Paron Francesca" userId="462b56a6-8cb4-4db6-b70f-01bdbed9da4b" providerId="ADAL" clId="{B1296611-7E02-4949-9DA9-7D83508BF4BA}" dt="2022-04-11T08:21:53.382" v="8" actId="1076"/>
          <ac:picMkLst>
            <pc:docMk/>
            <pc:sldMk cId="3407031365" sldId="275"/>
            <ac:picMk id="7" creationId="{8DC1FF6A-BD6B-42F2-A0B8-CA3F664BAFB2}"/>
          </ac:picMkLst>
        </pc:picChg>
      </pc:sldChg>
      <pc:sldChg chg="del">
        <pc:chgData name="Paron Francesca" userId="462b56a6-8cb4-4db6-b70f-01bdbed9da4b" providerId="ADAL" clId="{B1296611-7E02-4949-9DA9-7D83508BF4BA}" dt="2022-04-11T09:47:55.425" v="75" actId="2696"/>
        <pc:sldMkLst>
          <pc:docMk/>
          <pc:sldMk cId="2375788919" sldId="276"/>
        </pc:sldMkLst>
      </pc:sldChg>
      <pc:sldChg chg="new del">
        <pc:chgData name="Paron Francesca" userId="462b56a6-8cb4-4db6-b70f-01bdbed9da4b" providerId="ADAL" clId="{B1296611-7E02-4949-9DA9-7D83508BF4BA}" dt="2022-04-11T08:29:13.559" v="38" actId="2696"/>
        <pc:sldMkLst>
          <pc:docMk/>
          <pc:sldMk cId="1149040675" sldId="277"/>
        </pc:sldMkLst>
      </pc:sldChg>
      <pc:sldChg chg="del">
        <pc:chgData name="Paron Francesca" userId="462b56a6-8cb4-4db6-b70f-01bdbed9da4b" providerId="ADAL" clId="{B1296611-7E02-4949-9DA9-7D83508BF4BA}" dt="2022-04-11T08:26:10.631" v="10"/>
        <pc:sldMkLst>
          <pc:docMk/>
          <pc:sldMk cId="3557435062" sldId="278"/>
        </pc:sldMkLst>
      </pc:sldChg>
      <pc:sldChg chg="addSp delSp modSp del mod">
        <pc:chgData name="Paron Francesca" userId="462b56a6-8cb4-4db6-b70f-01bdbed9da4b" providerId="ADAL" clId="{B1296611-7E02-4949-9DA9-7D83508BF4BA}" dt="2022-04-11T08:36:06.116" v="74" actId="2696"/>
        <pc:sldMkLst>
          <pc:docMk/>
          <pc:sldMk cId="4246935383" sldId="278"/>
        </pc:sldMkLst>
        <pc:spChg chg="del mod">
          <ac:chgData name="Paron Francesca" userId="462b56a6-8cb4-4db6-b70f-01bdbed9da4b" providerId="ADAL" clId="{B1296611-7E02-4949-9DA9-7D83508BF4BA}" dt="2022-04-11T08:26:46.702" v="12"/>
          <ac:spMkLst>
            <pc:docMk/>
            <pc:sldMk cId="4246935383" sldId="278"/>
            <ac:spMk id="3" creationId="{D6F4CB1A-C96E-47C5-8654-6D9AAFDA552B}"/>
          </ac:spMkLst>
        </pc:spChg>
        <pc:picChg chg="add mod">
          <ac:chgData name="Paron Francesca" userId="462b56a6-8cb4-4db6-b70f-01bdbed9da4b" providerId="ADAL" clId="{B1296611-7E02-4949-9DA9-7D83508BF4BA}" dt="2022-04-11T08:28:57.984" v="37" actId="14100"/>
          <ac:picMkLst>
            <pc:docMk/>
            <pc:sldMk cId="4246935383" sldId="278"/>
            <ac:picMk id="4" creationId="{9845276D-E189-406D-AF86-2C4E6A1BBCB7}"/>
          </ac:picMkLst>
        </pc:picChg>
        <pc:picChg chg="del">
          <ac:chgData name="Paron Francesca" userId="462b56a6-8cb4-4db6-b70f-01bdbed9da4b" providerId="ADAL" clId="{B1296611-7E02-4949-9DA9-7D83508BF4BA}" dt="2022-04-11T08:28:04.170" v="30" actId="21"/>
          <ac:picMkLst>
            <pc:docMk/>
            <pc:sldMk cId="4246935383" sldId="278"/>
            <ac:picMk id="5" creationId="{AD4C5D96-9534-44AB-A017-3A872ED372D1}"/>
          </ac:picMkLst>
        </pc:picChg>
      </pc:sldChg>
      <pc:sldChg chg="addSp delSp modSp new del mod setBg">
        <pc:chgData name="Paron Francesca" userId="462b56a6-8cb4-4db6-b70f-01bdbed9da4b" providerId="ADAL" clId="{B1296611-7E02-4949-9DA9-7D83508BF4BA}" dt="2022-04-11T08:35:51.893" v="73" actId="2696"/>
        <pc:sldMkLst>
          <pc:docMk/>
          <pc:sldMk cId="3738173045" sldId="279"/>
        </pc:sldMkLst>
        <pc:spChg chg="mod">
          <ac:chgData name="Paron Francesca" userId="462b56a6-8cb4-4db6-b70f-01bdbed9da4b" providerId="ADAL" clId="{B1296611-7E02-4949-9DA9-7D83508BF4BA}" dt="2022-04-11T08:35:05.269" v="69" actId="26606"/>
          <ac:spMkLst>
            <pc:docMk/>
            <pc:sldMk cId="3738173045" sldId="279"/>
            <ac:spMk id="2" creationId="{8920873D-7D67-4E22-8B3A-05CBE2A060BD}"/>
          </ac:spMkLst>
        </pc:spChg>
        <pc:spChg chg="add del mod">
          <ac:chgData name="Paron Francesca" userId="462b56a6-8cb4-4db6-b70f-01bdbed9da4b" providerId="ADAL" clId="{B1296611-7E02-4949-9DA9-7D83508BF4BA}" dt="2022-04-11T08:33:57.192" v="64" actId="26606"/>
          <ac:spMkLst>
            <pc:docMk/>
            <pc:sldMk cId="3738173045" sldId="279"/>
            <ac:spMk id="3" creationId="{DC4F1DF6-1A77-48B7-A9D0-E546ADC72CF0}"/>
          </ac:spMkLst>
        </pc:spChg>
        <pc:spChg chg="add del">
          <ac:chgData name="Paron Francesca" userId="462b56a6-8cb4-4db6-b70f-01bdbed9da4b" providerId="ADAL" clId="{B1296611-7E02-4949-9DA9-7D83508BF4BA}" dt="2022-04-11T08:35:05.269" v="69" actId="26606"/>
          <ac:spMkLst>
            <pc:docMk/>
            <pc:sldMk cId="3738173045" sldId="279"/>
            <ac:spMk id="5" creationId="{C7D023E4-8DE1-436E-9847-ED6A4B4B04FD}"/>
          </ac:spMkLst>
        </pc:spChg>
        <pc:spChg chg="add del">
          <ac:chgData name="Paron Francesca" userId="462b56a6-8cb4-4db6-b70f-01bdbed9da4b" providerId="ADAL" clId="{B1296611-7E02-4949-9DA9-7D83508BF4BA}" dt="2022-04-11T08:35:05.269" v="69" actId="26606"/>
          <ac:spMkLst>
            <pc:docMk/>
            <pc:sldMk cId="3738173045" sldId="279"/>
            <ac:spMk id="6" creationId="{63C1F321-BB96-4700-B3CE-1A6156067F44}"/>
          </ac:spMkLst>
        </pc:spChg>
        <pc:spChg chg="add del">
          <ac:chgData name="Paron Francesca" userId="462b56a6-8cb4-4db6-b70f-01bdbed9da4b" providerId="ADAL" clId="{B1296611-7E02-4949-9DA9-7D83508BF4BA}" dt="2022-04-11T08:31:24.766" v="41" actId="26606"/>
          <ac:spMkLst>
            <pc:docMk/>
            <pc:sldMk cId="3738173045" sldId="279"/>
            <ac:spMk id="8" creationId="{09588DA8-065E-4F6F-8EFD-43104AB2E0CF}"/>
          </ac:spMkLst>
        </pc:spChg>
        <pc:spChg chg="add del">
          <ac:chgData name="Paron Francesca" userId="462b56a6-8cb4-4db6-b70f-01bdbed9da4b" providerId="ADAL" clId="{B1296611-7E02-4949-9DA9-7D83508BF4BA}" dt="2022-04-11T08:31:24.766" v="41" actId="26606"/>
          <ac:spMkLst>
            <pc:docMk/>
            <pc:sldMk cId="3738173045" sldId="279"/>
            <ac:spMk id="10" creationId="{C4285719-470E-454C-AF62-8323075F1F5B}"/>
          </ac:spMkLst>
        </pc:spChg>
        <pc:spChg chg="add del">
          <ac:chgData name="Paron Francesca" userId="462b56a6-8cb4-4db6-b70f-01bdbed9da4b" providerId="ADAL" clId="{B1296611-7E02-4949-9DA9-7D83508BF4BA}" dt="2022-04-11T08:31:24.766" v="41" actId="26606"/>
          <ac:spMkLst>
            <pc:docMk/>
            <pc:sldMk cId="3738173045" sldId="279"/>
            <ac:spMk id="12" creationId="{CD9FE4EF-C4D8-49A0-B2FF-81D8DB7D8A24}"/>
          </ac:spMkLst>
        </pc:spChg>
        <pc:spChg chg="add del">
          <ac:chgData name="Paron Francesca" userId="462b56a6-8cb4-4db6-b70f-01bdbed9da4b" providerId="ADAL" clId="{B1296611-7E02-4949-9DA9-7D83508BF4BA}" dt="2022-04-11T08:31:24.766" v="41" actId="26606"/>
          <ac:spMkLst>
            <pc:docMk/>
            <pc:sldMk cId="3738173045" sldId="279"/>
            <ac:spMk id="14" creationId="{4300840D-0A0B-4512-BACA-B439D5B9C57C}"/>
          </ac:spMkLst>
        </pc:spChg>
        <pc:spChg chg="add del">
          <ac:chgData name="Paron Francesca" userId="462b56a6-8cb4-4db6-b70f-01bdbed9da4b" providerId="ADAL" clId="{B1296611-7E02-4949-9DA9-7D83508BF4BA}" dt="2022-04-11T08:31:24.766" v="41" actId="26606"/>
          <ac:spMkLst>
            <pc:docMk/>
            <pc:sldMk cId="3738173045" sldId="279"/>
            <ac:spMk id="16" creationId="{D2B78728-A580-49A7-84F9-6EF6F583ADE0}"/>
          </ac:spMkLst>
        </pc:spChg>
        <pc:spChg chg="add del">
          <ac:chgData name="Paron Francesca" userId="462b56a6-8cb4-4db6-b70f-01bdbed9da4b" providerId="ADAL" clId="{B1296611-7E02-4949-9DA9-7D83508BF4BA}" dt="2022-04-11T08:31:24.766" v="41" actId="26606"/>
          <ac:spMkLst>
            <pc:docMk/>
            <pc:sldMk cId="3738173045" sldId="279"/>
            <ac:spMk id="18" creationId="{38FAA1A1-D861-433F-88FA-1E9D6FD31D11}"/>
          </ac:spMkLst>
        </pc:spChg>
        <pc:spChg chg="add del">
          <ac:chgData name="Paron Francesca" userId="462b56a6-8cb4-4db6-b70f-01bdbed9da4b" providerId="ADAL" clId="{B1296611-7E02-4949-9DA9-7D83508BF4BA}" dt="2022-04-11T08:31:24.766" v="41" actId="26606"/>
          <ac:spMkLst>
            <pc:docMk/>
            <pc:sldMk cId="3738173045" sldId="279"/>
            <ac:spMk id="20" creationId="{8D71EDA1-87BF-4D5D-AB79-F346FD19278A}"/>
          </ac:spMkLst>
        </pc:spChg>
        <pc:spChg chg="add del">
          <ac:chgData name="Paron Francesca" userId="462b56a6-8cb4-4db6-b70f-01bdbed9da4b" providerId="ADAL" clId="{B1296611-7E02-4949-9DA9-7D83508BF4BA}" dt="2022-04-11T08:31:59.858" v="43" actId="26606"/>
          <ac:spMkLst>
            <pc:docMk/>
            <pc:sldMk cId="3738173045" sldId="279"/>
            <ac:spMk id="24" creationId="{815925C2-A704-4D47-B1C1-3FCA52512EC1}"/>
          </ac:spMkLst>
        </pc:spChg>
        <pc:spChg chg="add del">
          <ac:chgData name="Paron Francesca" userId="462b56a6-8cb4-4db6-b70f-01bdbed9da4b" providerId="ADAL" clId="{B1296611-7E02-4949-9DA9-7D83508BF4BA}" dt="2022-04-11T08:31:59.858" v="43" actId="26606"/>
          <ac:spMkLst>
            <pc:docMk/>
            <pc:sldMk cId="3738173045" sldId="279"/>
            <ac:spMk id="25" creationId="{01D4315C-C23C-4FD3-98DF-08C29E2292A8}"/>
          </ac:spMkLst>
        </pc:spChg>
        <pc:spChg chg="add del">
          <ac:chgData name="Paron Francesca" userId="462b56a6-8cb4-4db6-b70f-01bdbed9da4b" providerId="ADAL" clId="{B1296611-7E02-4949-9DA9-7D83508BF4BA}" dt="2022-04-11T08:34:56.870" v="66" actId="26606"/>
          <ac:spMkLst>
            <pc:docMk/>
            <pc:sldMk cId="3738173045" sldId="279"/>
            <ac:spMk id="40" creationId="{4E1BEB12-92AF-4445-98AD-4C7756E7C93B}"/>
          </ac:spMkLst>
        </pc:spChg>
        <pc:spChg chg="add del">
          <ac:chgData name="Paron Francesca" userId="462b56a6-8cb4-4db6-b70f-01bdbed9da4b" providerId="ADAL" clId="{B1296611-7E02-4949-9DA9-7D83508BF4BA}" dt="2022-04-11T08:32:46.569" v="50" actId="26606"/>
          <ac:spMkLst>
            <pc:docMk/>
            <pc:sldMk cId="3738173045" sldId="279"/>
            <ac:spMk id="42" creationId="{D12DDE76-C203-4047-9998-63900085B5E8}"/>
          </ac:spMkLst>
        </pc:spChg>
        <pc:spChg chg="add del">
          <ac:chgData name="Paron Francesca" userId="462b56a6-8cb4-4db6-b70f-01bdbed9da4b" providerId="ADAL" clId="{B1296611-7E02-4949-9DA9-7D83508BF4BA}" dt="2022-04-11T08:34:56.870" v="66" actId="26606"/>
          <ac:spMkLst>
            <pc:docMk/>
            <pc:sldMk cId="3738173045" sldId="279"/>
            <ac:spMk id="44" creationId="{D0522C2C-7B5C-48A7-A969-03941E5D2E76}"/>
          </ac:spMkLst>
        </pc:spChg>
        <pc:spChg chg="add del">
          <ac:chgData name="Paron Francesca" userId="462b56a6-8cb4-4db6-b70f-01bdbed9da4b" providerId="ADAL" clId="{B1296611-7E02-4949-9DA9-7D83508BF4BA}" dt="2022-04-11T08:34:56.870" v="66" actId="26606"/>
          <ac:spMkLst>
            <pc:docMk/>
            <pc:sldMk cId="3738173045" sldId="279"/>
            <ac:spMk id="46" creationId="{9C682A1A-5B2D-4111-BBD6-620165633E5B}"/>
          </ac:spMkLst>
        </pc:spChg>
        <pc:spChg chg="add del">
          <ac:chgData name="Paron Francesca" userId="462b56a6-8cb4-4db6-b70f-01bdbed9da4b" providerId="ADAL" clId="{B1296611-7E02-4949-9DA9-7D83508BF4BA}" dt="2022-04-11T08:34:56.870" v="66" actId="26606"/>
          <ac:spMkLst>
            <pc:docMk/>
            <pc:sldMk cId="3738173045" sldId="279"/>
            <ac:spMk id="48" creationId="{D6EE29F2-D77F-4BD0-A20B-334D316A1C9D}"/>
          </ac:spMkLst>
        </pc:spChg>
        <pc:spChg chg="add del">
          <ac:chgData name="Paron Francesca" userId="462b56a6-8cb4-4db6-b70f-01bdbed9da4b" providerId="ADAL" clId="{B1296611-7E02-4949-9DA9-7D83508BF4BA}" dt="2022-04-11T08:34:56.870" v="66" actId="26606"/>
          <ac:spMkLst>
            <pc:docMk/>
            <pc:sldMk cId="3738173045" sldId="279"/>
            <ac:spMk id="50" creationId="{22D09ED2-868F-42C6-866E-F92E0CEF314F}"/>
          </ac:spMkLst>
        </pc:spChg>
        <pc:spChg chg="add del">
          <ac:chgData name="Paron Francesca" userId="462b56a6-8cb4-4db6-b70f-01bdbed9da4b" providerId="ADAL" clId="{B1296611-7E02-4949-9DA9-7D83508BF4BA}" dt="2022-04-11T08:35:05.261" v="68" actId="26606"/>
          <ac:spMkLst>
            <pc:docMk/>
            <pc:sldMk cId="3738173045" sldId="279"/>
            <ac:spMk id="71" creationId="{14FB2BD5-6AAB-46F7-A8D1-665DAE973096}"/>
          </ac:spMkLst>
        </pc:spChg>
        <pc:spChg chg="add del">
          <ac:chgData name="Paron Francesca" userId="462b56a6-8cb4-4db6-b70f-01bdbed9da4b" providerId="ADAL" clId="{B1296611-7E02-4949-9DA9-7D83508BF4BA}" dt="2022-04-11T08:35:05.261" v="68" actId="26606"/>
          <ac:spMkLst>
            <pc:docMk/>
            <pc:sldMk cId="3738173045" sldId="279"/>
            <ac:spMk id="72" creationId="{A5271697-90F1-4A23-8EF2-0179F2EAFACB}"/>
          </ac:spMkLst>
        </pc:spChg>
        <pc:spChg chg="add del">
          <ac:chgData name="Paron Francesca" userId="462b56a6-8cb4-4db6-b70f-01bdbed9da4b" providerId="ADAL" clId="{B1296611-7E02-4949-9DA9-7D83508BF4BA}" dt="2022-04-11T08:35:05.261" v="68" actId="26606"/>
          <ac:spMkLst>
            <pc:docMk/>
            <pc:sldMk cId="3738173045" sldId="279"/>
            <ac:spMk id="73" creationId="{D9F5512A-48E1-4C07-B75E-3CCC517B6804}"/>
          </ac:spMkLst>
        </pc:spChg>
        <pc:spChg chg="add del">
          <ac:chgData name="Paron Francesca" userId="462b56a6-8cb4-4db6-b70f-01bdbed9da4b" providerId="ADAL" clId="{B1296611-7E02-4949-9DA9-7D83508BF4BA}" dt="2022-04-11T08:35:05.261" v="68" actId="26606"/>
          <ac:spMkLst>
            <pc:docMk/>
            <pc:sldMk cId="3738173045" sldId="279"/>
            <ac:spMk id="74" creationId="{B429BAE5-B200-4FC0-BBC1-8D7C57D1D9F4}"/>
          </ac:spMkLst>
        </pc:spChg>
        <pc:spChg chg="add">
          <ac:chgData name="Paron Francesca" userId="462b56a6-8cb4-4db6-b70f-01bdbed9da4b" providerId="ADAL" clId="{B1296611-7E02-4949-9DA9-7D83508BF4BA}" dt="2022-04-11T08:35:05.269" v="69" actId="26606"/>
          <ac:spMkLst>
            <pc:docMk/>
            <pc:sldMk cId="3738173045" sldId="279"/>
            <ac:spMk id="77" creationId="{4522B21E-B2B9-4C72-9A71-C87EFD137480}"/>
          </ac:spMkLst>
        </pc:spChg>
        <pc:spChg chg="add">
          <ac:chgData name="Paron Francesca" userId="462b56a6-8cb4-4db6-b70f-01bdbed9da4b" providerId="ADAL" clId="{B1296611-7E02-4949-9DA9-7D83508BF4BA}" dt="2022-04-11T08:35:05.269" v="69" actId="26606"/>
          <ac:spMkLst>
            <pc:docMk/>
            <pc:sldMk cId="3738173045" sldId="279"/>
            <ac:spMk id="78" creationId="{5EB7D2A2-F448-44D4-938C-DC84CBCB3B1E}"/>
          </ac:spMkLst>
        </pc:spChg>
        <pc:spChg chg="add">
          <ac:chgData name="Paron Francesca" userId="462b56a6-8cb4-4db6-b70f-01bdbed9da4b" providerId="ADAL" clId="{B1296611-7E02-4949-9DA9-7D83508BF4BA}" dt="2022-04-11T08:35:05.269" v="69" actId="26606"/>
          <ac:spMkLst>
            <pc:docMk/>
            <pc:sldMk cId="3738173045" sldId="279"/>
            <ac:spMk id="79" creationId="{871AEA07-1E14-44B4-8E55-64EF049CD66F}"/>
          </ac:spMkLst>
        </pc:spChg>
        <pc:grpChg chg="add del">
          <ac:chgData name="Paron Francesca" userId="462b56a6-8cb4-4db6-b70f-01bdbed9da4b" providerId="ADAL" clId="{B1296611-7E02-4949-9DA9-7D83508BF4BA}" dt="2022-04-11T08:35:05.269" v="69" actId="26606"/>
          <ac:grpSpMkLst>
            <pc:docMk/>
            <pc:sldMk cId="3738173045" sldId="279"/>
            <ac:grpSpMk id="7" creationId="{3FA1AD64-F15F-417D-956C-B2C211FC905E}"/>
          </ac:grpSpMkLst>
        </pc:grpChg>
        <pc:grpChg chg="add del">
          <ac:chgData name="Paron Francesca" userId="462b56a6-8cb4-4db6-b70f-01bdbed9da4b" providerId="ADAL" clId="{B1296611-7E02-4949-9DA9-7D83508BF4BA}" dt="2022-04-11T08:35:05.269" v="69" actId="26606"/>
          <ac:grpSpMkLst>
            <pc:docMk/>
            <pc:sldMk cId="3738173045" sldId="279"/>
            <ac:grpSpMk id="15" creationId="{43F5E015-E085-4624-B431-B42414448684}"/>
          </ac:grpSpMkLst>
        </pc:grpChg>
        <pc:grpChg chg="add del">
          <ac:chgData name="Paron Francesca" userId="462b56a6-8cb4-4db6-b70f-01bdbed9da4b" providerId="ADAL" clId="{B1296611-7E02-4949-9DA9-7D83508BF4BA}" dt="2022-04-11T08:31:59.858" v="43" actId="26606"/>
          <ac:grpSpMkLst>
            <pc:docMk/>
            <pc:sldMk cId="3738173045" sldId="279"/>
            <ac:grpSpMk id="26" creationId="{5E6B47BC-43FD-4C91-8BFF-B41B99A8A39E}"/>
          </ac:grpSpMkLst>
        </pc:grpChg>
        <pc:grpChg chg="add del">
          <ac:chgData name="Paron Francesca" userId="462b56a6-8cb4-4db6-b70f-01bdbed9da4b" providerId="ADAL" clId="{B1296611-7E02-4949-9DA9-7D83508BF4BA}" dt="2022-04-11T08:31:59.858" v="43" actId="26606"/>
          <ac:grpSpMkLst>
            <pc:docMk/>
            <pc:sldMk cId="3738173045" sldId="279"/>
            <ac:grpSpMk id="28" creationId="{43F5E015-E085-4624-B431-B42414448684}"/>
          </ac:grpSpMkLst>
        </pc:grpChg>
        <pc:grpChg chg="add del">
          <ac:chgData name="Paron Francesca" userId="462b56a6-8cb4-4db6-b70f-01bdbed9da4b" providerId="ADAL" clId="{B1296611-7E02-4949-9DA9-7D83508BF4BA}" dt="2022-04-11T08:35:05.261" v="68" actId="26606"/>
          <ac:grpSpMkLst>
            <pc:docMk/>
            <pc:sldMk cId="3738173045" sldId="279"/>
            <ac:grpSpMk id="75" creationId="{31D279A5-A726-4EB1-8C82-5DCAD72061E9}"/>
          </ac:grpSpMkLst>
        </pc:grpChg>
        <pc:picChg chg="add del mod ord">
          <ac:chgData name="Paron Francesca" userId="462b56a6-8cb4-4db6-b70f-01bdbed9da4b" providerId="ADAL" clId="{B1296611-7E02-4949-9DA9-7D83508BF4BA}" dt="2022-04-11T08:33:13.400" v="54"/>
          <ac:picMkLst>
            <pc:docMk/>
            <pc:sldMk cId="3738173045" sldId="279"/>
            <ac:picMk id="4" creationId="{CCD61F06-4235-4F03-B9D0-31DDEC066091}"/>
          </ac:picMkLst>
        </pc:picChg>
        <pc:picChg chg="add del mod">
          <ac:chgData name="Paron Francesca" userId="462b56a6-8cb4-4db6-b70f-01bdbed9da4b" providerId="ADAL" clId="{B1296611-7E02-4949-9DA9-7D83508BF4BA}" dt="2022-04-11T08:33:50.821" v="62"/>
          <ac:picMkLst>
            <pc:docMk/>
            <pc:sldMk cId="3738173045" sldId="279"/>
            <ac:picMk id="39" creationId="{EAA26B64-3D60-44D4-A2D7-0769EF9E1297}"/>
          </ac:picMkLst>
        </pc:picChg>
        <pc:picChg chg="add mod">
          <ac:chgData name="Paron Francesca" userId="462b56a6-8cb4-4db6-b70f-01bdbed9da4b" providerId="ADAL" clId="{B1296611-7E02-4949-9DA9-7D83508BF4BA}" dt="2022-04-11T08:35:45.519" v="72" actId="14100"/>
          <ac:picMkLst>
            <pc:docMk/>
            <pc:sldMk cId="3738173045" sldId="279"/>
            <ac:picMk id="76" creationId="{5AF393CB-EA84-447D-BE82-41E11CD0F767}"/>
          </ac:picMkLst>
        </pc:picChg>
        <pc:cxnChg chg="add">
          <ac:chgData name="Paron Francesca" userId="462b56a6-8cb4-4db6-b70f-01bdbed9da4b" providerId="ADAL" clId="{B1296611-7E02-4949-9DA9-7D83508BF4BA}" dt="2022-04-11T08:35:05.269" v="69" actId="26606"/>
          <ac:cxnSpMkLst>
            <pc:docMk/>
            <pc:sldMk cId="3738173045" sldId="279"/>
            <ac:cxnSpMk id="80" creationId="{F7C8EA93-3210-4C62-99E9-153C275E3A87}"/>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3.%20Analisi%20dati/2021-11-09_Garanti_Foglio-Dat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4.xml"/></Relationships>
</file>

<file path=ppt/charts/_rels/chart23.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24.xml"/><Relationship Id="rId1"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26.xml"/><Relationship Id="rId1" Type="http://schemas.microsoft.com/office/2011/relationships/chartStyle" Target="style26.xml"/></Relationships>
</file>

<file path=ppt/charts/_rels/chart26.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27.xml"/><Relationship Id="rId1" Type="http://schemas.microsoft.com/office/2011/relationships/chartStyle" Target="style27.xml"/></Relationships>
</file>

<file path=ppt/charts/_rels/chart27.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28.xml"/><Relationship Id="rId1" Type="http://schemas.microsoft.com/office/2011/relationships/chartStyle" Target="style28.xml"/></Relationships>
</file>

<file path=ppt/charts/_rels/chart28.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29.xml"/><Relationship Id="rId1" Type="http://schemas.microsoft.com/office/2011/relationships/chartStyle" Target="style29.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30.xml"/><Relationship Id="rId1" Type="http://schemas.microsoft.com/office/2011/relationships/chartStyle" Target="style30.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31.xml"/><Relationship Id="rId1" Type="http://schemas.microsoft.com/office/2011/relationships/chartStyle" Target="style31.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32.xml"/><Relationship Id="rId1" Type="http://schemas.microsoft.com/office/2011/relationships/chartStyle" Target="style32.xml"/></Relationships>
</file>

<file path=ppt/charts/_rels/chart32.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2021-11-09_Garanti_Foglio-Dati.xlsx"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2021-11-09_Garanti_Foglio-Dati_DE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regioneemiliaromagna-my.sharepoint.com/personal/simone_cocchi_regione_emilia-romagna_it/Documents/5.%20Piano-Inserimento/Partecipazione/5_Q-Garanti/2021-11-08_Risposte/results-survey329439.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https://regioneemiliaromagna-my.sharepoint.com/personal/simone_cocchi_regione_emilia-romagna_it/Documents/5.%20Piano-Inserimento/Partecipazione/5_Q-Garanti/2021-11-08_Risposte/2021-11-09_Garanti_Foglio-Dati_DE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1" dirty="0"/>
              <a:t>Per quale </a:t>
            </a:r>
            <a:r>
              <a:rPr lang="en-US" b="1" i="1" dirty="0" err="1"/>
              <a:t>Ente</a:t>
            </a:r>
            <a:r>
              <a:rPr lang="en-US" b="1" i="1" dirty="0"/>
              <a:t> sei il </a:t>
            </a:r>
            <a:r>
              <a:rPr lang="en-US" b="1" i="1" dirty="0" err="1"/>
              <a:t>Garante</a:t>
            </a:r>
            <a:r>
              <a:rPr lang="en-US" b="1" i="1" dirty="0"/>
              <a:t>?</a:t>
            </a:r>
            <a:r>
              <a:rPr lang="en-US" b="1" dirty="0"/>
              <a:t> </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'Q01. 1.    Per quale Ente sei i'!$D$12:$D$13</c:f>
              <c:strCache>
                <c:ptCount val="2"/>
                <c:pt idx="0">
                  <c:v>Per quale Ente sei il Garante?</c:v>
                </c:pt>
                <c:pt idx="1">
                  <c:v>%</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033-4D1A-9BDA-8E8611F10C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33-4D1A-9BDA-8E8611F10C9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033-4D1A-9BDA-8E8611F10C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33-4D1A-9BDA-8E8611F10C95}"/>
              </c:ext>
            </c:extLst>
          </c:dPt>
          <c:dLbls>
            <c:dLbl>
              <c:idx val="0"/>
              <c:layout>
                <c:manualLayout>
                  <c:x val="-9.6724968869442027E-2"/>
                  <c:y val="-2.52587827152520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33-4D1A-9BDA-8E8611F10C95}"/>
                </c:ext>
              </c:extLst>
            </c:dLbl>
            <c:dLbl>
              <c:idx val="2"/>
              <c:layout>
                <c:manualLayout>
                  <c:x val="5.9117247430280948E-2"/>
                  <c:y val="5.602358064863343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33-4D1A-9BDA-8E8611F10C95}"/>
                </c:ext>
              </c:extLst>
            </c:dLbl>
            <c:dLbl>
              <c:idx val="3"/>
              <c:layout>
                <c:manualLayout>
                  <c:x val="0.20690503348629594"/>
                  <c:y val="-0.19789430106725625"/>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fld id="{B0892E62-C1D7-499A-8B2F-24C7F67A8BEE}" type="CATEGORYNAME">
                      <a:rPr lang="en-US" sz="1100" b="1" dirty="0"/>
                      <a:pPr>
                        <a:defRPr sz="1100" b="1"/>
                      </a:pPr>
                      <a:t>[NOME CATEGORIA]</a:t>
                    </a:fld>
                    <a:r>
                      <a:rPr lang="en-US" sz="1100" b="1" baseline="0" dirty="0"/>
                      <a:t>; </a:t>
                    </a:r>
                    <a:fld id="{77EA9A96-54FD-4BDC-AFA6-7C23E30D95CB}" type="VALUE">
                      <a:rPr lang="en-US" sz="1100" b="1" baseline="0" dirty="0"/>
                      <a:pPr>
                        <a:defRPr sz="1100" b="1"/>
                      </a:pPr>
                      <a:t>[VALORE]</a:t>
                    </a:fld>
                    <a:endParaRPr lang="en-US" sz="1100" b="1" baseline="0" dirty="0"/>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1"/>
              <c:showSerName val="0"/>
              <c:showPercent val="0"/>
              <c:showBubbleSize val="0"/>
              <c:extLst>
                <c:ext xmlns:c15="http://schemas.microsoft.com/office/drawing/2012/chart" uri="{CE6537A1-D6FC-4f65-9D91-7224C49458BB}">
                  <c15:layout>
                    <c:manualLayout>
                      <c:w val="0.21216130164225078"/>
                      <c:h val="0.17956505351599419"/>
                    </c:manualLayout>
                  </c15:layout>
                  <c15:dlblFieldTable/>
                  <c15:showDataLabelsRange val="0"/>
                </c:ext>
                <c:ext xmlns:c16="http://schemas.microsoft.com/office/drawing/2014/chart" uri="{C3380CC4-5D6E-409C-BE32-E72D297353CC}">
                  <c16:uniqueId val="{00000007-2033-4D1A-9BDA-8E8611F10C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'Q01. 1.    Per quale Ente sei i'!$B$14:$B$17</c:f>
              <c:strCache>
                <c:ptCount val="4"/>
                <c:pt idx="0">
                  <c:v>Regione</c:v>
                </c:pt>
                <c:pt idx="1">
                  <c:v>Provincia</c:v>
                </c:pt>
                <c:pt idx="2">
                  <c:v>Unione di Comuni</c:v>
                </c:pt>
                <c:pt idx="3">
                  <c:v>Comune</c:v>
                </c:pt>
              </c:strCache>
            </c:strRef>
          </c:cat>
          <c:val>
            <c:numRef>
              <c:f>'Q01. 1.    Per quale Ente sei i'!$D$14:$D$17</c:f>
              <c:numCache>
                <c:formatCode>0.0%</c:formatCode>
                <c:ptCount val="4"/>
                <c:pt idx="0">
                  <c:v>2.3255813953488372E-2</c:v>
                </c:pt>
                <c:pt idx="1">
                  <c:v>2.3255813953488372E-2</c:v>
                </c:pt>
                <c:pt idx="2">
                  <c:v>9.3023255813953487E-2</c:v>
                </c:pt>
                <c:pt idx="3">
                  <c:v>0.86046511627906974</c:v>
                </c:pt>
              </c:numCache>
            </c:numRef>
          </c:val>
          <c:extLst>
            <c:ext xmlns:c16="http://schemas.microsoft.com/office/drawing/2014/chart" uri="{C3380CC4-5D6E-409C-BE32-E72D297353CC}">
              <c16:uniqueId val="{00000008-2033-4D1A-9BDA-8E8611F10C9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dirty="0"/>
              <a:t>Autovalutazione</a:t>
            </a:r>
            <a:r>
              <a:rPr lang="it-IT" sz="1200" baseline="0" dirty="0"/>
              <a:t> delle </a:t>
            </a:r>
            <a:r>
              <a:rPr lang="it-IT" sz="1200" b="1" baseline="0" dirty="0"/>
              <a:t>competenze nel campo della partecipazione</a:t>
            </a:r>
            <a:r>
              <a:rPr lang="it-IT" sz="1200" baseline="0" dirty="0"/>
              <a:t> / percorsi di </a:t>
            </a:r>
            <a:r>
              <a:rPr lang="it-IT" sz="1200" b="1" baseline="0" dirty="0"/>
              <a:t>formazione</a:t>
            </a:r>
            <a:r>
              <a:rPr lang="it-IT" sz="1200" baseline="0" dirty="0"/>
              <a:t> seguiti </a:t>
            </a:r>
            <a:r>
              <a:rPr lang="it-IT" sz="1200" b="1" baseline="0" dirty="0"/>
              <a:t>sui temi della partecipazione</a:t>
            </a:r>
            <a:endParaRPr lang="it-IT"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percentStacked"/>
        <c:varyColors val="0"/>
        <c:ser>
          <c:idx val="0"/>
          <c:order val="0"/>
          <c:tx>
            <c:strRef>
              <c:f>'Q7 - Q8'!$B$40</c:f>
              <c:strCache>
                <c:ptCount val="1"/>
                <c:pt idx="0">
                  <c:v>Non ho competenze specifiche</c:v>
                </c:pt>
              </c:strCache>
            </c:strRef>
          </c:tx>
          <c:spPr>
            <a:solidFill>
              <a:srgbClr val="FF5050"/>
            </a:solidFill>
            <a:ln>
              <a:noFill/>
            </a:ln>
            <a:effectLst/>
          </c:spPr>
          <c:invertIfNegative val="0"/>
          <c:dLbls>
            <c:dLbl>
              <c:idx val="2"/>
              <c:layout>
                <c:manualLayout>
                  <c:x val="-1.9482494326874069E-2"/>
                  <c:y val="-0.10047094105474051"/>
                </c:manualLayout>
              </c:layout>
              <c:spPr>
                <a:solidFill>
                  <a:srgbClr val="FF5050"/>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7D-4DB4-A479-E2B88BA2DE1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'Q7 - Q8'!$C$39:$E$39</c:f>
              <c:strCache>
                <c:ptCount val="3"/>
                <c:pt idx="0">
                  <c:v>Mai</c:v>
                </c:pt>
                <c:pt idx="1">
                  <c:v>Sì, solo in una occasione</c:v>
                </c:pt>
                <c:pt idx="2">
                  <c:v>Sì, più di uno</c:v>
                </c:pt>
              </c:strCache>
            </c:strRef>
          </c:cat>
          <c:val>
            <c:numRef>
              <c:f>'Q7 - Q8'!$C$40:$E$40</c:f>
              <c:numCache>
                <c:formatCode>0.0%</c:formatCode>
                <c:ptCount val="3"/>
                <c:pt idx="0">
                  <c:v>0.55555555555555558</c:v>
                </c:pt>
                <c:pt idx="1">
                  <c:v>0.1111111111111111</c:v>
                </c:pt>
                <c:pt idx="2">
                  <c:v>0</c:v>
                </c:pt>
              </c:numCache>
            </c:numRef>
          </c:val>
          <c:extLst>
            <c:ext xmlns:c16="http://schemas.microsoft.com/office/drawing/2014/chart" uri="{C3380CC4-5D6E-409C-BE32-E72D297353CC}">
              <c16:uniqueId val="{00000001-4F7D-4DB4-A479-E2B88BA2DE18}"/>
            </c:ext>
          </c:extLst>
        </c:ser>
        <c:ser>
          <c:idx val="1"/>
          <c:order val="1"/>
          <c:tx>
            <c:strRef>
              <c:f>'Q7 - Q8'!$B$41</c:f>
              <c:strCache>
                <c:ptCount val="1"/>
                <c:pt idx="0">
                  <c:v>Ho competenze di base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'Q7 - Q8'!$C$39:$E$39</c:f>
              <c:strCache>
                <c:ptCount val="3"/>
                <c:pt idx="0">
                  <c:v>Mai</c:v>
                </c:pt>
                <c:pt idx="1">
                  <c:v>Sì, solo in una occasione</c:v>
                </c:pt>
                <c:pt idx="2">
                  <c:v>Sì, più di uno</c:v>
                </c:pt>
              </c:strCache>
            </c:strRef>
          </c:cat>
          <c:val>
            <c:numRef>
              <c:f>'Q7 - Q8'!$C$41:$E$41</c:f>
              <c:numCache>
                <c:formatCode>0.0%</c:formatCode>
                <c:ptCount val="3"/>
                <c:pt idx="0">
                  <c:v>0.22222222222222221</c:v>
                </c:pt>
                <c:pt idx="1">
                  <c:v>0.1111111111111111</c:v>
                </c:pt>
                <c:pt idx="2">
                  <c:v>0.25</c:v>
                </c:pt>
              </c:numCache>
            </c:numRef>
          </c:val>
          <c:extLst>
            <c:ext xmlns:c16="http://schemas.microsoft.com/office/drawing/2014/chart" uri="{C3380CC4-5D6E-409C-BE32-E72D297353CC}">
              <c16:uniqueId val="{00000002-4F7D-4DB4-A479-E2B88BA2DE18}"/>
            </c:ext>
          </c:extLst>
        </c:ser>
        <c:ser>
          <c:idx val="2"/>
          <c:order val="2"/>
          <c:tx>
            <c:strRef>
              <c:f>'Q7 - Q8'!$B$42</c:f>
              <c:strCache>
                <c:ptCount val="1"/>
                <c:pt idx="0">
                  <c:v>Ho competenze intermedie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'Q7 - Q8'!$C$39:$E$39</c:f>
              <c:strCache>
                <c:ptCount val="3"/>
                <c:pt idx="0">
                  <c:v>Mai</c:v>
                </c:pt>
                <c:pt idx="1">
                  <c:v>Sì, solo in una occasione</c:v>
                </c:pt>
                <c:pt idx="2">
                  <c:v>Sì, più di uno</c:v>
                </c:pt>
              </c:strCache>
            </c:strRef>
          </c:cat>
          <c:val>
            <c:numRef>
              <c:f>'Q7 - Q8'!$C$42:$E$42</c:f>
              <c:numCache>
                <c:formatCode>0.0%</c:formatCode>
                <c:ptCount val="3"/>
                <c:pt idx="0">
                  <c:v>0.22222222222222221</c:v>
                </c:pt>
                <c:pt idx="1">
                  <c:v>0.66666666666666663</c:v>
                </c:pt>
                <c:pt idx="2">
                  <c:v>0.4375</c:v>
                </c:pt>
              </c:numCache>
            </c:numRef>
          </c:val>
          <c:extLst>
            <c:ext xmlns:c16="http://schemas.microsoft.com/office/drawing/2014/chart" uri="{C3380CC4-5D6E-409C-BE32-E72D297353CC}">
              <c16:uniqueId val="{00000003-4F7D-4DB4-A479-E2B88BA2DE18}"/>
            </c:ext>
          </c:extLst>
        </c:ser>
        <c:ser>
          <c:idx val="3"/>
          <c:order val="3"/>
          <c:tx>
            <c:strRef>
              <c:f>'Q7 - Q8'!$B$43</c:f>
              <c:strCache>
                <c:ptCount val="1"/>
                <c:pt idx="0">
                  <c:v>Ho competenze elevate</c:v>
                </c:pt>
              </c:strCache>
            </c:strRef>
          </c:tx>
          <c:spPr>
            <a:solidFill>
              <a:schemeClr val="accent6"/>
            </a:solidFill>
            <a:ln>
              <a:noFill/>
            </a:ln>
            <a:effectLst/>
          </c:spPr>
          <c:invertIfNegative val="0"/>
          <c:dLbls>
            <c:dLbl>
              <c:idx val="0"/>
              <c:layout>
                <c:manualLayout>
                  <c:x val="-1.9591835055603617E-2"/>
                  <c:y val="0.10884351947596874"/>
                </c:manualLayout>
              </c:layout>
              <c:spPr>
                <a:solidFill>
                  <a:schemeClr val="accent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7D-4DB4-A479-E2B88BA2DE1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'Q7 - Q8'!$C$39:$E$39</c:f>
              <c:strCache>
                <c:ptCount val="3"/>
                <c:pt idx="0">
                  <c:v>Mai</c:v>
                </c:pt>
                <c:pt idx="1">
                  <c:v>Sì, solo in una occasione</c:v>
                </c:pt>
                <c:pt idx="2">
                  <c:v>Sì, più di uno</c:v>
                </c:pt>
              </c:strCache>
            </c:strRef>
          </c:cat>
          <c:val>
            <c:numRef>
              <c:f>'Q7 - Q8'!$C$43:$E$43</c:f>
              <c:numCache>
                <c:formatCode>0.0%</c:formatCode>
                <c:ptCount val="3"/>
                <c:pt idx="0">
                  <c:v>0</c:v>
                </c:pt>
                <c:pt idx="1">
                  <c:v>0.1111111111111111</c:v>
                </c:pt>
                <c:pt idx="2">
                  <c:v>0.3125</c:v>
                </c:pt>
              </c:numCache>
            </c:numRef>
          </c:val>
          <c:extLst>
            <c:ext xmlns:c16="http://schemas.microsoft.com/office/drawing/2014/chart" uri="{C3380CC4-5D6E-409C-BE32-E72D297353CC}">
              <c16:uniqueId val="{00000005-4F7D-4DB4-A479-E2B88BA2DE18}"/>
            </c:ext>
          </c:extLst>
        </c:ser>
        <c:dLbls>
          <c:dLblPos val="ctr"/>
          <c:showLegendKey val="0"/>
          <c:showVal val="1"/>
          <c:showCatName val="0"/>
          <c:showSerName val="0"/>
          <c:showPercent val="0"/>
          <c:showBubbleSize val="0"/>
        </c:dLbls>
        <c:gapWidth val="150"/>
        <c:overlap val="100"/>
        <c:axId val="695343112"/>
        <c:axId val="695349016"/>
      </c:barChart>
      <c:catAx>
        <c:axId val="695343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95349016"/>
        <c:crosses val="autoZero"/>
        <c:auto val="1"/>
        <c:lblAlgn val="ctr"/>
        <c:lblOffset val="100"/>
        <c:noMultiLvlLbl val="0"/>
      </c:catAx>
      <c:valAx>
        <c:axId val="6953490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5343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solidFill>
        <a:schemeClr val="tx1"/>
      </a:solidFill>
    </a:ln>
    <a:effectLst/>
  </c:spPr>
  <c:txPr>
    <a:bodyPr/>
    <a:lstStyle/>
    <a:p>
      <a:pPr>
        <a:defRPr/>
      </a:pPr>
      <a:endParaRPr lang="it-IT"/>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Come valuti le tue competenze nel campo della partecipazione (formazione ed esperienza professionale)? / A quali campi afferisce la</a:t>
            </a:r>
            <a:r>
              <a:rPr lang="it-IT" baseline="0"/>
              <a:t> tua formazione (corsi di studi, laurea, post laurea, etc.)</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stacked"/>
        <c:varyColors val="0"/>
        <c:ser>
          <c:idx val="0"/>
          <c:order val="0"/>
          <c:tx>
            <c:strRef>
              <c:f>'Q07. 7.    Come valuti le tue c'!$B$51</c:f>
              <c:strCache>
                <c:ptCount val="1"/>
                <c:pt idx="0">
                  <c:v>Non ho competenze specifiche</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AEA-4A83-BB86-6C798109D23F}"/>
                </c:ext>
              </c:extLst>
            </c:dLbl>
            <c:dLbl>
              <c:idx val="4"/>
              <c:delete val="1"/>
              <c:extLst>
                <c:ext xmlns:c15="http://schemas.microsoft.com/office/drawing/2012/chart" uri="{CE6537A1-D6FC-4f65-9D91-7224C49458BB}"/>
                <c:ext xmlns:c16="http://schemas.microsoft.com/office/drawing/2014/chart" uri="{C3380CC4-5D6E-409C-BE32-E72D297353CC}">
                  <c16:uniqueId val="{00000001-9AEA-4A83-BB86-6C798109D23F}"/>
                </c:ext>
              </c:extLst>
            </c:dLbl>
            <c:dLbl>
              <c:idx val="5"/>
              <c:delete val="1"/>
              <c:extLst>
                <c:ext xmlns:c15="http://schemas.microsoft.com/office/drawing/2012/chart" uri="{CE6537A1-D6FC-4f65-9D91-7224C49458BB}"/>
                <c:ext xmlns:c16="http://schemas.microsoft.com/office/drawing/2014/chart" uri="{C3380CC4-5D6E-409C-BE32-E72D297353CC}">
                  <c16:uniqueId val="{00000002-9AEA-4A83-BB86-6C798109D2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'Q07. 7.    Come valuti le tue c'!$C$50:$H$50</c:f>
              <c:strCache>
                <c:ptCount val="6"/>
                <c:pt idx="0">
                  <c:v>Urbanistiche,  …</c:v>
                </c:pt>
                <c:pt idx="1">
                  <c:v>Giuridiche</c:v>
                </c:pt>
                <c:pt idx="2">
                  <c:v>Sociali</c:v>
                </c:pt>
                <c:pt idx="3">
                  <c:v>Economiche</c:v>
                </c:pt>
                <c:pt idx="4">
                  <c:v>Umanistiche</c:v>
                </c:pt>
                <c:pt idx="5">
                  <c:v>Comunicazione</c:v>
                </c:pt>
              </c:strCache>
            </c:strRef>
          </c:cat>
          <c:val>
            <c:numRef>
              <c:f>'Q07. 7.    Come valuti le tue c'!$C$51:$H$51</c:f>
              <c:numCache>
                <c:formatCode>0.0%</c:formatCode>
                <c:ptCount val="6"/>
                <c:pt idx="0">
                  <c:v>0.27272727272727271</c:v>
                </c:pt>
                <c:pt idx="1">
                  <c:v>0.27272727272727271</c:v>
                </c:pt>
                <c:pt idx="2">
                  <c:v>0</c:v>
                </c:pt>
                <c:pt idx="3">
                  <c:v>0.5</c:v>
                </c:pt>
                <c:pt idx="4">
                  <c:v>0</c:v>
                </c:pt>
                <c:pt idx="5">
                  <c:v>0</c:v>
                </c:pt>
              </c:numCache>
            </c:numRef>
          </c:val>
          <c:extLst>
            <c:ext xmlns:c16="http://schemas.microsoft.com/office/drawing/2014/chart" uri="{C3380CC4-5D6E-409C-BE32-E72D297353CC}">
              <c16:uniqueId val="{00000003-9AEA-4A83-BB86-6C798109D23F}"/>
            </c:ext>
          </c:extLst>
        </c:ser>
        <c:ser>
          <c:idx val="1"/>
          <c:order val="1"/>
          <c:tx>
            <c:strRef>
              <c:f>'Q07. 7.    Come valuti le tue c'!$B$52</c:f>
              <c:strCache>
                <c:ptCount val="1"/>
                <c:pt idx="0">
                  <c:v>Ho competenze di base</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9AEA-4A83-BB86-6C798109D2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'Q07. 7.    Come valuti le tue c'!$C$50:$H$50</c:f>
              <c:strCache>
                <c:ptCount val="6"/>
                <c:pt idx="0">
                  <c:v>Urbanistiche,  …</c:v>
                </c:pt>
                <c:pt idx="1">
                  <c:v>Giuridiche</c:v>
                </c:pt>
                <c:pt idx="2">
                  <c:v>Sociali</c:v>
                </c:pt>
                <c:pt idx="3">
                  <c:v>Economiche</c:v>
                </c:pt>
                <c:pt idx="4">
                  <c:v>Umanistiche</c:v>
                </c:pt>
                <c:pt idx="5">
                  <c:v>Comunicazione</c:v>
                </c:pt>
              </c:strCache>
            </c:strRef>
          </c:cat>
          <c:val>
            <c:numRef>
              <c:f>'Q07. 7.    Come valuti le tue c'!$C$52:$H$52</c:f>
              <c:numCache>
                <c:formatCode>0.0%</c:formatCode>
                <c:ptCount val="6"/>
                <c:pt idx="0">
                  <c:v>0.22727272727272727</c:v>
                </c:pt>
                <c:pt idx="1">
                  <c:v>0.18181818181818182</c:v>
                </c:pt>
                <c:pt idx="2">
                  <c:v>0.25</c:v>
                </c:pt>
                <c:pt idx="3">
                  <c:v>0</c:v>
                </c:pt>
                <c:pt idx="4">
                  <c:v>0.25</c:v>
                </c:pt>
                <c:pt idx="5">
                  <c:v>0.16666666666666666</c:v>
                </c:pt>
              </c:numCache>
            </c:numRef>
          </c:val>
          <c:extLst>
            <c:ext xmlns:c16="http://schemas.microsoft.com/office/drawing/2014/chart" uri="{C3380CC4-5D6E-409C-BE32-E72D297353CC}">
              <c16:uniqueId val="{00000005-9AEA-4A83-BB86-6C798109D23F}"/>
            </c:ext>
          </c:extLst>
        </c:ser>
        <c:ser>
          <c:idx val="2"/>
          <c:order val="2"/>
          <c:tx>
            <c:strRef>
              <c:f>'Q07. 7.    Come valuti le tue c'!$B$53</c:f>
              <c:strCache>
                <c:ptCount val="1"/>
                <c:pt idx="0">
                  <c:v>Ho competenze intermedie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'Q07. 7.    Come valuti le tue c'!$C$50:$H$50</c:f>
              <c:strCache>
                <c:ptCount val="6"/>
                <c:pt idx="0">
                  <c:v>Urbanistiche,  …</c:v>
                </c:pt>
                <c:pt idx="1">
                  <c:v>Giuridiche</c:v>
                </c:pt>
                <c:pt idx="2">
                  <c:v>Sociali</c:v>
                </c:pt>
                <c:pt idx="3">
                  <c:v>Economiche</c:v>
                </c:pt>
                <c:pt idx="4">
                  <c:v>Umanistiche</c:v>
                </c:pt>
                <c:pt idx="5">
                  <c:v>Comunicazione</c:v>
                </c:pt>
              </c:strCache>
            </c:strRef>
          </c:cat>
          <c:val>
            <c:numRef>
              <c:f>'Q07. 7.    Come valuti le tue c'!$C$53:$H$53</c:f>
              <c:numCache>
                <c:formatCode>0.0%</c:formatCode>
                <c:ptCount val="6"/>
                <c:pt idx="0">
                  <c:v>0.31818181818181818</c:v>
                </c:pt>
                <c:pt idx="1">
                  <c:v>0.54545454545454541</c:v>
                </c:pt>
                <c:pt idx="2">
                  <c:v>0.75</c:v>
                </c:pt>
                <c:pt idx="3">
                  <c:v>0.5</c:v>
                </c:pt>
                <c:pt idx="4">
                  <c:v>0.25</c:v>
                </c:pt>
                <c:pt idx="5">
                  <c:v>0.5</c:v>
                </c:pt>
              </c:numCache>
            </c:numRef>
          </c:val>
          <c:extLst>
            <c:ext xmlns:c16="http://schemas.microsoft.com/office/drawing/2014/chart" uri="{C3380CC4-5D6E-409C-BE32-E72D297353CC}">
              <c16:uniqueId val="{00000006-9AEA-4A83-BB86-6C798109D23F}"/>
            </c:ext>
          </c:extLst>
        </c:ser>
        <c:ser>
          <c:idx val="3"/>
          <c:order val="3"/>
          <c:tx>
            <c:strRef>
              <c:f>'Q07. 7.    Come valuti le tue c'!$B$54</c:f>
              <c:strCache>
                <c:ptCount val="1"/>
                <c:pt idx="0">
                  <c:v>Ho competenze elevate</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9AEA-4A83-BB86-6C798109D23F}"/>
                </c:ext>
              </c:extLst>
            </c:dLbl>
            <c:dLbl>
              <c:idx val="2"/>
              <c:delete val="1"/>
              <c:extLst>
                <c:ext xmlns:c15="http://schemas.microsoft.com/office/drawing/2012/chart" uri="{CE6537A1-D6FC-4f65-9D91-7224C49458BB}"/>
                <c:ext xmlns:c16="http://schemas.microsoft.com/office/drawing/2014/chart" uri="{C3380CC4-5D6E-409C-BE32-E72D297353CC}">
                  <c16:uniqueId val="{00000008-9AEA-4A83-BB86-6C798109D23F}"/>
                </c:ext>
              </c:extLst>
            </c:dLbl>
            <c:dLbl>
              <c:idx val="3"/>
              <c:delete val="1"/>
              <c:extLst>
                <c:ext xmlns:c15="http://schemas.microsoft.com/office/drawing/2012/chart" uri="{CE6537A1-D6FC-4f65-9D91-7224C49458BB}"/>
                <c:ext xmlns:c16="http://schemas.microsoft.com/office/drawing/2014/chart" uri="{C3380CC4-5D6E-409C-BE32-E72D297353CC}">
                  <c16:uniqueId val="{00000009-9AEA-4A83-BB86-6C798109D23F}"/>
                </c:ext>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extLst>
                <c:ext xmlns:c16="http://schemas.microsoft.com/office/drawing/2014/chart" uri="{C3380CC4-5D6E-409C-BE32-E72D297353CC}">
                  <c16:uniqueId val="{0000000C-9AEA-4A83-BB86-6C798109D23F}"/>
                </c:ext>
              </c:extLst>
            </c:dLbl>
            <c:dLbl>
              <c:idx val="5"/>
              <c:tx>
                <c:rich>
                  <a:bodyPr/>
                  <a:lstStyle/>
                  <a:p>
                    <a:fld id="{C6DDFA61-48D7-431B-B910-58824163CC19}" type="VALUE">
                      <a:rPr lang="en-US" sz="1600"/>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AEA-4A83-BB86-6C798109D2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'Q07. 7.    Come valuti le tue c'!$C$50:$H$50</c:f>
              <c:strCache>
                <c:ptCount val="6"/>
                <c:pt idx="0">
                  <c:v>Urbanistiche,  …</c:v>
                </c:pt>
                <c:pt idx="1">
                  <c:v>Giuridiche</c:v>
                </c:pt>
                <c:pt idx="2">
                  <c:v>Sociali</c:v>
                </c:pt>
                <c:pt idx="3">
                  <c:v>Economiche</c:v>
                </c:pt>
                <c:pt idx="4">
                  <c:v>Umanistiche</c:v>
                </c:pt>
                <c:pt idx="5">
                  <c:v>Comunicazione</c:v>
                </c:pt>
              </c:strCache>
            </c:strRef>
          </c:cat>
          <c:val>
            <c:numRef>
              <c:f>'Q07. 7.    Come valuti le tue c'!$C$54:$H$54</c:f>
              <c:numCache>
                <c:formatCode>0.0%</c:formatCode>
                <c:ptCount val="6"/>
                <c:pt idx="0">
                  <c:v>0.18181818181818182</c:v>
                </c:pt>
                <c:pt idx="1">
                  <c:v>0</c:v>
                </c:pt>
                <c:pt idx="2">
                  <c:v>0</c:v>
                </c:pt>
                <c:pt idx="3">
                  <c:v>0</c:v>
                </c:pt>
                <c:pt idx="4">
                  <c:v>0.5</c:v>
                </c:pt>
                <c:pt idx="5">
                  <c:v>0.33333333333333331</c:v>
                </c:pt>
              </c:numCache>
            </c:numRef>
          </c:val>
          <c:extLst>
            <c:ext xmlns:c16="http://schemas.microsoft.com/office/drawing/2014/chart" uri="{C3380CC4-5D6E-409C-BE32-E72D297353CC}">
              <c16:uniqueId val="{0000000A-9AEA-4A83-BB86-6C798109D23F}"/>
            </c:ext>
          </c:extLst>
        </c:ser>
        <c:dLbls>
          <c:dLblPos val="ctr"/>
          <c:showLegendKey val="0"/>
          <c:showVal val="1"/>
          <c:showCatName val="0"/>
          <c:showSerName val="0"/>
          <c:showPercent val="0"/>
          <c:showBubbleSize val="0"/>
        </c:dLbls>
        <c:gapWidth val="150"/>
        <c:overlap val="100"/>
        <c:axId val="714833720"/>
        <c:axId val="714836016"/>
      </c:barChart>
      <c:catAx>
        <c:axId val="714833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14836016"/>
        <c:crosses val="autoZero"/>
        <c:auto val="1"/>
        <c:lblAlgn val="ctr"/>
        <c:lblOffset val="100"/>
        <c:noMultiLvlLbl val="0"/>
      </c:catAx>
      <c:valAx>
        <c:axId val="7148360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14833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en-US" sz="1200" dirty="0" err="1"/>
              <a:t>Quali</a:t>
            </a:r>
            <a:r>
              <a:rPr lang="en-US" sz="1200" dirty="0"/>
              <a:t> figure </a:t>
            </a:r>
            <a:r>
              <a:rPr lang="en-US" sz="1200" dirty="0" err="1"/>
              <a:t>esperte</a:t>
            </a:r>
            <a:r>
              <a:rPr lang="en-US" sz="1200" dirty="0"/>
              <a:t> </a:t>
            </a:r>
            <a:r>
              <a:rPr lang="en-US" sz="1200" dirty="0" err="1"/>
              <a:t>hanno</a:t>
            </a:r>
            <a:r>
              <a:rPr lang="en-US" sz="1200" dirty="0"/>
              <a:t> </a:t>
            </a:r>
            <a:r>
              <a:rPr lang="en-US" sz="1200" dirty="0" err="1"/>
              <a:t>ideato</a:t>
            </a:r>
            <a:r>
              <a:rPr lang="en-US" sz="1200" dirty="0"/>
              <a:t> e/o </a:t>
            </a:r>
            <a:r>
              <a:rPr lang="en-US" sz="1200" dirty="0" err="1"/>
              <a:t>gestito</a:t>
            </a:r>
            <a:r>
              <a:rPr lang="en-US" sz="1200" dirty="0"/>
              <a:t> il </a:t>
            </a:r>
            <a:r>
              <a:rPr lang="en-US" sz="1200" dirty="0" err="1"/>
              <a:t>processo</a:t>
            </a:r>
            <a:r>
              <a:rPr lang="en-US" sz="1200" dirty="0"/>
              <a:t> di </a:t>
            </a:r>
            <a:r>
              <a:rPr lang="en-US" sz="1200" dirty="0" err="1"/>
              <a:t>partecipazione</a:t>
            </a:r>
            <a:r>
              <a:rPr lang="en-US" sz="1200" dirty="0"/>
              <a:t> del Piano?</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'Q11. 11.    Quali figure espert'!$E$5</c:f>
              <c:strCache>
                <c:ptCount val="1"/>
                <c:pt idx="0">
                  <c:v>%</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 11.    Quali figure espert'!$C$6:$C$12</c:f>
              <c:strCache>
                <c:ptCount val="7"/>
                <c:pt idx="0">
                  <c:v>Altro</c:v>
                </c:pt>
                <c:pt idx="1">
                  <c:v>Nessuno tra quelli indicati</c:v>
                </c:pt>
                <c:pt idx="2">
                  <c:v>Non so, non siamo ancora in questa fase del processo</c:v>
                </c:pt>
                <c:pt idx="3">
                  <c:v>Facilitatori interni all'Amministrazione (es. funzionari con formazione dedicata o funzionari servizio partecipazione)</c:v>
                </c:pt>
                <c:pt idx="4">
                  <c:v>Società di consulenza esterna all'Amministrazione (con esperienza nel campo dell'urbanistica partecipata e/o della partecipazione)</c:v>
                </c:pt>
                <c:pt idx="5">
                  <c:v>Garante della partecipazione e della comunicazione</c:v>
                </c:pt>
                <c:pt idx="6">
                  <c:v>Facilitatori esterni all'Amministrazione (con esperienza nel campo dell'urbanistica partecipata e/o della partecipazione)</c:v>
                </c:pt>
              </c:strCache>
            </c:strRef>
          </c:cat>
          <c:val>
            <c:numRef>
              <c:f>'Q11. 11.    Quali figure espert'!$E$6:$E$12</c:f>
              <c:numCache>
                <c:formatCode>0.0%</c:formatCode>
                <c:ptCount val="7"/>
                <c:pt idx="0">
                  <c:v>6.9767441860465115E-2</c:v>
                </c:pt>
                <c:pt idx="1">
                  <c:v>6.9767441860465115E-2</c:v>
                </c:pt>
                <c:pt idx="2">
                  <c:v>0.23255813953488372</c:v>
                </c:pt>
                <c:pt idx="3">
                  <c:v>0.13953488372093023</c:v>
                </c:pt>
                <c:pt idx="4">
                  <c:v>0.20930232558139536</c:v>
                </c:pt>
                <c:pt idx="5">
                  <c:v>0.30232558139534882</c:v>
                </c:pt>
                <c:pt idx="6">
                  <c:v>0.34883720930232559</c:v>
                </c:pt>
              </c:numCache>
            </c:numRef>
          </c:val>
          <c:extLst>
            <c:ext xmlns:c16="http://schemas.microsoft.com/office/drawing/2014/chart" uri="{C3380CC4-5D6E-409C-BE32-E72D297353CC}">
              <c16:uniqueId val="{00000000-233F-4FDD-939C-47A9C9DE8763}"/>
            </c:ext>
          </c:extLst>
        </c:ser>
        <c:dLbls>
          <c:dLblPos val="inEnd"/>
          <c:showLegendKey val="0"/>
          <c:showVal val="1"/>
          <c:showCatName val="0"/>
          <c:showSerName val="0"/>
          <c:showPercent val="0"/>
          <c:showBubbleSize val="0"/>
        </c:dLbls>
        <c:gapWidth val="227"/>
        <c:overlap val="-48"/>
        <c:axId val="559243552"/>
        <c:axId val="559239616"/>
      </c:barChart>
      <c:catAx>
        <c:axId val="55924355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559239616"/>
        <c:crosses val="autoZero"/>
        <c:auto val="1"/>
        <c:lblAlgn val="ctr"/>
        <c:lblOffset val="100"/>
        <c:noMultiLvlLbl val="0"/>
      </c:catAx>
      <c:valAx>
        <c:axId val="559239616"/>
        <c:scaling>
          <c:orientation val="minMax"/>
        </c:scaling>
        <c:delete val="1"/>
        <c:axPos val="b"/>
        <c:numFmt formatCode="0.0%" sourceLinked="1"/>
        <c:majorTickMark val="none"/>
        <c:minorTickMark val="none"/>
        <c:tickLblPos val="nextTo"/>
        <c:crossAx val="55924355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dirty="0"/>
              <a:t>Fase</a:t>
            </a:r>
            <a:r>
              <a:rPr lang="it-IT" sz="1200" baseline="0" dirty="0"/>
              <a:t> del Processo  di Piano / Figure esperte che hanno ideato e/o gestito il processo di partecipazione del Piano  </a:t>
            </a:r>
            <a:endParaRPr lang="it-IT"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percentStacked"/>
        <c:varyColors val="0"/>
        <c:ser>
          <c:idx val="0"/>
          <c:order val="0"/>
          <c:tx>
            <c:strRef>
              <c:f>'Q10 - Q11 BIS'!$J$43</c:f>
              <c:strCache>
                <c:ptCount val="1"/>
                <c:pt idx="0">
                  <c:v>Soggetti esterni (Facilitatori esterni e società di consulenza esterne all'Amministrazione - con esperienza nel campo dell'urbanistica partecipata e/o della partecipazione)</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F48B-4DA7-84AF-07823DD32A71}"/>
                </c:ext>
              </c:extLst>
            </c:dLbl>
            <c:dLbl>
              <c:idx val="5"/>
              <c:delete val="1"/>
              <c:extLst>
                <c:ext xmlns:c15="http://schemas.microsoft.com/office/drawing/2012/chart" uri="{CE6537A1-D6FC-4f65-9D91-7224C49458BB}"/>
                <c:ext xmlns:c16="http://schemas.microsoft.com/office/drawing/2014/chart" uri="{C3380CC4-5D6E-409C-BE32-E72D297353CC}">
                  <c16:uniqueId val="{00000001-F48B-4DA7-84AF-07823DD32A71}"/>
                </c:ext>
              </c:extLst>
            </c:dLbl>
            <c:dLbl>
              <c:idx val="6"/>
              <c:delete val="1"/>
              <c:extLst>
                <c:ext xmlns:c15="http://schemas.microsoft.com/office/drawing/2012/chart" uri="{CE6537A1-D6FC-4f65-9D91-7224C49458BB}"/>
                <c:ext xmlns:c16="http://schemas.microsoft.com/office/drawing/2014/chart" uri="{C3380CC4-5D6E-409C-BE32-E72D297353CC}">
                  <c16:uniqueId val="{00000002-F48B-4DA7-84AF-07823DD32A7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'Q10 - Q11 BIS'!$I$44:$I$52</c:f>
              <c:strCache>
                <c:ptCount val="9"/>
                <c:pt idx="0">
                  <c:v>Formazione del Piano / Analisi conoscitiva</c:v>
                </c:pt>
                <c:pt idx="1">
                  <c:v>Formazione del Piano / Sintesi diagnostica</c:v>
                </c:pt>
                <c:pt idx="2">
                  <c:v>Formazione del Piano / Impostazione della Strategia</c:v>
                </c:pt>
                <c:pt idx="3">
                  <c:v>Formazione del Piano / Consultazione preliminare</c:v>
                </c:pt>
                <c:pt idx="4">
                  <c:v>Assunzione della Proposta di Piano</c:v>
                </c:pt>
                <c:pt idx="5">
                  <c:v>Pubblicazione del Piano</c:v>
                </c:pt>
                <c:pt idx="6">
                  <c:v>Adozione del Piano</c:v>
                </c:pt>
                <c:pt idx="7">
                  <c:v>Approvazione del Piano</c:v>
                </c:pt>
                <c:pt idx="8">
                  <c:v>Invio del Piano alla Regione</c:v>
                </c:pt>
              </c:strCache>
            </c:strRef>
          </c:cat>
          <c:val>
            <c:numRef>
              <c:f>'Q10 - Q11 BIS'!$J$44:$J$52</c:f>
              <c:numCache>
                <c:formatCode>0.0%</c:formatCode>
                <c:ptCount val="9"/>
                <c:pt idx="0">
                  <c:v>0.39130434782608697</c:v>
                </c:pt>
                <c:pt idx="1">
                  <c:v>0</c:v>
                </c:pt>
                <c:pt idx="2">
                  <c:v>8.6956521739130432E-2</c:v>
                </c:pt>
                <c:pt idx="3">
                  <c:v>0.13043478260869565</c:v>
                </c:pt>
                <c:pt idx="4">
                  <c:v>0.30434782608695654</c:v>
                </c:pt>
                <c:pt idx="5">
                  <c:v>0</c:v>
                </c:pt>
                <c:pt idx="6">
                  <c:v>0</c:v>
                </c:pt>
                <c:pt idx="7">
                  <c:v>4.3478260869565216E-2</c:v>
                </c:pt>
                <c:pt idx="8">
                  <c:v>4.3478260869565216E-2</c:v>
                </c:pt>
              </c:numCache>
            </c:numRef>
          </c:val>
          <c:extLst>
            <c:ext xmlns:c16="http://schemas.microsoft.com/office/drawing/2014/chart" uri="{C3380CC4-5D6E-409C-BE32-E72D297353CC}">
              <c16:uniqueId val="{00000003-F48B-4DA7-84AF-07823DD32A71}"/>
            </c:ext>
          </c:extLst>
        </c:ser>
        <c:ser>
          <c:idx val="1"/>
          <c:order val="1"/>
          <c:tx>
            <c:strRef>
              <c:f>'Q10 - Q11 BIS'!$K$43</c:f>
              <c:strCache>
                <c:ptCount val="1"/>
                <c:pt idx="0">
                  <c:v>Garante della partecipazione e della comunicazione</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F48B-4DA7-84AF-07823DD32A71}"/>
                </c:ext>
              </c:extLst>
            </c:dLbl>
            <c:dLbl>
              <c:idx val="5"/>
              <c:delete val="1"/>
              <c:extLst>
                <c:ext xmlns:c15="http://schemas.microsoft.com/office/drawing/2012/chart" uri="{CE6537A1-D6FC-4f65-9D91-7224C49458BB}"/>
                <c:ext xmlns:c16="http://schemas.microsoft.com/office/drawing/2014/chart" uri="{C3380CC4-5D6E-409C-BE32-E72D297353CC}">
                  <c16:uniqueId val="{00000005-F48B-4DA7-84AF-07823DD32A71}"/>
                </c:ext>
              </c:extLst>
            </c:dLbl>
            <c:dLbl>
              <c:idx val="7"/>
              <c:delete val="1"/>
              <c:extLst>
                <c:ext xmlns:c15="http://schemas.microsoft.com/office/drawing/2012/chart" uri="{CE6537A1-D6FC-4f65-9D91-7224C49458BB}"/>
                <c:ext xmlns:c16="http://schemas.microsoft.com/office/drawing/2014/chart" uri="{C3380CC4-5D6E-409C-BE32-E72D297353CC}">
                  <c16:uniqueId val="{00000006-F48B-4DA7-84AF-07823DD32A71}"/>
                </c:ext>
              </c:extLst>
            </c:dLbl>
            <c:dLbl>
              <c:idx val="8"/>
              <c:delete val="1"/>
              <c:extLst>
                <c:ext xmlns:c15="http://schemas.microsoft.com/office/drawing/2012/chart" uri="{CE6537A1-D6FC-4f65-9D91-7224C49458BB}"/>
                <c:ext xmlns:c16="http://schemas.microsoft.com/office/drawing/2014/chart" uri="{C3380CC4-5D6E-409C-BE32-E72D297353CC}">
                  <c16:uniqueId val="{00000007-F48B-4DA7-84AF-07823DD32A7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'Q10 - Q11 BIS'!$I$44:$I$52</c:f>
              <c:strCache>
                <c:ptCount val="9"/>
                <c:pt idx="0">
                  <c:v>Formazione del Piano / Analisi conoscitiva</c:v>
                </c:pt>
                <c:pt idx="1">
                  <c:v>Formazione del Piano / Sintesi diagnostica</c:v>
                </c:pt>
                <c:pt idx="2">
                  <c:v>Formazione del Piano / Impostazione della Strategia</c:v>
                </c:pt>
                <c:pt idx="3">
                  <c:v>Formazione del Piano / Consultazione preliminare</c:v>
                </c:pt>
                <c:pt idx="4">
                  <c:v>Assunzione della Proposta di Piano</c:v>
                </c:pt>
                <c:pt idx="5">
                  <c:v>Pubblicazione del Piano</c:v>
                </c:pt>
                <c:pt idx="6">
                  <c:v>Adozione del Piano</c:v>
                </c:pt>
                <c:pt idx="7">
                  <c:v>Approvazione del Piano</c:v>
                </c:pt>
                <c:pt idx="8">
                  <c:v>Invio del Piano alla Regione</c:v>
                </c:pt>
              </c:strCache>
            </c:strRef>
          </c:cat>
          <c:val>
            <c:numRef>
              <c:f>'Q10 - Q11 BIS'!$K$44:$K$52</c:f>
              <c:numCache>
                <c:formatCode>0.0%</c:formatCode>
                <c:ptCount val="9"/>
                <c:pt idx="0">
                  <c:v>0.25</c:v>
                </c:pt>
                <c:pt idx="1">
                  <c:v>0</c:v>
                </c:pt>
                <c:pt idx="2">
                  <c:v>8.3333333333333329E-2</c:v>
                </c:pt>
                <c:pt idx="3">
                  <c:v>0.25</c:v>
                </c:pt>
                <c:pt idx="4">
                  <c:v>0.33333333333333331</c:v>
                </c:pt>
                <c:pt idx="5">
                  <c:v>0</c:v>
                </c:pt>
                <c:pt idx="6">
                  <c:v>8.3333333333333329E-2</c:v>
                </c:pt>
                <c:pt idx="7">
                  <c:v>0</c:v>
                </c:pt>
                <c:pt idx="8">
                  <c:v>0</c:v>
                </c:pt>
              </c:numCache>
            </c:numRef>
          </c:val>
          <c:extLst>
            <c:ext xmlns:c16="http://schemas.microsoft.com/office/drawing/2014/chart" uri="{C3380CC4-5D6E-409C-BE32-E72D297353CC}">
              <c16:uniqueId val="{00000008-F48B-4DA7-84AF-07823DD32A71}"/>
            </c:ext>
          </c:extLst>
        </c:ser>
        <c:ser>
          <c:idx val="2"/>
          <c:order val="2"/>
          <c:tx>
            <c:strRef>
              <c:f>'Q10 - Q11 BIS'!$L$43</c:f>
              <c:strCache>
                <c:ptCount val="1"/>
                <c:pt idx="0">
                  <c:v>Facilitatori interni all'Amministrazione (es. funzionari con formazione dedicata o funzionari servizio partecipazione)</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F48B-4DA7-84AF-07823DD32A71}"/>
                </c:ext>
              </c:extLst>
            </c:dLbl>
            <c:dLbl>
              <c:idx val="1"/>
              <c:delete val="1"/>
              <c:extLst>
                <c:ext xmlns:c15="http://schemas.microsoft.com/office/drawing/2012/chart" uri="{CE6537A1-D6FC-4f65-9D91-7224C49458BB}"/>
                <c:ext xmlns:c16="http://schemas.microsoft.com/office/drawing/2014/chart" uri="{C3380CC4-5D6E-409C-BE32-E72D297353CC}">
                  <c16:uniqueId val="{0000000A-F48B-4DA7-84AF-07823DD32A71}"/>
                </c:ext>
              </c:extLst>
            </c:dLbl>
            <c:dLbl>
              <c:idx val="2"/>
              <c:delete val="1"/>
              <c:extLst>
                <c:ext xmlns:c15="http://schemas.microsoft.com/office/drawing/2012/chart" uri="{CE6537A1-D6FC-4f65-9D91-7224C49458BB}"/>
                <c:ext xmlns:c16="http://schemas.microsoft.com/office/drawing/2014/chart" uri="{C3380CC4-5D6E-409C-BE32-E72D297353CC}">
                  <c16:uniqueId val="{0000000B-F48B-4DA7-84AF-07823DD32A71}"/>
                </c:ext>
              </c:extLst>
            </c:dLbl>
            <c:dLbl>
              <c:idx val="5"/>
              <c:delete val="1"/>
              <c:extLst>
                <c:ext xmlns:c15="http://schemas.microsoft.com/office/drawing/2012/chart" uri="{CE6537A1-D6FC-4f65-9D91-7224C49458BB}"/>
                <c:ext xmlns:c16="http://schemas.microsoft.com/office/drawing/2014/chart" uri="{C3380CC4-5D6E-409C-BE32-E72D297353CC}">
                  <c16:uniqueId val="{0000000C-F48B-4DA7-84AF-07823DD32A71}"/>
                </c:ext>
              </c:extLst>
            </c:dLbl>
            <c:dLbl>
              <c:idx val="6"/>
              <c:delete val="1"/>
              <c:extLst>
                <c:ext xmlns:c15="http://schemas.microsoft.com/office/drawing/2012/chart" uri="{CE6537A1-D6FC-4f65-9D91-7224C49458BB}"/>
                <c:ext xmlns:c16="http://schemas.microsoft.com/office/drawing/2014/chart" uri="{C3380CC4-5D6E-409C-BE32-E72D297353CC}">
                  <c16:uniqueId val="{0000000D-F48B-4DA7-84AF-07823DD32A71}"/>
                </c:ext>
              </c:extLst>
            </c:dLbl>
            <c:dLbl>
              <c:idx val="7"/>
              <c:delete val="1"/>
              <c:extLst>
                <c:ext xmlns:c15="http://schemas.microsoft.com/office/drawing/2012/chart" uri="{CE6537A1-D6FC-4f65-9D91-7224C49458BB}"/>
                <c:ext xmlns:c16="http://schemas.microsoft.com/office/drawing/2014/chart" uri="{C3380CC4-5D6E-409C-BE32-E72D297353CC}">
                  <c16:uniqueId val="{0000000E-F48B-4DA7-84AF-07823DD32A71}"/>
                </c:ext>
              </c:extLst>
            </c:dLbl>
            <c:dLbl>
              <c:idx val="8"/>
              <c:delete val="1"/>
              <c:extLst>
                <c:ext xmlns:c15="http://schemas.microsoft.com/office/drawing/2012/chart" uri="{CE6537A1-D6FC-4f65-9D91-7224C49458BB}"/>
                <c:ext xmlns:c16="http://schemas.microsoft.com/office/drawing/2014/chart" uri="{C3380CC4-5D6E-409C-BE32-E72D297353CC}">
                  <c16:uniqueId val="{0000000F-F48B-4DA7-84AF-07823DD32A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'Q10 - Q11 BIS'!$I$44:$I$52</c:f>
              <c:strCache>
                <c:ptCount val="9"/>
                <c:pt idx="0">
                  <c:v>Formazione del Piano / Analisi conoscitiva</c:v>
                </c:pt>
                <c:pt idx="1">
                  <c:v>Formazione del Piano / Sintesi diagnostica</c:v>
                </c:pt>
                <c:pt idx="2">
                  <c:v>Formazione del Piano / Impostazione della Strategia</c:v>
                </c:pt>
                <c:pt idx="3">
                  <c:v>Formazione del Piano / Consultazione preliminare</c:v>
                </c:pt>
                <c:pt idx="4">
                  <c:v>Assunzione della Proposta di Piano</c:v>
                </c:pt>
                <c:pt idx="5">
                  <c:v>Pubblicazione del Piano</c:v>
                </c:pt>
                <c:pt idx="6">
                  <c:v>Adozione del Piano</c:v>
                </c:pt>
                <c:pt idx="7">
                  <c:v>Approvazione del Piano</c:v>
                </c:pt>
                <c:pt idx="8">
                  <c:v>Invio del Piano alla Regione</c:v>
                </c:pt>
              </c:strCache>
            </c:strRef>
          </c:cat>
          <c:val>
            <c:numRef>
              <c:f>'Q10 - Q11 BIS'!$L$44:$L$52</c:f>
              <c:numCache>
                <c:formatCode>0.0%</c:formatCode>
                <c:ptCount val="9"/>
                <c:pt idx="0">
                  <c:v>0</c:v>
                </c:pt>
                <c:pt idx="1">
                  <c:v>0</c:v>
                </c:pt>
                <c:pt idx="2">
                  <c:v>0</c:v>
                </c:pt>
                <c:pt idx="3">
                  <c:v>0.5</c:v>
                </c:pt>
                <c:pt idx="4">
                  <c:v>0.5</c:v>
                </c:pt>
                <c:pt idx="5">
                  <c:v>0</c:v>
                </c:pt>
                <c:pt idx="6">
                  <c:v>0</c:v>
                </c:pt>
                <c:pt idx="7">
                  <c:v>0</c:v>
                </c:pt>
                <c:pt idx="8">
                  <c:v>0</c:v>
                </c:pt>
              </c:numCache>
            </c:numRef>
          </c:val>
          <c:extLst>
            <c:ext xmlns:c16="http://schemas.microsoft.com/office/drawing/2014/chart" uri="{C3380CC4-5D6E-409C-BE32-E72D297353CC}">
              <c16:uniqueId val="{00000010-F48B-4DA7-84AF-07823DD32A71}"/>
            </c:ext>
          </c:extLst>
        </c:ser>
        <c:dLbls>
          <c:dLblPos val="ctr"/>
          <c:showLegendKey val="0"/>
          <c:showVal val="1"/>
          <c:showCatName val="0"/>
          <c:showSerName val="0"/>
          <c:showPercent val="0"/>
          <c:showBubbleSize val="0"/>
        </c:dLbls>
        <c:gapWidth val="150"/>
        <c:overlap val="100"/>
        <c:axId val="780534672"/>
        <c:axId val="780539264"/>
      </c:barChart>
      <c:catAx>
        <c:axId val="780534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80539264"/>
        <c:crosses val="autoZero"/>
        <c:auto val="1"/>
        <c:lblAlgn val="ctr"/>
        <c:lblOffset val="100"/>
        <c:noMultiLvlLbl val="0"/>
      </c:catAx>
      <c:valAx>
        <c:axId val="780539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80534672"/>
        <c:crosses val="autoZero"/>
        <c:crossBetween val="between"/>
      </c:valAx>
      <c:spPr>
        <a:noFill/>
        <a:ln>
          <a:noFill/>
        </a:ln>
        <a:effectLst/>
      </c:spPr>
    </c:plotArea>
    <c:legend>
      <c:legendPos val="b"/>
      <c:layout>
        <c:manualLayout>
          <c:xMode val="edge"/>
          <c:yMode val="edge"/>
          <c:x val="6.9632948064505401E-2"/>
          <c:y val="0.83720264412306578"/>
          <c:w val="0.86073392122719095"/>
          <c:h val="0.16279735587693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solidFill>
        <a:schemeClr val="tx1"/>
      </a:solidFill>
    </a:ln>
    <a:effectLst/>
  </c:spPr>
  <c:txPr>
    <a:bodyPr/>
    <a:lstStyle/>
    <a:p>
      <a:pPr>
        <a:defRPr/>
      </a:pPr>
      <a:endParaRPr lang="it-IT"/>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it-IT" sz="1200" dirty="0"/>
              <a:t>Quali figure sono state coinvolte a supporto del processo di partecipazione del Piano? </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4651089710311801"/>
          <c:y val="0.24906421081087357"/>
          <c:w val="0.47620258565958334"/>
          <c:h val="0.68248262342715271"/>
        </c:manualLayout>
      </c:layout>
      <c:barChart>
        <c:barDir val="bar"/>
        <c:grouping val="clustered"/>
        <c:varyColors val="0"/>
        <c:ser>
          <c:idx val="0"/>
          <c:order val="0"/>
          <c:tx>
            <c:strRef>
              <c:f>'Q12. 12.    Quali figure'!$E$7</c:f>
              <c:strCache>
                <c:ptCount val="1"/>
                <c:pt idx="0">
                  <c:v>%</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 12.    Quali figure'!$C$8:$C$13</c:f>
              <c:strCache>
                <c:ptCount val="6"/>
                <c:pt idx="0">
                  <c:v>Altro</c:v>
                </c:pt>
                <c:pt idx="1">
                  <c:v>Nessuno tra quelli indicati</c:v>
                </c:pt>
                <c:pt idx="2">
                  <c:v>Non so, non siamo ancora in questa fase del processo</c:v>
                </c:pt>
                <c:pt idx="3">
                  <c:v>Garante della partecipazione e della comunicazione</c:v>
                </c:pt>
                <c:pt idx="4">
                  <c:v>Tecnici dell'Ufficio di Piano</c:v>
                </c:pt>
                <c:pt idx="5">
                  <c:v>Esperti tematici (es. esperti e consulenti del Piano, docenti universitari, esperti di Enti e Istituzioni, etc.)</c:v>
                </c:pt>
              </c:strCache>
            </c:strRef>
          </c:cat>
          <c:val>
            <c:numRef>
              <c:f>'Q12. 12.    Quali figure'!$E$8:$E$13</c:f>
              <c:numCache>
                <c:formatCode>0.0%</c:formatCode>
                <c:ptCount val="6"/>
                <c:pt idx="0">
                  <c:v>0</c:v>
                </c:pt>
                <c:pt idx="1">
                  <c:v>0</c:v>
                </c:pt>
                <c:pt idx="2">
                  <c:v>0.23255813953488372</c:v>
                </c:pt>
                <c:pt idx="3">
                  <c:v>0.39534883720930231</c:v>
                </c:pt>
                <c:pt idx="4">
                  <c:v>0.60465116279069764</c:v>
                </c:pt>
                <c:pt idx="5">
                  <c:v>0.60465116279069764</c:v>
                </c:pt>
              </c:numCache>
            </c:numRef>
          </c:val>
          <c:extLst>
            <c:ext xmlns:c16="http://schemas.microsoft.com/office/drawing/2014/chart" uri="{C3380CC4-5D6E-409C-BE32-E72D297353CC}">
              <c16:uniqueId val="{00000000-B852-4436-AB81-1BBE744B54BF}"/>
            </c:ext>
          </c:extLst>
        </c:ser>
        <c:dLbls>
          <c:dLblPos val="outEnd"/>
          <c:showLegendKey val="0"/>
          <c:showVal val="1"/>
          <c:showCatName val="0"/>
          <c:showSerName val="0"/>
          <c:showPercent val="0"/>
          <c:showBubbleSize val="0"/>
        </c:dLbls>
        <c:gapWidth val="227"/>
        <c:overlap val="-48"/>
        <c:axId val="690047664"/>
        <c:axId val="690043728"/>
      </c:barChart>
      <c:catAx>
        <c:axId val="69004766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690043728"/>
        <c:crosses val="autoZero"/>
        <c:auto val="1"/>
        <c:lblAlgn val="ctr"/>
        <c:lblOffset val="100"/>
        <c:noMultiLvlLbl val="0"/>
      </c:catAx>
      <c:valAx>
        <c:axId val="690043728"/>
        <c:scaling>
          <c:orientation val="minMax"/>
          <c:max val="0.65000000000000013"/>
        </c:scaling>
        <c:delete val="1"/>
        <c:axPos val="b"/>
        <c:numFmt formatCode="0%" sourceLinked="0"/>
        <c:majorTickMark val="none"/>
        <c:minorTickMark val="none"/>
        <c:tickLblPos val="nextTo"/>
        <c:crossAx val="6900476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it-IT" sz="1200" dirty="0"/>
              <a:t>Quali </a:t>
            </a:r>
            <a:r>
              <a:rPr lang="it-IT" sz="1200" b="1" dirty="0"/>
              <a:t>strumenti di </a:t>
            </a:r>
            <a:r>
              <a:rPr lang="it-IT" sz="1200" b="1" dirty="0">
                <a:highlight>
                  <a:srgbClr val="FFFF00"/>
                </a:highlight>
              </a:rPr>
              <a:t>informazione</a:t>
            </a:r>
            <a:r>
              <a:rPr lang="it-IT" sz="1200" dirty="0"/>
              <a:t> </a:t>
            </a:r>
            <a:r>
              <a:rPr lang="it-IT" sz="1200" b="1" dirty="0"/>
              <a:t>e</a:t>
            </a:r>
            <a:r>
              <a:rPr lang="it-IT" sz="1200" dirty="0"/>
              <a:t> </a:t>
            </a:r>
            <a:r>
              <a:rPr lang="it-IT" sz="1200" b="1" dirty="0">
                <a:highlight>
                  <a:srgbClr val="FFFF00"/>
                </a:highlight>
              </a:rPr>
              <a:t>comunicazione</a:t>
            </a:r>
            <a:r>
              <a:rPr lang="it-IT" sz="1200" dirty="0"/>
              <a:t> sono stati attivati o saranno attivati per comunicare il Piano?</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2.4740656992839553E-2"/>
          <c:y val="0.15162956189177199"/>
          <c:w val="0.42887106791933843"/>
          <c:h val="0.81453828433927278"/>
        </c:manualLayout>
      </c:layout>
      <c:barChart>
        <c:barDir val="bar"/>
        <c:grouping val="clustered"/>
        <c:varyColors val="0"/>
        <c:ser>
          <c:idx val="0"/>
          <c:order val="0"/>
          <c:tx>
            <c:strRef>
              <c:f>'Q13. 13.    Quali strume'!$E$23</c:f>
              <c:strCache>
                <c:ptCount val="1"/>
                <c:pt idx="0">
                  <c:v>%</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 13.    Quali strume'!$C$24:$C$35</c:f>
              <c:strCache>
                <c:ptCount val="12"/>
                <c:pt idx="0">
                  <c:v>Nessuno</c:v>
                </c:pt>
                <c:pt idx="1">
                  <c:v>Altro</c:v>
                </c:pt>
                <c:pt idx="2">
                  <c:v>Non so, non siamo ancora in questa fase del processo</c:v>
                </c:pt>
                <c:pt idx="3">
                  <c:v>Quaderno del partecipante (documento digitale o cartaceo con il vocabolario del PUG, della Legge urbanistica e i temi strategici proposti dall'Amministrazione)</c:v>
                </c:pt>
                <c:pt idx="4">
                  <c:v>Conferenze stampa</c:v>
                </c:pt>
                <c:pt idx="5">
                  <c:v>Strumenti di comunicazione cartacea (brochure, manifesti, etc.)</c:v>
                </c:pt>
                <c:pt idx="6">
                  <c:v>Social media</c:v>
                </c:pt>
                <c:pt idx="7">
                  <c:v>Momenti di formazione e informazione rivolti a consiglieri e/o a commissioni consiliari</c:v>
                </c:pt>
                <c:pt idx="8">
                  <c:v>Comunicati per la stampa cartacea e digitale</c:v>
                </c:pt>
                <c:pt idx="9">
                  <c:v>Momenti di formazione e informazione rivolti ai cittadini</c:v>
                </c:pt>
                <c:pt idx="10">
                  <c:v>Momenti di formazione e informazione rivolti a categorie</c:v>
                </c:pt>
                <c:pt idx="11">
                  <c:v>Sito web del Piano o pagina dedicata nel sito dell'Ente</c:v>
                </c:pt>
              </c:strCache>
            </c:strRef>
          </c:cat>
          <c:val>
            <c:numRef>
              <c:f>'Q13. 13.    Quali strume'!$E$24:$E$35</c:f>
              <c:numCache>
                <c:formatCode>0.0%</c:formatCode>
                <c:ptCount val="12"/>
                <c:pt idx="0">
                  <c:v>0</c:v>
                </c:pt>
                <c:pt idx="1">
                  <c:v>9.3023255813953487E-2</c:v>
                </c:pt>
                <c:pt idx="2">
                  <c:v>0.18604651162790697</c:v>
                </c:pt>
                <c:pt idx="3">
                  <c:v>0.18604651162790697</c:v>
                </c:pt>
                <c:pt idx="4">
                  <c:v>0.32558139534883723</c:v>
                </c:pt>
                <c:pt idx="5">
                  <c:v>0.34883720930232559</c:v>
                </c:pt>
                <c:pt idx="6">
                  <c:v>0.55813953488372092</c:v>
                </c:pt>
                <c:pt idx="7">
                  <c:v>0.58139534883720934</c:v>
                </c:pt>
                <c:pt idx="8">
                  <c:v>0.62790697674418605</c:v>
                </c:pt>
                <c:pt idx="9">
                  <c:v>0.62790697674418605</c:v>
                </c:pt>
                <c:pt idx="10">
                  <c:v>0.67441860465116277</c:v>
                </c:pt>
                <c:pt idx="11">
                  <c:v>0.76744186046511631</c:v>
                </c:pt>
              </c:numCache>
            </c:numRef>
          </c:val>
          <c:extLst>
            <c:ext xmlns:c16="http://schemas.microsoft.com/office/drawing/2014/chart" uri="{C3380CC4-5D6E-409C-BE32-E72D297353CC}">
              <c16:uniqueId val="{00000000-F4AB-4320-81C5-CE1033BCBCA6}"/>
            </c:ext>
          </c:extLst>
        </c:ser>
        <c:dLbls>
          <c:dLblPos val="outEnd"/>
          <c:showLegendKey val="0"/>
          <c:showVal val="1"/>
          <c:showCatName val="0"/>
          <c:showSerName val="0"/>
          <c:showPercent val="0"/>
          <c:showBubbleSize val="0"/>
        </c:dLbls>
        <c:gapWidth val="227"/>
        <c:overlap val="-48"/>
        <c:axId val="707928296"/>
        <c:axId val="707928624"/>
      </c:barChart>
      <c:catAx>
        <c:axId val="707928296"/>
        <c:scaling>
          <c:orientation val="minMax"/>
        </c:scaling>
        <c:delete val="0"/>
        <c:axPos val="l"/>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707928624"/>
        <c:crosses val="autoZero"/>
        <c:auto val="1"/>
        <c:lblAlgn val="ctr"/>
        <c:lblOffset val="100"/>
        <c:noMultiLvlLbl val="0"/>
      </c:catAx>
      <c:valAx>
        <c:axId val="707928624"/>
        <c:scaling>
          <c:orientation val="minMax"/>
        </c:scaling>
        <c:delete val="1"/>
        <c:axPos val="b"/>
        <c:numFmt formatCode="0.0%" sourceLinked="1"/>
        <c:majorTickMark val="none"/>
        <c:minorTickMark val="none"/>
        <c:tickLblPos val="nextTo"/>
        <c:crossAx val="7079282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it-IT" sz="1200" dirty="0"/>
              <a:t>Quali </a:t>
            </a:r>
            <a:r>
              <a:rPr lang="it-IT" sz="1200" b="1" dirty="0"/>
              <a:t>strumenti di </a:t>
            </a:r>
            <a:r>
              <a:rPr lang="it-IT" sz="1200" b="1" dirty="0">
                <a:highlight>
                  <a:srgbClr val="FFFF00"/>
                </a:highlight>
              </a:rPr>
              <a:t>consultazione</a:t>
            </a:r>
            <a:r>
              <a:rPr lang="it-IT" sz="1200" dirty="0"/>
              <a:t> sono stati attivati o saranno attivati per il Piano? </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2.5020605731491827E-2"/>
          <c:y val="0.18820334654533191"/>
          <c:w val="0.45316747099975979"/>
          <c:h val="0.76980402035124718"/>
        </c:manualLayout>
      </c:layout>
      <c:barChart>
        <c:barDir val="bar"/>
        <c:grouping val="clustered"/>
        <c:varyColors val="0"/>
        <c:ser>
          <c:idx val="0"/>
          <c:order val="0"/>
          <c:tx>
            <c:strRef>
              <c:f>'Q14. 14.    Quali strumenti di '!$E$20</c:f>
              <c:strCache>
                <c:ptCount val="1"/>
                <c:pt idx="0">
                  <c:v>%</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 14.    Quali strumenti di '!$C$21:$C$27</c:f>
              <c:strCache>
                <c:ptCount val="7"/>
                <c:pt idx="0">
                  <c:v>Nessuno</c:v>
                </c:pt>
                <c:pt idx="1">
                  <c:v>Nessuno tra quelli indicati, perché erano già disponibili dati e informazioni di altri processi</c:v>
                </c:pt>
                <c:pt idx="2">
                  <c:v>Altro</c:v>
                </c:pt>
                <c:pt idx="3">
                  <c:v>Questionario cartaceo</c:v>
                </c:pt>
                <c:pt idx="4">
                  <c:v>Sondaggi interattivi durante incontri digitali o in presenza (es.: mentimeter, live voting, quiz competition, etc.)]</c:v>
                </c:pt>
                <c:pt idx="5">
                  <c:v>Non so, non siamo ancora in questa fase del processo</c:v>
                </c:pt>
                <c:pt idx="6">
                  <c:v>Questionario on-line</c:v>
                </c:pt>
              </c:strCache>
            </c:strRef>
          </c:cat>
          <c:val>
            <c:numRef>
              <c:f>'Q14. 14.    Quali strumenti di '!$E$21:$E$27</c:f>
              <c:numCache>
                <c:formatCode>0.0%</c:formatCode>
                <c:ptCount val="7"/>
                <c:pt idx="0">
                  <c:v>0</c:v>
                </c:pt>
                <c:pt idx="1">
                  <c:v>2.3255813953488372E-2</c:v>
                </c:pt>
                <c:pt idx="2">
                  <c:v>4.6511627906976744E-2</c:v>
                </c:pt>
                <c:pt idx="3">
                  <c:v>0.2558139534883721</c:v>
                </c:pt>
                <c:pt idx="4">
                  <c:v>0.32558139534883723</c:v>
                </c:pt>
                <c:pt idx="5">
                  <c:v>0.34883720930232559</c:v>
                </c:pt>
                <c:pt idx="6">
                  <c:v>0.41860465116279072</c:v>
                </c:pt>
              </c:numCache>
            </c:numRef>
          </c:val>
          <c:extLst>
            <c:ext xmlns:c16="http://schemas.microsoft.com/office/drawing/2014/chart" uri="{C3380CC4-5D6E-409C-BE32-E72D297353CC}">
              <c16:uniqueId val="{00000000-B634-43C0-A295-27306A643F4A}"/>
            </c:ext>
          </c:extLst>
        </c:ser>
        <c:dLbls>
          <c:dLblPos val="outEnd"/>
          <c:showLegendKey val="0"/>
          <c:showVal val="1"/>
          <c:showCatName val="0"/>
          <c:showSerName val="0"/>
          <c:showPercent val="0"/>
          <c:showBubbleSize val="0"/>
        </c:dLbls>
        <c:gapWidth val="227"/>
        <c:overlap val="-48"/>
        <c:axId val="718658128"/>
        <c:axId val="718657144"/>
      </c:barChart>
      <c:catAx>
        <c:axId val="718658128"/>
        <c:scaling>
          <c:orientation val="minMax"/>
        </c:scaling>
        <c:delete val="0"/>
        <c:axPos val="l"/>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718657144"/>
        <c:crosses val="autoZero"/>
        <c:auto val="1"/>
        <c:lblAlgn val="ctr"/>
        <c:lblOffset val="100"/>
        <c:noMultiLvlLbl val="0"/>
      </c:catAx>
      <c:valAx>
        <c:axId val="718657144"/>
        <c:scaling>
          <c:orientation val="minMax"/>
        </c:scaling>
        <c:delete val="1"/>
        <c:axPos val="b"/>
        <c:numFmt formatCode="0.0%" sourceLinked="1"/>
        <c:majorTickMark val="none"/>
        <c:minorTickMark val="none"/>
        <c:tickLblPos val="nextTo"/>
        <c:crossAx val="7186581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it-IT" sz="1200" dirty="0"/>
              <a:t>Quali </a:t>
            </a:r>
            <a:r>
              <a:rPr lang="it-IT" sz="1200" b="1" dirty="0"/>
              <a:t>strumenti di </a:t>
            </a:r>
            <a:r>
              <a:rPr lang="it-IT" sz="1200" b="1" dirty="0">
                <a:highlight>
                  <a:srgbClr val="FFFF00"/>
                </a:highlight>
              </a:rPr>
              <a:t>partecipazione</a:t>
            </a:r>
            <a:r>
              <a:rPr lang="it-IT" sz="1200" dirty="0"/>
              <a:t> sono stati attivati o saranno attivati per il Piano?</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3.3180974784359288E-2"/>
          <c:y val="0.14111905591408552"/>
          <c:w val="0.45879180434922245"/>
          <c:h val="0.83059652382611393"/>
        </c:manualLayout>
      </c:layout>
      <c:barChart>
        <c:barDir val="bar"/>
        <c:grouping val="clustered"/>
        <c:varyColors val="0"/>
        <c:ser>
          <c:idx val="0"/>
          <c:order val="0"/>
          <c:tx>
            <c:strRef>
              <c:f>'Q15. 15.    Quali strume'!$D$4</c:f>
              <c:strCache>
                <c:ptCount val="1"/>
                <c:pt idx="0">
                  <c:v>%</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 15.    Quali strume'!$B$5:$B$14</c:f>
              <c:strCache>
                <c:ptCount val="10"/>
                <c:pt idx="0">
                  <c:v>Altro</c:v>
                </c:pt>
                <c:pt idx="1">
                  <c:v>Nessuno tra quelli indicati perché erano già disponibili dati e informazioni di altri processi</c:v>
                </c:pt>
                <c:pt idx="2">
                  <c:v>Nessuno</c:v>
                </c:pt>
                <c:pt idx="3">
                  <c:v>Quaderno degli attori (documento digitale o cartaceo che raccoglie le proposte scritte inviate dai cittadini)</c:v>
                </c:pt>
                <c:pt idx="4">
                  <c:v>Focus-group o incontri tematici con esperti (es. sfida climatica e ambientale, rigenerazione urbana, etc.)</c:v>
                </c:pt>
                <c:pt idx="5">
                  <c:v>Laboratori territoriali rivolti a cittadini (es. nelle frazioni o quartieri del Comune o nei comuni dell'Unione)</c:v>
                </c:pt>
                <c:pt idx="6">
                  <c:v>Interviste singole e mirate a particolari categorie di attori</c:v>
                </c:pt>
                <c:pt idx="7">
                  <c:v>Laboratori tematici rivolti a cittadini (es. sfida climatica e ambientale, rigenerazione urbana, etc.)</c:v>
                </c:pt>
                <c:pt idx="8">
                  <c:v>Non so, non siamo ancora in questa fase del processo</c:v>
                </c:pt>
                <c:pt idx="9">
                  <c:v>Focus-group o incontri di gruppo mirati a particolari categorie di attori (es. giovani, associazioni, ordini professionali, etc.)</c:v>
                </c:pt>
              </c:strCache>
            </c:strRef>
          </c:cat>
          <c:val>
            <c:numRef>
              <c:f>'Q15. 15.    Quali strume'!$D$5:$D$14</c:f>
              <c:numCache>
                <c:formatCode>0.0%</c:formatCode>
                <c:ptCount val="10"/>
                <c:pt idx="0">
                  <c:v>0</c:v>
                </c:pt>
                <c:pt idx="1">
                  <c:v>0</c:v>
                </c:pt>
                <c:pt idx="2">
                  <c:v>2.3255813953488372E-2</c:v>
                </c:pt>
                <c:pt idx="3">
                  <c:v>0.13953488372093023</c:v>
                </c:pt>
                <c:pt idx="4">
                  <c:v>0.18604651162790697</c:v>
                </c:pt>
                <c:pt idx="5">
                  <c:v>0.2558139534883721</c:v>
                </c:pt>
                <c:pt idx="6">
                  <c:v>0.34883720930232559</c:v>
                </c:pt>
                <c:pt idx="7">
                  <c:v>0.34883720930232559</c:v>
                </c:pt>
                <c:pt idx="8">
                  <c:v>0.34883720930232559</c:v>
                </c:pt>
                <c:pt idx="9">
                  <c:v>0.51162790697674421</c:v>
                </c:pt>
              </c:numCache>
            </c:numRef>
          </c:val>
          <c:extLst>
            <c:ext xmlns:c16="http://schemas.microsoft.com/office/drawing/2014/chart" uri="{C3380CC4-5D6E-409C-BE32-E72D297353CC}">
              <c16:uniqueId val="{00000000-CBF7-4810-B825-8FCF3B9FDD1A}"/>
            </c:ext>
          </c:extLst>
        </c:ser>
        <c:dLbls>
          <c:dLblPos val="outEnd"/>
          <c:showLegendKey val="0"/>
          <c:showVal val="1"/>
          <c:showCatName val="0"/>
          <c:showSerName val="0"/>
          <c:showPercent val="0"/>
          <c:showBubbleSize val="0"/>
        </c:dLbls>
        <c:gapWidth val="227"/>
        <c:overlap val="-48"/>
        <c:axId val="731962624"/>
        <c:axId val="731962952"/>
      </c:barChart>
      <c:catAx>
        <c:axId val="731962624"/>
        <c:scaling>
          <c:orientation val="minMax"/>
        </c:scaling>
        <c:delete val="0"/>
        <c:axPos val="l"/>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731962952"/>
        <c:crosses val="autoZero"/>
        <c:auto val="1"/>
        <c:lblAlgn val="ctr"/>
        <c:lblOffset val="100"/>
        <c:noMultiLvlLbl val="0"/>
      </c:catAx>
      <c:valAx>
        <c:axId val="731962952"/>
        <c:scaling>
          <c:orientation val="minMax"/>
        </c:scaling>
        <c:delete val="1"/>
        <c:axPos val="b"/>
        <c:numFmt formatCode="0.0%" sourceLinked="1"/>
        <c:majorTickMark val="none"/>
        <c:minorTickMark val="none"/>
        <c:tickLblPos val="nextTo"/>
        <c:crossAx val="7319626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err="1"/>
              <a:t>Quante</a:t>
            </a:r>
            <a:r>
              <a:rPr lang="en-US" sz="1200" dirty="0"/>
              <a:t> </a:t>
            </a:r>
            <a:r>
              <a:rPr lang="en-US" sz="1200" dirty="0" err="1"/>
              <a:t>persone</a:t>
            </a:r>
            <a:r>
              <a:rPr lang="en-US" sz="1200" dirty="0"/>
              <a:t> </a:t>
            </a:r>
            <a:r>
              <a:rPr lang="en-US" sz="1200" dirty="0" err="1"/>
              <a:t>hanno</a:t>
            </a:r>
            <a:r>
              <a:rPr lang="en-US" sz="1200" dirty="0"/>
              <a:t> </a:t>
            </a:r>
            <a:r>
              <a:rPr lang="en-US" sz="1200" dirty="0" err="1"/>
              <a:t>partecipato</a:t>
            </a:r>
            <a:r>
              <a:rPr lang="en-US" sz="1200" dirty="0"/>
              <a:t> </a:t>
            </a:r>
            <a:r>
              <a:rPr lang="en-US" sz="1200" dirty="0" err="1"/>
              <a:t>complessivamente</a:t>
            </a:r>
            <a:r>
              <a:rPr lang="en-US" sz="1200" dirty="0"/>
              <a:t> al </a:t>
            </a:r>
            <a:r>
              <a:rPr lang="en-US" sz="1200" dirty="0" err="1"/>
              <a:t>processo</a:t>
            </a:r>
            <a:r>
              <a:rPr lang="en-US" sz="1200" dirty="0"/>
              <a:t> del Piano?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'Q16. 16.    Quante persone hann'!$D$16:$D$17</c:f>
              <c:strCache>
                <c:ptCount val="2"/>
                <c:pt idx="0">
                  <c:v>D16. Quante persone hanno partecipato complessivamente al processo del Piano?</c:v>
                </c:pt>
                <c:pt idx="1">
                  <c:v>%</c:v>
                </c:pt>
              </c:strCache>
            </c:strRef>
          </c:tx>
          <c:spPr>
            <a:solidFill>
              <a:schemeClr val="accent1"/>
            </a:solidFill>
            <a:ln>
              <a:noFill/>
            </a:ln>
            <a:effectLst/>
          </c:spPr>
          <c:invertIfNegative val="0"/>
          <c:dPt>
            <c:idx val="5"/>
            <c:invertIfNegative val="0"/>
            <c:bubble3D val="0"/>
            <c:spPr>
              <a:solidFill>
                <a:schemeClr val="accent3"/>
              </a:solidFill>
              <a:ln>
                <a:noFill/>
              </a:ln>
              <a:effectLst/>
            </c:spPr>
            <c:extLst>
              <c:ext xmlns:c16="http://schemas.microsoft.com/office/drawing/2014/chart" uri="{C3380CC4-5D6E-409C-BE32-E72D297353CC}">
                <c16:uniqueId val="{00000001-BF9D-4C74-8D98-A45171BAE5C9}"/>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3-BF9D-4C74-8D98-A45171BAE5C9}"/>
              </c:ext>
            </c:extLst>
          </c:dPt>
          <c:dLbls>
            <c:dLbl>
              <c:idx val="0"/>
              <c:tx>
                <c:rich>
                  <a:bodyPr/>
                  <a:lstStyle/>
                  <a:p>
                    <a:fld id="{4011DF25-78A6-4DD9-98A7-D31D50286D88}" type="VALUE">
                      <a:rPr lang="en-US" sz="1200" b="1"/>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64-45F3-9A19-29AD8792E7E7}"/>
                </c:ext>
              </c:extLst>
            </c:dLbl>
            <c:dLbl>
              <c:idx val="4"/>
              <c:tx>
                <c:rich>
                  <a:bodyPr/>
                  <a:lstStyle/>
                  <a:p>
                    <a:fld id="{8B09A5D8-FCB1-4F37-98C1-8E073730ACB2}" type="VALUE">
                      <a:rPr lang="en-US" sz="1100" b="1"/>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64-45F3-9A19-29AD8792E7E7}"/>
                </c:ext>
              </c:extLst>
            </c:dLbl>
            <c:dLbl>
              <c:idx val="5"/>
              <c:tx>
                <c:rich>
                  <a:bodyPr/>
                  <a:lstStyle/>
                  <a:p>
                    <a:fld id="{30152DE1-4D01-48D1-B5C6-1E8EBBD9207B}" type="VALUE">
                      <a:rPr lang="en-US" sz="1400" b="1"/>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9D-4C74-8D98-A45171BAE5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16.    Quante persone hann'!$B$18:$B$24</c:f>
              <c:strCache>
                <c:ptCount val="7"/>
                <c:pt idx="0">
                  <c:v>Fino a 100</c:v>
                </c:pt>
                <c:pt idx="1">
                  <c:v>Tra 100 e 200</c:v>
                </c:pt>
                <c:pt idx="2">
                  <c:v>Tra 200 e 500</c:v>
                </c:pt>
                <c:pt idx="3">
                  <c:v>Tra 500 e 1000</c:v>
                </c:pt>
                <c:pt idx="4">
                  <c:v>Oltre 1000</c:v>
                </c:pt>
                <c:pt idx="5">
                  <c:v>Non so o non è possibile quantificare il dato</c:v>
                </c:pt>
                <c:pt idx="6">
                  <c:v>Altro</c:v>
                </c:pt>
              </c:strCache>
            </c:strRef>
          </c:cat>
          <c:val>
            <c:numRef>
              <c:f>'Q16. 16.    Quante persone hann'!$D$18:$D$24</c:f>
              <c:numCache>
                <c:formatCode>0.0%</c:formatCode>
                <c:ptCount val="7"/>
                <c:pt idx="0">
                  <c:v>0.2558139534883721</c:v>
                </c:pt>
                <c:pt idx="1">
                  <c:v>0.13953488372093023</c:v>
                </c:pt>
                <c:pt idx="2">
                  <c:v>9.3023255813953487E-2</c:v>
                </c:pt>
                <c:pt idx="3">
                  <c:v>2.3255813953488372E-2</c:v>
                </c:pt>
                <c:pt idx="4">
                  <c:v>0.11627906976744186</c:v>
                </c:pt>
                <c:pt idx="5">
                  <c:v>0.27906976744186046</c:v>
                </c:pt>
                <c:pt idx="6">
                  <c:v>9.3023255813953487E-2</c:v>
                </c:pt>
              </c:numCache>
            </c:numRef>
          </c:val>
          <c:extLst>
            <c:ext xmlns:c16="http://schemas.microsoft.com/office/drawing/2014/chart" uri="{C3380CC4-5D6E-409C-BE32-E72D297353CC}">
              <c16:uniqueId val="{00000004-BF9D-4C74-8D98-A45171BAE5C9}"/>
            </c:ext>
          </c:extLst>
        </c:ser>
        <c:dLbls>
          <c:dLblPos val="outEnd"/>
          <c:showLegendKey val="0"/>
          <c:showVal val="1"/>
          <c:showCatName val="0"/>
          <c:showSerName val="0"/>
          <c:showPercent val="0"/>
          <c:showBubbleSize val="0"/>
        </c:dLbls>
        <c:gapWidth val="219"/>
        <c:overlap val="-27"/>
        <c:axId val="555081888"/>
        <c:axId val="555082216"/>
      </c:barChart>
      <c:catAx>
        <c:axId val="55508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55082216"/>
        <c:crosses val="autoZero"/>
        <c:auto val="1"/>
        <c:lblAlgn val="ctr"/>
        <c:lblOffset val="100"/>
        <c:noMultiLvlLbl val="0"/>
      </c:catAx>
      <c:valAx>
        <c:axId val="5550822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5550818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it-IT" sz="1200" dirty="0"/>
              <a:t>Quali tipologie di attori hanno partecipato di più?</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it-IT"/>
        </a:p>
      </c:txPr>
    </c:title>
    <c:autoTitleDeleted val="0"/>
    <c:plotArea>
      <c:layout>
        <c:manualLayout>
          <c:layoutTarget val="inner"/>
          <c:xMode val="edge"/>
          <c:yMode val="edge"/>
          <c:x val="0.26690611042040796"/>
          <c:y val="0.31633645261630461"/>
          <c:w val="0.4895795920246811"/>
          <c:h val="0.48778655872610566"/>
        </c:manualLayout>
      </c:layout>
      <c:radarChart>
        <c:radarStyle val="marker"/>
        <c:varyColors val="0"/>
        <c:ser>
          <c:idx val="0"/>
          <c:order val="0"/>
          <c:tx>
            <c:strRef>
              <c:f>'Q17. 17.    Quali tipologie di '!$D$4</c:f>
              <c:strCache>
                <c:ptCount val="1"/>
                <c:pt idx="0">
                  <c:v>%</c:v>
                </c:pt>
              </c:strCache>
            </c:strRef>
          </c:tx>
          <c:spPr>
            <a:ln w="15875" cap="rnd">
              <a:solidFill>
                <a:schemeClr val="accent1"/>
              </a:solidFill>
              <a:round/>
            </a:ln>
            <a:effectLst/>
          </c:spPr>
          <c:marker>
            <c:symbol val="none"/>
          </c:marker>
          <c:dLbls>
            <c:dLbl>
              <c:idx val="0"/>
              <c:layout>
                <c:manualLayout>
                  <c:x val="1.7976940983866454E-2"/>
                  <c:y val="-4.4827804534005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C8-48E5-B895-CE1DBEC7FE7B}"/>
                </c:ext>
              </c:extLst>
            </c:dLbl>
            <c:dLbl>
              <c:idx val="1"/>
              <c:layout>
                <c:manualLayout>
                  <c:x val="4.6226419672799453E-2"/>
                  <c:y val="-1.1206951133501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C8-48E5-B895-CE1DBEC7FE7B}"/>
                </c:ext>
              </c:extLst>
            </c:dLbl>
            <c:dLbl>
              <c:idx val="2"/>
              <c:layout>
                <c:manualLayout>
                  <c:x val="1.7976940983866454E-2"/>
                  <c:y val="3.0819115617128971E-2"/>
                </c:manualLayout>
              </c:layout>
              <c:tx>
                <c:rich>
                  <a:bodyPr/>
                  <a:lstStyle/>
                  <a:p>
                    <a:fld id="{C3AD5B40-13CA-4465-92C0-7701E184DB8A}" type="VALUE">
                      <a:rPr lang="en-US" sz="1050" b="1">
                        <a:highlight>
                          <a:srgbClr val="FFFF00"/>
                        </a:highlight>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C8-48E5-B895-CE1DBEC7FE7B}"/>
                </c:ext>
              </c:extLst>
            </c:dLbl>
            <c:dLbl>
              <c:idx val="3"/>
              <c:layout>
                <c:manualLayout>
                  <c:x val="-5.1362688525332725E-2"/>
                  <c:y val="0"/>
                </c:manualLayout>
              </c:layout>
              <c:tx>
                <c:rich>
                  <a:bodyPr/>
                  <a:lstStyle/>
                  <a:p>
                    <a:fld id="{8B8CB24F-350E-4333-8048-0304692CC995}" type="VALUE">
                      <a:rPr lang="en-US" sz="1050" b="1">
                        <a:highlight>
                          <a:srgbClr val="FFFF00"/>
                        </a:highlight>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C8-48E5-B895-CE1DBEC7FE7B}"/>
                </c:ext>
              </c:extLst>
            </c:dLbl>
            <c:dLbl>
              <c:idx val="6"/>
              <c:layout>
                <c:manualLayout>
                  <c:x val="-5.1362688525332725E-3"/>
                  <c:y val="4.4827804534005929E-2"/>
                </c:manualLayout>
              </c:layout>
              <c:tx>
                <c:rich>
                  <a:bodyPr/>
                  <a:lstStyle/>
                  <a:p>
                    <a:fld id="{D8796734-2D08-42EB-AE6C-1943E7CD080A}" type="VALUE">
                      <a:rPr lang="en-US" sz="1000" b="1">
                        <a:highlight>
                          <a:srgbClr val="FFFF00"/>
                        </a:highlight>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9C8-48E5-B895-CE1DBEC7FE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'Q17. 17.    Quali tipologie di '!$B$5:$B$12</c:f>
              <c:strCache>
                <c:ptCount val="8"/>
                <c:pt idx="0">
                  <c:v>Giovani con meno di 18 anni</c:v>
                </c:pt>
                <c:pt idx="1">
                  <c:v>Giovani tra i 18 e i 34 anni</c:v>
                </c:pt>
                <c:pt idx="2">
                  <c:v>Adulti tra i 35 e i 50 anni</c:v>
                </c:pt>
                <c:pt idx="3">
                  <c:v>Adulti tra i 51 e i 65 anni</c:v>
                </c:pt>
                <c:pt idx="4">
                  <c:v>Adulti tra i 66 e i 75 anni</c:v>
                </c:pt>
                <c:pt idx="5">
                  <c:v>Adulti oltre i 75 anni</c:v>
                </c:pt>
                <c:pt idx="6">
                  <c:v>Non so o non è possibile quantificare il dato</c:v>
                </c:pt>
                <c:pt idx="7">
                  <c:v>Altro</c:v>
                </c:pt>
              </c:strCache>
            </c:strRef>
          </c:cat>
          <c:val>
            <c:numRef>
              <c:f>'Q17. 17.    Quali tipologie di '!$D$5:$D$12</c:f>
              <c:numCache>
                <c:formatCode>0.0%</c:formatCode>
                <c:ptCount val="8"/>
                <c:pt idx="0">
                  <c:v>0.16279069767441862</c:v>
                </c:pt>
                <c:pt idx="1">
                  <c:v>0.16279069767441862</c:v>
                </c:pt>
                <c:pt idx="2">
                  <c:v>0.32558139534883723</c:v>
                </c:pt>
                <c:pt idx="3">
                  <c:v>0.41860465116279072</c:v>
                </c:pt>
                <c:pt idx="4">
                  <c:v>6.9767441860465115E-2</c:v>
                </c:pt>
                <c:pt idx="5">
                  <c:v>0</c:v>
                </c:pt>
                <c:pt idx="6">
                  <c:v>0.41860465116279072</c:v>
                </c:pt>
                <c:pt idx="7">
                  <c:v>6.9767441860465115E-2</c:v>
                </c:pt>
              </c:numCache>
            </c:numRef>
          </c:val>
          <c:extLst>
            <c:ext xmlns:c16="http://schemas.microsoft.com/office/drawing/2014/chart" uri="{C3380CC4-5D6E-409C-BE32-E72D297353CC}">
              <c16:uniqueId val="{00000000-0211-4634-B916-0ADA1743298C}"/>
            </c:ext>
          </c:extLst>
        </c:ser>
        <c:dLbls>
          <c:showLegendKey val="0"/>
          <c:showVal val="1"/>
          <c:showCatName val="0"/>
          <c:showSerName val="0"/>
          <c:showPercent val="0"/>
          <c:showBubbleSize val="0"/>
        </c:dLbls>
        <c:axId val="796795296"/>
        <c:axId val="796801528"/>
      </c:radarChart>
      <c:catAx>
        <c:axId val="79679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796801528"/>
        <c:crosses val="autoZero"/>
        <c:auto val="1"/>
        <c:lblAlgn val="ctr"/>
        <c:lblOffset val="100"/>
        <c:noMultiLvlLbl val="0"/>
      </c:catAx>
      <c:valAx>
        <c:axId val="796801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79679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i="1" dirty="0"/>
              <a:t>Sei </a:t>
            </a:r>
            <a:r>
              <a:rPr lang="en-US" sz="1200" i="1" dirty="0" err="1"/>
              <a:t>dipendente</a:t>
            </a:r>
            <a:r>
              <a:rPr lang="en-US" sz="1200" i="1" dirty="0"/>
              <a:t> </a:t>
            </a:r>
            <a:r>
              <a:rPr lang="en-US" sz="1200" i="1" dirty="0" err="1"/>
              <a:t>pubblico</a:t>
            </a:r>
            <a:r>
              <a:rPr lang="en-US" sz="1200" i="1" dirty="0"/>
              <a:t> </a:t>
            </a:r>
            <a:r>
              <a:rPr lang="en-US" sz="1200" i="1" dirty="0" err="1"/>
              <a:t>dell'Ente</a:t>
            </a:r>
            <a:r>
              <a:rPr lang="en-US" sz="1200" i="1" dirty="0"/>
              <a:t> o sei un </a:t>
            </a:r>
            <a:r>
              <a:rPr lang="en-US" sz="1200" i="1" dirty="0" err="1"/>
              <a:t>soggetto</a:t>
            </a:r>
            <a:r>
              <a:rPr lang="en-US" sz="1200" i="1" dirty="0"/>
              <a:t> </a:t>
            </a:r>
            <a:r>
              <a:rPr lang="en-US" sz="1200" i="1" dirty="0" err="1"/>
              <a:t>esterno</a:t>
            </a:r>
            <a:r>
              <a:rPr lang="en-US" sz="1200" i="1" dirty="0"/>
              <a:t> </a:t>
            </a:r>
            <a:r>
              <a:rPr lang="en-US" sz="1200" i="1" dirty="0" err="1"/>
              <a:t>all'Amministrazione</a:t>
            </a:r>
            <a:r>
              <a:rPr lang="en-US" i="1"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'Q02. 2.    Sei dipendente pubbl'!$D$12:$D$13</c:f>
              <c:strCache>
                <c:ptCount val="2"/>
                <c:pt idx="0">
                  <c:v>D2. Sei dipendente pubblico dell'Ente o sei un soggetto esterno all'Amministrazione?</c:v>
                </c:pt>
                <c:pt idx="1">
                  <c:v>%</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0451-42FC-AD73-917CE82B4CA3}"/>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51-42FC-AD73-917CE82B4C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'Q02. 2.    Sei dipendente pubbl'!$B$14:$B$15</c:f>
              <c:strCache>
                <c:ptCount val="2"/>
                <c:pt idx="0">
                  <c:v>dipendente pubblico</c:v>
                </c:pt>
                <c:pt idx="1">
                  <c:v>professionista esterno</c:v>
                </c:pt>
              </c:strCache>
            </c:strRef>
          </c:cat>
          <c:val>
            <c:numRef>
              <c:f>'Q02. 2.    Sei dipendente pubbl'!$D$14:$D$15</c:f>
              <c:numCache>
                <c:formatCode>0.0%</c:formatCode>
                <c:ptCount val="2"/>
                <c:pt idx="0">
                  <c:v>0.97674418604651159</c:v>
                </c:pt>
                <c:pt idx="1">
                  <c:v>2.3255813953488372E-2</c:v>
                </c:pt>
              </c:numCache>
            </c:numRef>
          </c:val>
          <c:extLst>
            <c:ext xmlns:c16="http://schemas.microsoft.com/office/drawing/2014/chart" uri="{C3380CC4-5D6E-409C-BE32-E72D297353CC}">
              <c16:uniqueId val="{00000001-0451-42FC-AD73-917CE82B4CA3}"/>
            </c:ext>
          </c:extLst>
        </c:ser>
        <c:dLbls>
          <c:dLblPos val="outEnd"/>
          <c:showLegendKey val="0"/>
          <c:showVal val="1"/>
          <c:showCatName val="0"/>
          <c:showSerName val="0"/>
          <c:showPercent val="0"/>
          <c:showBubbleSize val="0"/>
        </c:dLbls>
        <c:gapWidth val="182"/>
        <c:axId val="813948240"/>
        <c:axId val="813946600"/>
      </c:barChart>
      <c:catAx>
        <c:axId val="813948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13946600"/>
        <c:crosses val="autoZero"/>
        <c:auto val="1"/>
        <c:lblAlgn val="ctr"/>
        <c:lblOffset val="100"/>
        <c:noMultiLvlLbl val="0"/>
      </c:catAx>
      <c:valAx>
        <c:axId val="813946600"/>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81394824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dirty="0"/>
              <a:t>Com'è stata la collaborazione tra Garante e Ufficio di Piano?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'Q20. 20.    Com''è stata la coll'!$D$14:$D$15</c:f>
              <c:strCache>
                <c:ptCount val="2"/>
                <c:pt idx="0">
                  <c:v>D20. Com'è stata la collaborazione tra Garante e Ufficio di Piano?</c:v>
                </c:pt>
                <c:pt idx="1">
                  <c:v>%</c:v>
                </c:pt>
              </c:strCache>
            </c:strRef>
          </c:tx>
          <c:spPr>
            <a:solidFill>
              <a:schemeClr val="accent1"/>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E99F-45A6-A366-0E7D0867821E}"/>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E99F-45A6-A366-0E7D0867821E}"/>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E99F-45A6-A366-0E7D0867821E}"/>
              </c:ext>
            </c:extLst>
          </c:dPt>
          <c:dPt>
            <c:idx val="3"/>
            <c:invertIfNegative val="0"/>
            <c:bubble3D val="0"/>
            <c:spPr>
              <a:solidFill>
                <a:srgbClr val="FF0000"/>
              </a:solidFill>
              <a:ln>
                <a:noFill/>
              </a:ln>
              <a:effectLst/>
            </c:spPr>
            <c:extLst>
              <c:ext xmlns:c16="http://schemas.microsoft.com/office/drawing/2014/chart" uri="{C3380CC4-5D6E-409C-BE32-E72D297353CC}">
                <c16:uniqueId val="{00000007-E99F-45A6-A366-0E7D0867821E}"/>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E99F-45A6-A366-0E7D0867821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 20.    Com''è stata la coll'!$B$16:$B$20</c:f>
              <c:strCache>
                <c:ptCount val="5"/>
                <c:pt idx="0">
                  <c:v>Molto collaborativa</c:v>
                </c:pt>
                <c:pt idx="1">
                  <c:v>Collaborativa</c:v>
                </c:pt>
                <c:pt idx="2">
                  <c:v>Mediamente collaborativa</c:v>
                </c:pt>
                <c:pt idx="3">
                  <c:v>Per nulla collaborativa</c:v>
                </c:pt>
                <c:pt idx="4">
                  <c:v>Altro</c:v>
                </c:pt>
              </c:strCache>
            </c:strRef>
          </c:cat>
          <c:val>
            <c:numRef>
              <c:f>'Q20. 20.    Com''è stata la coll'!$D$16:$D$20</c:f>
              <c:numCache>
                <c:formatCode>0.0%</c:formatCode>
                <c:ptCount val="5"/>
                <c:pt idx="0">
                  <c:v>0.37209302325581395</c:v>
                </c:pt>
                <c:pt idx="1">
                  <c:v>0.30232558139534882</c:v>
                </c:pt>
                <c:pt idx="2">
                  <c:v>9.3023255813953487E-2</c:v>
                </c:pt>
                <c:pt idx="3">
                  <c:v>2.3255813953488372E-2</c:v>
                </c:pt>
                <c:pt idx="4">
                  <c:v>0.20930232558139536</c:v>
                </c:pt>
              </c:numCache>
            </c:numRef>
          </c:val>
          <c:extLst>
            <c:ext xmlns:c16="http://schemas.microsoft.com/office/drawing/2014/chart" uri="{C3380CC4-5D6E-409C-BE32-E72D297353CC}">
              <c16:uniqueId val="{0000000A-E99F-45A6-A366-0E7D0867821E}"/>
            </c:ext>
          </c:extLst>
        </c:ser>
        <c:dLbls>
          <c:dLblPos val="outEnd"/>
          <c:showLegendKey val="0"/>
          <c:showVal val="1"/>
          <c:showCatName val="0"/>
          <c:showSerName val="0"/>
          <c:showPercent val="0"/>
          <c:showBubbleSize val="0"/>
        </c:dLbls>
        <c:gapWidth val="219"/>
        <c:overlap val="-27"/>
        <c:axId val="209847520"/>
        <c:axId val="209839976"/>
      </c:barChart>
      <c:catAx>
        <c:axId val="2098475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09839976"/>
        <c:crosses val="autoZero"/>
        <c:auto val="1"/>
        <c:lblAlgn val="ctr"/>
        <c:lblOffset val="100"/>
        <c:noMultiLvlLbl val="0"/>
      </c:catAx>
      <c:valAx>
        <c:axId val="2098399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098475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err="1"/>
              <a:t>Quali</a:t>
            </a:r>
            <a:r>
              <a:rPr lang="en-US" sz="1200" dirty="0"/>
              <a:t> </a:t>
            </a:r>
            <a:r>
              <a:rPr lang="en-US" sz="1200" dirty="0" err="1"/>
              <a:t>difficoltà</a:t>
            </a:r>
            <a:r>
              <a:rPr lang="en-US" sz="1200" dirty="0"/>
              <a:t> </a:t>
            </a:r>
            <a:r>
              <a:rPr lang="en-US" sz="1200" dirty="0" err="1"/>
              <a:t>hai</a:t>
            </a:r>
            <a:r>
              <a:rPr lang="en-US" sz="1200" dirty="0"/>
              <a:t> </a:t>
            </a:r>
            <a:r>
              <a:rPr lang="en-US" sz="1200" dirty="0" err="1"/>
              <a:t>riscontrato</a:t>
            </a:r>
            <a:r>
              <a:rPr lang="en-US" sz="1200" dirty="0"/>
              <a:t> </a:t>
            </a:r>
            <a:r>
              <a:rPr lang="en-US" sz="1200" dirty="0" err="1"/>
              <a:t>maggiormente</a:t>
            </a:r>
            <a:r>
              <a:rPr lang="en-US" sz="1200" dirty="0"/>
              <a:t> da </a:t>
            </a:r>
            <a:r>
              <a:rPr lang="en-US" sz="1200" dirty="0" err="1"/>
              <a:t>parte</a:t>
            </a:r>
            <a:r>
              <a:rPr lang="en-US" sz="1200" dirty="0"/>
              <a:t> </a:t>
            </a:r>
            <a:r>
              <a:rPr lang="en-US" sz="1200" dirty="0" err="1"/>
              <a:t>dell'Ufficio</a:t>
            </a:r>
            <a:r>
              <a:rPr lang="en-US" sz="1200" dirty="0"/>
              <a:t> di Piano rispetto al </a:t>
            </a:r>
            <a:r>
              <a:rPr lang="en-US" sz="1200" dirty="0" err="1"/>
              <a:t>processo</a:t>
            </a:r>
            <a:r>
              <a:rPr lang="en-US" sz="1200" dirty="0"/>
              <a:t> di </a:t>
            </a:r>
            <a:r>
              <a:rPr lang="en-US" sz="1200" dirty="0" err="1"/>
              <a:t>partecipazione</a:t>
            </a:r>
            <a:r>
              <a:rPr lang="en-US" sz="12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'Q21. 21.    Quali difficoltà ha'!$D$20</c:f>
              <c:strCache>
                <c:ptCount val="1"/>
                <c:pt idx="0">
                  <c:v>%</c:v>
                </c:pt>
              </c:strCache>
            </c:strRef>
          </c:tx>
          <c:spPr>
            <a:solidFill>
              <a:schemeClr val="accent1"/>
            </a:solidFill>
            <a:ln>
              <a:noFill/>
            </a:ln>
            <a:effectLst/>
          </c:spPr>
          <c:invertIfNegative val="0"/>
          <c:dPt>
            <c:idx val="1"/>
            <c:invertIfNegative val="0"/>
            <c:bubble3D val="0"/>
            <c:spPr>
              <a:solidFill>
                <a:srgbClr val="FF5050"/>
              </a:solidFill>
              <a:ln>
                <a:noFill/>
              </a:ln>
              <a:effectLst/>
            </c:spPr>
            <c:extLst>
              <c:ext xmlns:c16="http://schemas.microsoft.com/office/drawing/2014/chart" uri="{C3380CC4-5D6E-409C-BE32-E72D297353CC}">
                <c16:uniqueId val="{00000001-E9EE-48D0-9160-BB108C56B448}"/>
              </c:ext>
            </c:extLst>
          </c:dPt>
          <c:dPt>
            <c:idx val="2"/>
            <c:invertIfNegative val="0"/>
            <c:bubble3D val="0"/>
            <c:spPr>
              <a:solidFill>
                <a:srgbClr val="FF5050"/>
              </a:solidFill>
              <a:ln>
                <a:noFill/>
              </a:ln>
              <a:effectLst/>
            </c:spPr>
            <c:extLst>
              <c:ext xmlns:c16="http://schemas.microsoft.com/office/drawing/2014/chart" uri="{C3380CC4-5D6E-409C-BE32-E72D297353CC}">
                <c16:uniqueId val="{00000003-E9EE-48D0-9160-BB108C56B448}"/>
              </c:ext>
            </c:extLst>
          </c:dPt>
          <c:dPt>
            <c:idx val="3"/>
            <c:invertIfNegative val="0"/>
            <c:bubble3D val="0"/>
            <c:spPr>
              <a:solidFill>
                <a:srgbClr val="FF5050"/>
              </a:solidFill>
              <a:ln>
                <a:noFill/>
              </a:ln>
              <a:effectLst/>
            </c:spPr>
            <c:extLst>
              <c:ext xmlns:c16="http://schemas.microsoft.com/office/drawing/2014/chart" uri="{C3380CC4-5D6E-409C-BE32-E72D297353CC}">
                <c16:uniqueId val="{00000005-E9EE-48D0-9160-BB108C56B448}"/>
              </c:ext>
            </c:extLst>
          </c:dPt>
          <c:dPt>
            <c:idx val="4"/>
            <c:invertIfNegative val="0"/>
            <c:bubble3D val="0"/>
            <c:spPr>
              <a:solidFill>
                <a:srgbClr val="FF5050"/>
              </a:solidFill>
              <a:ln>
                <a:noFill/>
              </a:ln>
              <a:effectLst/>
            </c:spPr>
            <c:extLst>
              <c:ext xmlns:c16="http://schemas.microsoft.com/office/drawing/2014/chart" uri="{C3380CC4-5D6E-409C-BE32-E72D297353CC}">
                <c16:uniqueId val="{00000007-E9EE-48D0-9160-BB108C56B448}"/>
              </c:ext>
            </c:extLst>
          </c:dPt>
          <c:dPt>
            <c:idx val="5"/>
            <c:invertIfNegative val="0"/>
            <c:bubble3D val="0"/>
            <c:spPr>
              <a:solidFill>
                <a:srgbClr val="FF3300"/>
              </a:solidFill>
              <a:ln>
                <a:noFill/>
              </a:ln>
              <a:effectLst/>
            </c:spPr>
            <c:extLst>
              <c:ext xmlns:c16="http://schemas.microsoft.com/office/drawing/2014/chart" uri="{C3380CC4-5D6E-409C-BE32-E72D297353CC}">
                <c16:uniqueId val="{00000009-E9EE-48D0-9160-BB108C56B448}"/>
              </c:ext>
            </c:extLst>
          </c:dPt>
          <c:dPt>
            <c:idx val="6"/>
            <c:invertIfNegative val="0"/>
            <c:bubble3D val="0"/>
            <c:spPr>
              <a:solidFill>
                <a:srgbClr val="FF3300"/>
              </a:solidFill>
              <a:ln>
                <a:noFill/>
              </a:ln>
              <a:effectLst/>
            </c:spPr>
            <c:extLst>
              <c:ext xmlns:c16="http://schemas.microsoft.com/office/drawing/2014/chart" uri="{C3380CC4-5D6E-409C-BE32-E72D297353CC}">
                <c16:uniqueId val="{0000000B-E9EE-48D0-9160-BB108C56B448}"/>
              </c:ext>
            </c:extLst>
          </c:dPt>
          <c:dPt>
            <c:idx val="7"/>
            <c:invertIfNegative val="0"/>
            <c:bubble3D val="0"/>
            <c:spPr>
              <a:solidFill>
                <a:srgbClr val="FF0000"/>
              </a:solidFill>
              <a:ln>
                <a:noFill/>
              </a:ln>
              <a:effectLst/>
            </c:spPr>
            <c:extLst>
              <c:ext xmlns:c16="http://schemas.microsoft.com/office/drawing/2014/chart" uri="{C3380CC4-5D6E-409C-BE32-E72D297353CC}">
                <c16:uniqueId val="{0000000D-E9EE-48D0-9160-BB108C56B448}"/>
              </c:ext>
            </c:extLst>
          </c:dPt>
          <c:dPt>
            <c:idx val="8"/>
            <c:invertIfNegative val="0"/>
            <c:bubble3D val="0"/>
            <c:spPr>
              <a:solidFill>
                <a:srgbClr val="CC0000"/>
              </a:solidFill>
              <a:ln>
                <a:noFill/>
              </a:ln>
              <a:effectLst/>
            </c:spPr>
            <c:extLst>
              <c:ext xmlns:c16="http://schemas.microsoft.com/office/drawing/2014/chart" uri="{C3380CC4-5D6E-409C-BE32-E72D297353CC}">
                <c16:uniqueId val="{0000000F-E9EE-48D0-9160-BB108C56B448}"/>
              </c:ext>
            </c:extLst>
          </c:dPt>
          <c:dPt>
            <c:idx val="9"/>
            <c:invertIfNegative val="0"/>
            <c:bubble3D val="0"/>
            <c:spPr>
              <a:solidFill>
                <a:schemeClr val="accent6">
                  <a:lumMod val="50000"/>
                </a:schemeClr>
              </a:solidFill>
              <a:ln>
                <a:noFill/>
              </a:ln>
              <a:effectLst/>
            </c:spPr>
            <c:extLst>
              <c:ext xmlns:c16="http://schemas.microsoft.com/office/drawing/2014/chart" uri="{C3380CC4-5D6E-409C-BE32-E72D297353CC}">
                <c16:uniqueId val="{00000011-E9EE-48D0-9160-BB108C56B448}"/>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3-E9EE-48D0-9160-BB108C56B4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 21.    Quali difficoltà ha'!$B$21:$B$31</c:f>
              <c:strCache>
                <c:ptCount val="11"/>
                <c:pt idx="0">
                  <c:v>Resistenze nel dare conto degli esiti del processo di partecipazione con momenti pubblici</c:v>
                </c:pt>
                <c:pt idx="1">
                  <c:v>Resistenze nel dare conto degli esiti del processo di partecipazione sui canali di comunicazione</c:v>
                </c:pt>
                <c:pt idx="2">
                  <c:v>Difficoltà di linguaggio e di comprensione</c:v>
                </c:pt>
                <c:pt idx="3">
                  <c:v>Resistenze ad avviare momenti di confronto strutturato</c:v>
                </c:pt>
                <c:pt idx="4">
                  <c:v>Scarso interesse ad attivare momenti di partecipazione rivolti ai cittadini</c:v>
                </c:pt>
                <c:pt idx="5">
                  <c:v>Scetticismo rispetto a forme di partecipazione in digitale</c:v>
                </c:pt>
                <c:pt idx="6">
                  <c:v>Scetticismo rispetto alla capacità dei cittadini di comprendere i temi dell'Urbanistica</c:v>
                </c:pt>
                <c:pt idx="7">
                  <c:v>Altre difficoltà rispetto a quelle indicate</c:v>
                </c:pt>
                <c:pt idx="8">
                  <c:v>Preoccupazione circa le potenziali polemiche poste dai cittadini sui temi di gestione del territorio</c:v>
                </c:pt>
                <c:pt idx="9">
                  <c:v>Nessuna difficoltà</c:v>
                </c:pt>
                <c:pt idx="10">
                  <c:v>Altro</c:v>
                </c:pt>
              </c:strCache>
            </c:strRef>
          </c:cat>
          <c:val>
            <c:numRef>
              <c:f>'Q21. 21.    Quali difficoltà ha'!$D$21:$D$31</c:f>
              <c:numCache>
                <c:formatCode>0.0%</c:formatCode>
                <c:ptCount val="11"/>
                <c:pt idx="0">
                  <c:v>0</c:v>
                </c:pt>
                <c:pt idx="1">
                  <c:v>2.3255813953488372E-2</c:v>
                </c:pt>
                <c:pt idx="2">
                  <c:v>4.6511627906976744E-2</c:v>
                </c:pt>
                <c:pt idx="3">
                  <c:v>6.9767441860465115E-2</c:v>
                </c:pt>
                <c:pt idx="4">
                  <c:v>9.3023255813953487E-2</c:v>
                </c:pt>
                <c:pt idx="5">
                  <c:v>0.13953488372093023</c:v>
                </c:pt>
                <c:pt idx="6">
                  <c:v>0.16279069767441862</c:v>
                </c:pt>
                <c:pt idx="7">
                  <c:v>0.16279069767441862</c:v>
                </c:pt>
                <c:pt idx="8">
                  <c:v>0.18604651162790697</c:v>
                </c:pt>
                <c:pt idx="9">
                  <c:v>0.20930232558139536</c:v>
                </c:pt>
                <c:pt idx="10">
                  <c:v>0.32558139534883723</c:v>
                </c:pt>
              </c:numCache>
            </c:numRef>
          </c:val>
          <c:extLst>
            <c:ext xmlns:c16="http://schemas.microsoft.com/office/drawing/2014/chart" uri="{C3380CC4-5D6E-409C-BE32-E72D297353CC}">
              <c16:uniqueId val="{00000014-E9EE-48D0-9160-BB108C56B448}"/>
            </c:ext>
          </c:extLst>
        </c:ser>
        <c:dLbls>
          <c:dLblPos val="outEnd"/>
          <c:showLegendKey val="0"/>
          <c:showVal val="1"/>
          <c:showCatName val="0"/>
          <c:showSerName val="0"/>
          <c:showPercent val="0"/>
          <c:showBubbleSize val="0"/>
        </c:dLbls>
        <c:gapWidth val="219"/>
        <c:axId val="482151000"/>
        <c:axId val="482151328"/>
      </c:barChart>
      <c:catAx>
        <c:axId val="482151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82151328"/>
        <c:crosses val="autoZero"/>
        <c:auto val="1"/>
        <c:lblAlgn val="ctr"/>
        <c:lblOffset val="100"/>
        <c:noMultiLvlLbl val="0"/>
      </c:catAx>
      <c:valAx>
        <c:axId val="48215132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821510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it-IT" sz="1200" b="1" dirty="0">
                <a:effectLst>
                  <a:outerShdw blurRad="38100" dist="38100" dir="2700000" algn="tl">
                    <a:srgbClr val="000000">
                      <a:alpha val="43137"/>
                    </a:srgbClr>
                  </a:outerShdw>
                </a:effectLst>
              </a:rPr>
              <a:t>Come valuti nel complesso la tua esperienza di Garante del Piano?</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it-IT"/>
        </a:p>
      </c:txPr>
    </c:title>
    <c:autoTitleDeleted val="0"/>
    <c:plotArea>
      <c:layout/>
      <c:barChart>
        <c:barDir val="col"/>
        <c:grouping val="clustered"/>
        <c:varyColors val="0"/>
        <c:ser>
          <c:idx val="0"/>
          <c:order val="0"/>
          <c:tx>
            <c:strRef>
              <c:f>'Q18. 18.    Come valuti nel com'!$D$18:$D$19</c:f>
              <c:strCache>
                <c:ptCount val="2"/>
                <c:pt idx="0">
                  <c:v>D18. Come valuti nel complesso la tua esperienza di Garante del Piano?</c:v>
                </c:pt>
                <c:pt idx="1">
                  <c:v>%</c:v>
                </c:pt>
              </c:strCache>
            </c:strRef>
          </c:tx>
          <c:spPr>
            <a:solidFill>
              <a:schemeClr val="accent1">
                <a:alpha val="70000"/>
              </a:schemeClr>
            </a:solidFill>
            <a:ln>
              <a:noFill/>
            </a:ln>
            <a:effectLst/>
          </c:spPr>
          <c:invertIfNegative val="0"/>
          <c:dPt>
            <c:idx val="0"/>
            <c:invertIfNegative val="0"/>
            <c:bubble3D val="0"/>
            <c:spPr>
              <a:solidFill>
                <a:schemeClr val="accent6">
                  <a:lumMod val="50000"/>
                  <a:alpha val="70000"/>
                </a:schemeClr>
              </a:solidFill>
              <a:ln>
                <a:noFill/>
              </a:ln>
              <a:effectLst/>
            </c:spPr>
            <c:extLst>
              <c:ext xmlns:c16="http://schemas.microsoft.com/office/drawing/2014/chart" uri="{C3380CC4-5D6E-409C-BE32-E72D297353CC}">
                <c16:uniqueId val="{00000001-D8EF-4733-A8B3-E11B31B88CE3}"/>
              </c:ext>
            </c:extLst>
          </c:dPt>
          <c:dPt>
            <c:idx val="1"/>
            <c:invertIfNegative val="0"/>
            <c:bubble3D val="0"/>
            <c:spPr>
              <a:solidFill>
                <a:schemeClr val="accent6">
                  <a:lumMod val="75000"/>
                  <a:alpha val="70000"/>
                </a:schemeClr>
              </a:solidFill>
              <a:ln>
                <a:noFill/>
              </a:ln>
              <a:effectLst/>
            </c:spPr>
            <c:extLst>
              <c:ext xmlns:c16="http://schemas.microsoft.com/office/drawing/2014/chart" uri="{C3380CC4-5D6E-409C-BE32-E72D297353CC}">
                <c16:uniqueId val="{00000003-D8EF-4733-A8B3-E11B31B88CE3}"/>
              </c:ext>
            </c:extLst>
          </c:dPt>
          <c:dPt>
            <c:idx val="2"/>
            <c:invertIfNegative val="0"/>
            <c:bubble3D val="0"/>
            <c:spPr>
              <a:solidFill>
                <a:schemeClr val="accent6">
                  <a:lumMod val="60000"/>
                  <a:lumOff val="40000"/>
                  <a:alpha val="70000"/>
                </a:schemeClr>
              </a:solidFill>
              <a:ln>
                <a:noFill/>
              </a:ln>
              <a:effectLst/>
            </c:spPr>
            <c:extLst>
              <c:ext xmlns:c16="http://schemas.microsoft.com/office/drawing/2014/chart" uri="{C3380CC4-5D6E-409C-BE32-E72D297353CC}">
                <c16:uniqueId val="{00000005-D8EF-4733-A8B3-E11B31B88CE3}"/>
              </c:ext>
            </c:extLst>
          </c:dPt>
          <c:dPt>
            <c:idx val="3"/>
            <c:invertIfNegative val="0"/>
            <c:bubble3D val="0"/>
            <c:spPr>
              <a:solidFill>
                <a:srgbClr val="FF5050">
                  <a:alpha val="69804"/>
                </a:srgbClr>
              </a:solidFill>
              <a:ln>
                <a:noFill/>
              </a:ln>
              <a:effectLst/>
            </c:spPr>
            <c:extLst>
              <c:ext xmlns:c16="http://schemas.microsoft.com/office/drawing/2014/chart" uri="{C3380CC4-5D6E-409C-BE32-E72D297353CC}">
                <c16:uniqueId val="{00000007-D8EF-4733-A8B3-E11B31B88CE3}"/>
              </c:ext>
            </c:extLst>
          </c:dPt>
          <c:dPt>
            <c:idx val="4"/>
            <c:invertIfNegative val="0"/>
            <c:bubble3D val="0"/>
            <c:spPr>
              <a:solidFill>
                <a:srgbClr val="FF0000">
                  <a:alpha val="70000"/>
                </a:srgbClr>
              </a:solidFill>
              <a:ln>
                <a:noFill/>
              </a:ln>
              <a:effectLst/>
            </c:spPr>
            <c:extLst>
              <c:ext xmlns:c16="http://schemas.microsoft.com/office/drawing/2014/chart" uri="{C3380CC4-5D6E-409C-BE32-E72D297353CC}">
                <c16:uniqueId val="{00000009-D8EF-4733-A8B3-E11B31B88CE3}"/>
              </c:ext>
            </c:extLst>
          </c:dPt>
          <c:dPt>
            <c:idx val="6"/>
            <c:invertIfNegative val="0"/>
            <c:bubble3D val="0"/>
            <c:spPr>
              <a:solidFill>
                <a:schemeClr val="accent3">
                  <a:alpha val="70000"/>
                </a:schemeClr>
              </a:solidFill>
              <a:ln>
                <a:noFill/>
              </a:ln>
              <a:effectLst/>
            </c:spPr>
            <c:extLst>
              <c:ext xmlns:c16="http://schemas.microsoft.com/office/drawing/2014/chart" uri="{C3380CC4-5D6E-409C-BE32-E72D297353CC}">
                <c16:uniqueId val="{0000000B-D8EF-4733-A8B3-E11B31B88CE3}"/>
              </c:ext>
            </c:extLst>
          </c:dPt>
          <c:dPt>
            <c:idx val="7"/>
            <c:invertIfNegative val="0"/>
            <c:bubble3D val="0"/>
            <c:spPr>
              <a:solidFill>
                <a:schemeClr val="accent3">
                  <a:alpha val="70000"/>
                </a:schemeClr>
              </a:solidFill>
              <a:ln>
                <a:noFill/>
              </a:ln>
              <a:effectLst/>
            </c:spPr>
            <c:extLst>
              <c:ext xmlns:c16="http://schemas.microsoft.com/office/drawing/2014/chart" uri="{C3380CC4-5D6E-409C-BE32-E72D297353CC}">
                <c16:uniqueId val="{0000000D-D8EF-4733-A8B3-E11B31B88C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'Q18. 18.    Come valuti nel com'!$B$20:$B$27</c:f>
              <c:strCache>
                <c:ptCount val="8"/>
                <c:pt idx="0">
                  <c:v>Molto positiva</c:v>
                </c:pt>
                <c:pt idx="1">
                  <c:v>Positiva</c:v>
                </c:pt>
                <c:pt idx="2">
                  <c:v>Abbastanza positiva</c:v>
                </c:pt>
                <c:pt idx="3">
                  <c:v>Abbastanza negativa</c:v>
                </c:pt>
                <c:pt idx="4">
                  <c:v>Negativa</c:v>
                </c:pt>
                <c:pt idx="5">
                  <c:v>Molto negativa</c:v>
                </c:pt>
                <c:pt idx="6">
                  <c:v>Non so, sono alla mia prima esperienza e/o non ho termini di paragone</c:v>
                </c:pt>
                <c:pt idx="7">
                  <c:v>Altro</c:v>
                </c:pt>
              </c:strCache>
            </c:strRef>
          </c:cat>
          <c:val>
            <c:numRef>
              <c:f>'Q18. 18.    Come valuti nel com'!$D$20:$D$27</c:f>
              <c:numCache>
                <c:formatCode>0.0%</c:formatCode>
                <c:ptCount val="8"/>
                <c:pt idx="0">
                  <c:v>0.16279069767441862</c:v>
                </c:pt>
                <c:pt idx="1">
                  <c:v>0.2558139534883721</c:v>
                </c:pt>
                <c:pt idx="2">
                  <c:v>0.11627906976744186</c:v>
                </c:pt>
                <c:pt idx="3">
                  <c:v>2.3255813953488372E-2</c:v>
                </c:pt>
                <c:pt idx="4">
                  <c:v>2.3255813953488372E-2</c:v>
                </c:pt>
                <c:pt idx="5">
                  <c:v>0</c:v>
                </c:pt>
                <c:pt idx="6">
                  <c:v>0.27906976744186046</c:v>
                </c:pt>
                <c:pt idx="7">
                  <c:v>0.13953488372093023</c:v>
                </c:pt>
              </c:numCache>
            </c:numRef>
          </c:val>
          <c:extLst>
            <c:ext xmlns:c16="http://schemas.microsoft.com/office/drawing/2014/chart" uri="{C3380CC4-5D6E-409C-BE32-E72D297353CC}">
              <c16:uniqueId val="{0000000E-D8EF-4733-A8B3-E11B31B88CE3}"/>
            </c:ext>
          </c:extLst>
        </c:ser>
        <c:dLbls>
          <c:dLblPos val="inEnd"/>
          <c:showLegendKey val="0"/>
          <c:showVal val="1"/>
          <c:showCatName val="0"/>
          <c:showSerName val="0"/>
          <c:showPercent val="0"/>
          <c:showBubbleSize val="0"/>
        </c:dLbls>
        <c:gapWidth val="80"/>
        <c:overlap val="25"/>
        <c:axId val="500928800"/>
        <c:axId val="500927488"/>
      </c:barChart>
      <c:catAx>
        <c:axId val="5009288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it-IT"/>
          </a:p>
        </c:txPr>
        <c:crossAx val="500927488"/>
        <c:crosses val="autoZero"/>
        <c:auto val="1"/>
        <c:lblAlgn val="ctr"/>
        <c:lblOffset val="100"/>
        <c:noMultiLvlLbl val="0"/>
      </c:catAx>
      <c:valAx>
        <c:axId val="500927488"/>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crossAx val="500928800"/>
        <c:crosses val="autoZero"/>
        <c:crossBetween val="between"/>
      </c:valAx>
      <c:spPr>
        <a:noFill/>
        <a:ln>
          <a:noFill/>
        </a:ln>
        <a:effectLst/>
      </c:spPr>
    </c:plotArea>
    <c:plotVisOnly val="1"/>
    <c:dispBlanksAs val="gap"/>
    <c:showDLblsOverMax val="0"/>
  </c:chart>
  <c:spPr>
    <a:solidFill>
      <a:schemeClr val="accent5">
        <a:lumMod val="20000"/>
        <a:lumOff val="80000"/>
      </a:schemeClr>
    </a:solidFill>
    <a:ln>
      <a:solidFill>
        <a:schemeClr val="tx1"/>
      </a:solidFill>
    </a:ln>
    <a:effectLst/>
  </c:spPr>
  <c:txPr>
    <a:bodyPr/>
    <a:lstStyle/>
    <a:p>
      <a:pPr>
        <a:defRPr/>
      </a:pPr>
      <a:endParaRPr lang="it-IT"/>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dirty="0"/>
              <a:t>Quali dei seguenti aspetti ritieni che abbiano influenzato negativamente la partecipazione dei cittadini?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'Q22. 22.    Quali dei seguenti '!$D$15</c:f>
              <c:strCache>
                <c:ptCount val="1"/>
                <c:pt idx="0">
                  <c:v>%</c:v>
                </c:pt>
              </c:strCache>
            </c:strRef>
          </c:tx>
          <c:spPr>
            <a:solidFill>
              <a:schemeClr val="accent1"/>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BBF2-4C2E-9A19-9A36302D4AA2}"/>
              </c:ext>
            </c:extLst>
          </c:dPt>
          <c:dPt>
            <c:idx val="1"/>
            <c:invertIfNegative val="0"/>
            <c:bubble3D val="0"/>
            <c:spPr>
              <a:solidFill>
                <a:srgbClr val="FF3300"/>
              </a:solidFill>
              <a:ln>
                <a:noFill/>
              </a:ln>
              <a:effectLst/>
            </c:spPr>
            <c:extLst>
              <c:ext xmlns:c16="http://schemas.microsoft.com/office/drawing/2014/chart" uri="{C3380CC4-5D6E-409C-BE32-E72D297353CC}">
                <c16:uniqueId val="{00000003-BBF2-4C2E-9A19-9A36302D4AA2}"/>
              </c:ext>
            </c:extLst>
          </c:dPt>
          <c:dPt>
            <c:idx val="2"/>
            <c:invertIfNegative val="0"/>
            <c:bubble3D val="0"/>
            <c:spPr>
              <a:solidFill>
                <a:srgbClr val="FF3300"/>
              </a:solidFill>
              <a:ln>
                <a:noFill/>
              </a:ln>
              <a:effectLst/>
            </c:spPr>
            <c:extLst>
              <c:ext xmlns:c16="http://schemas.microsoft.com/office/drawing/2014/chart" uri="{C3380CC4-5D6E-409C-BE32-E72D297353CC}">
                <c16:uniqueId val="{00000005-BBF2-4C2E-9A19-9A36302D4AA2}"/>
              </c:ext>
            </c:extLst>
          </c:dPt>
          <c:dPt>
            <c:idx val="3"/>
            <c:invertIfNegative val="0"/>
            <c:bubble3D val="0"/>
            <c:spPr>
              <a:solidFill>
                <a:srgbClr val="FF3300"/>
              </a:solidFill>
              <a:ln>
                <a:noFill/>
              </a:ln>
              <a:effectLst/>
            </c:spPr>
            <c:extLst>
              <c:ext xmlns:c16="http://schemas.microsoft.com/office/drawing/2014/chart" uri="{C3380CC4-5D6E-409C-BE32-E72D297353CC}">
                <c16:uniqueId val="{00000007-BBF2-4C2E-9A19-9A36302D4AA2}"/>
              </c:ext>
            </c:extLst>
          </c:dPt>
          <c:dPt>
            <c:idx val="4"/>
            <c:invertIfNegative val="0"/>
            <c:bubble3D val="0"/>
            <c:spPr>
              <a:solidFill>
                <a:srgbClr val="FF0000"/>
              </a:solidFill>
              <a:ln>
                <a:noFill/>
              </a:ln>
              <a:effectLst/>
            </c:spPr>
            <c:extLst>
              <c:ext xmlns:c16="http://schemas.microsoft.com/office/drawing/2014/chart" uri="{C3380CC4-5D6E-409C-BE32-E72D297353CC}">
                <c16:uniqueId val="{00000009-BBF2-4C2E-9A19-9A36302D4AA2}"/>
              </c:ext>
            </c:extLst>
          </c:dPt>
          <c:dPt>
            <c:idx val="5"/>
            <c:invertIfNegative val="0"/>
            <c:bubble3D val="0"/>
            <c:spPr>
              <a:solidFill>
                <a:srgbClr val="CC0000"/>
              </a:solidFill>
              <a:ln>
                <a:noFill/>
              </a:ln>
              <a:effectLst/>
            </c:spPr>
            <c:extLst>
              <c:ext xmlns:c16="http://schemas.microsoft.com/office/drawing/2014/chart" uri="{C3380CC4-5D6E-409C-BE32-E72D297353CC}">
                <c16:uniqueId val="{0000000B-BBF2-4C2E-9A19-9A36302D4AA2}"/>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D-BBF2-4C2E-9A19-9A36302D4A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 22.    Quali dei seguenti '!$B$16:$B$22</c:f>
              <c:strCache>
                <c:ptCount val="7"/>
                <c:pt idx="0">
                  <c:v>Nessuna difficoltà</c:v>
                </c:pt>
                <c:pt idx="1">
                  <c:v>Difficoltà ad esprimere un parere nelle occasioni di dibattito e confronto o attraverso gli strumenti messi a disposizione</c:v>
                </c:pt>
                <c:pt idx="2">
                  <c:v>Scelte comunicative inefficaci o non sufficienti</c:v>
                </c:pt>
                <c:pt idx="3">
                  <c:v>Scarso interesse per il Piano e le politiche di gestione del territorio</c:v>
                </c:pt>
                <c:pt idx="4">
                  <c:v>Difficoltà a comprendere temi e/o linguaggi molto tecnici come quelli posti dal Piano</c:v>
                </c:pt>
                <c:pt idx="5">
                  <c:v>Scetticismo rispetto alla possibilità di incidere realmente sulle scelte del Piano</c:v>
                </c:pt>
                <c:pt idx="6">
                  <c:v>Altro</c:v>
                </c:pt>
              </c:strCache>
            </c:strRef>
          </c:cat>
          <c:val>
            <c:numRef>
              <c:f>'Q22. 22.    Quali dei seguenti '!$D$16:$D$22</c:f>
              <c:numCache>
                <c:formatCode>0.0%</c:formatCode>
                <c:ptCount val="7"/>
                <c:pt idx="0">
                  <c:v>2.3255813953488372E-2</c:v>
                </c:pt>
                <c:pt idx="1">
                  <c:v>6.9767441860465115E-2</c:v>
                </c:pt>
                <c:pt idx="2">
                  <c:v>9.3023255813953487E-2</c:v>
                </c:pt>
                <c:pt idx="3">
                  <c:v>0.16279069767441862</c:v>
                </c:pt>
                <c:pt idx="4">
                  <c:v>0.2558139534883721</c:v>
                </c:pt>
                <c:pt idx="5">
                  <c:v>0.37209302325581395</c:v>
                </c:pt>
                <c:pt idx="6">
                  <c:v>0.37209302325581395</c:v>
                </c:pt>
              </c:numCache>
            </c:numRef>
          </c:val>
          <c:extLst>
            <c:ext xmlns:c16="http://schemas.microsoft.com/office/drawing/2014/chart" uri="{C3380CC4-5D6E-409C-BE32-E72D297353CC}">
              <c16:uniqueId val="{0000000E-BBF2-4C2E-9A19-9A36302D4AA2}"/>
            </c:ext>
          </c:extLst>
        </c:ser>
        <c:dLbls>
          <c:showLegendKey val="0"/>
          <c:showVal val="0"/>
          <c:showCatName val="0"/>
          <c:showSerName val="0"/>
          <c:showPercent val="0"/>
          <c:showBubbleSize val="0"/>
        </c:dLbls>
        <c:gapWidth val="219"/>
        <c:overlap val="-27"/>
        <c:axId val="772458600"/>
        <c:axId val="772457944"/>
      </c:barChart>
      <c:catAx>
        <c:axId val="7724586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72457944"/>
        <c:crosses val="autoZero"/>
        <c:auto val="1"/>
        <c:lblAlgn val="ctr"/>
        <c:lblOffset val="100"/>
        <c:noMultiLvlLbl val="0"/>
      </c:catAx>
      <c:valAx>
        <c:axId val="772457944"/>
        <c:scaling>
          <c:orientation val="minMax"/>
          <c:max val="0.38000000000000006"/>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7724586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dirty="0"/>
              <a:t>Come Garante, pensi che le proposte dei cittadini abbiano inciso nelle scelte del Piano?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'Q23. 23.    Come Garante, pensi'!$D$17:$D$18</c:f>
              <c:strCache>
                <c:ptCount val="2"/>
                <c:pt idx="0">
                  <c:v>Q23. 23.    Come Garante, pensi che le proposte dei cittadini abbiano inciso nelle scelte del Piano?</c:v>
                </c:pt>
                <c:pt idx="1">
                  <c:v>%</c:v>
                </c:pt>
              </c:strCache>
            </c:strRef>
          </c:tx>
          <c:spPr>
            <a:solidFill>
              <a:schemeClr val="accent1"/>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6734-4CE5-A772-4760EB839C50}"/>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6734-4CE5-A772-4760EB839C50}"/>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6734-4CE5-A772-4760EB839C50}"/>
              </c:ext>
            </c:extLst>
          </c:dPt>
          <c:dPt>
            <c:idx val="3"/>
            <c:invertIfNegative val="0"/>
            <c:bubble3D val="0"/>
            <c:spPr>
              <a:solidFill>
                <a:srgbClr val="FF3300"/>
              </a:solidFill>
              <a:ln>
                <a:noFill/>
              </a:ln>
              <a:effectLst/>
            </c:spPr>
            <c:extLst>
              <c:ext xmlns:c16="http://schemas.microsoft.com/office/drawing/2014/chart" uri="{C3380CC4-5D6E-409C-BE32-E72D297353CC}">
                <c16:uniqueId val="{00000007-6734-4CE5-A772-4760EB839C50}"/>
              </c:ext>
            </c:extLst>
          </c:dPt>
          <c:dPt>
            <c:idx val="5"/>
            <c:invertIfNegative val="0"/>
            <c:bubble3D val="0"/>
            <c:spPr>
              <a:solidFill>
                <a:srgbClr val="FF0000"/>
              </a:solidFill>
              <a:ln>
                <a:noFill/>
              </a:ln>
              <a:effectLst/>
            </c:spPr>
            <c:extLst>
              <c:ext xmlns:c16="http://schemas.microsoft.com/office/drawing/2014/chart" uri="{C3380CC4-5D6E-409C-BE32-E72D297353CC}">
                <c16:uniqueId val="{00000009-6734-4CE5-A772-4760EB839C50}"/>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B-6734-4CE5-A772-4760EB839C5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D-6734-4CE5-A772-4760EB839C5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 23.    Come Garante, pensi'!$B$19:$B$26</c:f>
              <c:strCache>
                <c:ptCount val="8"/>
                <c:pt idx="0">
                  <c:v>Assolutamente sì</c:v>
                </c:pt>
                <c:pt idx="1">
                  <c:v>Sì, nella maggior parte dei casi</c:v>
                </c:pt>
                <c:pt idx="2">
                  <c:v>Sì, ma solo in parte</c:v>
                </c:pt>
                <c:pt idx="3">
                  <c:v>No, non abbastanza</c:v>
                </c:pt>
                <c:pt idx="4">
                  <c:v>No, per nulla</c:v>
                </c:pt>
                <c:pt idx="5">
                  <c:v>No, non è stato sviluppato un processo adeguato per acquisire le idee e le proposte dei cittadini</c:v>
                </c:pt>
                <c:pt idx="6">
                  <c:v>Non siamo ancora in questa fase del processo</c:v>
                </c:pt>
                <c:pt idx="7">
                  <c:v>Altro</c:v>
                </c:pt>
              </c:strCache>
            </c:strRef>
          </c:cat>
          <c:val>
            <c:numRef>
              <c:f>'Q23. 23.    Come Garante, pensi'!$D$19:$D$26</c:f>
              <c:numCache>
                <c:formatCode>0.0%</c:formatCode>
                <c:ptCount val="8"/>
                <c:pt idx="0">
                  <c:v>4.6511627906976744E-2</c:v>
                </c:pt>
                <c:pt idx="1">
                  <c:v>0.13953488372093023</c:v>
                </c:pt>
                <c:pt idx="2">
                  <c:v>0.23255813953488372</c:v>
                </c:pt>
                <c:pt idx="3">
                  <c:v>2.3255813953488372E-2</c:v>
                </c:pt>
                <c:pt idx="4">
                  <c:v>0</c:v>
                </c:pt>
                <c:pt idx="5">
                  <c:v>2.3255813953488372E-2</c:v>
                </c:pt>
                <c:pt idx="6">
                  <c:v>0.46511627906976744</c:v>
                </c:pt>
                <c:pt idx="7">
                  <c:v>6.9767441860465115E-2</c:v>
                </c:pt>
              </c:numCache>
            </c:numRef>
          </c:val>
          <c:extLst>
            <c:ext xmlns:c16="http://schemas.microsoft.com/office/drawing/2014/chart" uri="{C3380CC4-5D6E-409C-BE32-E72D297353CC}">
              <c16:uniqueId val="{0000000E-6734-4CE5-A772-4760EB839C50}"/>
            </c:ext>
          </c:extLst>
        </c:ser>
        <c:dLbls>
          <c:showLegendKey val="0"/>
          <c:showVal val="0"/>
          <c:showCatName val="0"/>
          <c:showSerName val="0"/>
          <c:showPercent val="0"/>
          <c:showBubbleSize val="0"/>
        </c:dLbls>
        <c:gapWidth val="219"/>
        <c:overlap val="-27"/>
        <c:axId val="801022256"/>
        <c:axId val="801025536"/>
      </c:barChart>
      <c:catAx>
        <c:axId val="80102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01025536"/>
        <c:crosses val="autoZero"/>
        <c:auto val="1"/>
        <c:lblAlgn val="ctr"/>
        <c:lblOffset val="100"/>
        <c:noMultiLvlLbl val="0"/>
      </c:catAx>
      <c:valAx>
        <c:axId val="80102553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010222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dirty="0">
                <a:effectLst/>
              </a:rPr>
              <a:t>Come </a:t>
            </a:r>
            <a:r>
              <a:rPr lang="en-US" sz="1200" b="0" i="0" baseline="0" dirty="0" err="1">
                <a:effectLst/>
              </a:rPr>
              <a:t>Garante</a:t>
            </a:r>
            <a:r>
              <a:rPr lang="en-US" sz="1200" b="0" i="0" baseline="0" dirty="0">
                <a:effectLst/>
              </a:rPr>
              <a:t>, </a:t>
            </a:r>
            <a:r>
              <a:rPr lang="en-US" sz="1200" b="0" i="0" baseline="0" dirty="0" err="1">
                <a:effectLst/>
              </a:rPr>
              <a:t>pensi</a:t>
            </a:r>
            <a:r>
              <a:rPr lang="en-US" sz="1200" b="0" i="0" baseline="0" dirty="0">
                <a:effectLst/>
              </a:rPr>
              <a:t> </a:t>
            </a:r>
            <a:r>
              <a:rPr lang="en-US" sz="1200" b="0" i="0" baseline="0" dirty="0" err="1">
                <a:effectLst/>
              </a:rPr>
              <a:t>che</a:t>
            </a:r>
            <a:r>
              <a:rPr lang="en-US" sz="1200" b="0" i="0" baseline="0" dirty="0">
                <a:effectLst/>
              </a:rPr>
              <a:t> le </a:t>
            </a:r>
            <a:r>
              <a:rPr lang="en-US" sz="1200" b="0" i="0" baseline="0" dirty="0" err="1">
                <a:effectLst/>
              </a:rPr>
              <a:t>proposte</a:t>
            </a:r>
            <a:r>
              <a:rPr lang="en-US" sz="1200" b="0" i="0" baseline="0" dirty="0">
                <a:effectLst/>
              </a:rPr>
              <a:t> dei </a:t>
            </a:r>
            <a:r>
              <a:rPr lang="en-US" sz="1200" b="0" i="0" baseline="0" dirty="0" err="1">
                <a:effectLst/>
              </a:rPr>
              <a:t>cittadini</a:t>
            </a:r>
            <a:r>
              <a:rPr lang="en-US" sz="1200" b="0" i="0" baseline="0" dirty="0">
                <a:effectLst/>
              </a:rPr>
              <a:t> </a:t>
            </a:r>
            <a:r>
              <a:rPr lang="en-US" sz="1200" b="0" i="0" baseline="0" dirty="0" err="1">
                <a:effectLst/>
              </a:rPr>
              <a:t>abbiano</a:t>
            </a:r>
            <a:r>
              <a:rPr lang="en-US" sz="1200" b="0" i="0" baseline="0" dirty="0">
                <a:effectLst/>
              </a:rPr>
              <a:t> </a:t>
            </a:r>
            <a:r>
              <a:rPr lang="en-US" sz="1200" b="0" i="0" baseline="0" dirty="0" err="1">
                <a:effectLst/>
              </a:rPr>
              <a:t>inciso</a:t>
            </a:r>
            <a:r>
              <a:rPr lang="en-US" sz="1200" b="0" i="0" baseline="0" dirty="0">
                <a:effectLst/>
              </a:rPr>
              <a:t> </a:t>
            </a:r>
            <a:r>
              <a:rPr lang="en-US" sz="1200" b="0" i="0" baseline="0" dirty="0" err="1">
                <a:effectLst/>
              </a:rPr>
              <a:t>nelle</a:t>
            </a:r>
            <a:r>
              <a:rPr lang="en-US" sz="1200" b="0" i="0" baseline="0" dirty="0">
                <a:effectLst/>
              </a:rPr>
              <a:t> </a:t>
            </a:r>
            <a:r>
              <a:rPr lang="en-US" sz="1200" b="0" i="0" baseline="0" dirty="0" err="1">
                <a:effectLst/>
              </a:rPr>
              <a:t>scelte</a:t>
            </a:r>
            <a:r>
              <a:rPr lang="en-US" sz="1200" b="0" i="0" baseline="0" dirty="0">
                <a:effectLst/>
              </a:rPr>
              <a:t> del Piano? (</a:t>
            </a:r>
            <a:r>
              <a:rPr lang="en-US" sz="1200" b="1" i="0" baseline="0" dirty="0">
                <a:effectLst/>
              </a:rPr>
              <a:t>n=23</a:t>
            </a:r>
            <a:r>
              <a:rPr lang="en-US" sz="1200" b="0" i="0" baseline="0" dirty="0">
                <a:effectLst/>
              </a:rPr>
              <a:t>)</a:t>
            </a:r>
            <a:endParaRPr lang="it-IT" sz="105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58867896828702426"/>
          <c:y val="0.37014988733789489"/>
          <c:w val="0.19460670747045908"/>
          <c:h val="0.60928585704539706"/>
        </c:manualLayout>
      </c:layout>
      <c:pieChart>
        <c:varyColors val="1"/>
        <c:ser>
          <c:idx val="0"/>
          <c:order val="0"/>
          <c:tx>
            <c:strRef>
              <c:f>'Q23. 23.    Come Garante, pensi'!$D$46</c:f>
              <c:strCache>
                <c:ptCount val="1"/>
                <c:pt idx="0">
                  <c:v>%</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2BD-44F1-8DF9-FB4137AB8D8E}"/>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02BD-44F1-8DF9-FB4137AB8D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BD-44F1-8DF9-FB4137AB8D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it-IT"/>
                </a:p>
              </c:txPr>
              <c:dLblPos val="bestFit"/>
              <c:showLegendKey val="0"/>
              <c:showVal val="1"/>
              <c:showCatName val="0"/>
              <c:showSerName val="0"/>
              <c:showPercent val="0"/>
              <c:showBubbleSize val="0"/>
              <c:extLst>
                <c:ext xmlns:c16="http://schemas.microsoft.com/office/drawing/2014/chart" uri="{C3380CC4-5D6E-409C-BE32-E72D297353CC}">
                  <c16:uniqueId val="{00000001-02BD-44F1-8DF9-FB4137AB8D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'Q23. 23.    Come Garante, pensi'!$B$47:$B$49</c:f>
              <c:strCache>
                <c:ptCount val="3"/>
                <c:pt idx="0">
                  <c:v>Sì (assolutamente, nella maggior parte dei casi, solo in parte)</c:v>
                </c:pt>
                <c:pt idx="1">
                  <c:v>No (per nulla, abbastanza, non è stato sviluppato un processo adeguato per acquisire le idee e le proposte dei cittadini)</c:v>
                </c:pt>
                <c:pt idx="2">
                  <c:v>Altro</c:v>
                </c:pt>
              </c:strCache>
            </c:strRef>
          </c:cat>
          <c:val>
            <c:numRef>
              <c:f>'Q23. 23.    Come Garante, pensi'!$D$47:$D$49</c:f>
              <c:numCache>
                <c:formatCode>0.0%</c:formatCode>
                <c:ptCount val="3"/>
                <c:pt idx="0">
                  <c:v>0.78260869565217395</c:v>
                </c:pt>
                <c:pt idx="1">
                  <c:v>8.6956521739130432E-2</c:v>
                </c:pt>
                <c:pt idx="2">
                  <c:v>0.13043478260869565</c:v>
                </c:pt>
              </c:numCache>
            </c:numRef>
          </c:val>
          <c:extLst>
            <c:ext xmlns:c16="http://schemas.microsoft.com/office/drawing/2014/chart" uri="{C3380CC4-5D6E-409C-BE32-E72D297353CC}">
              <c16:uniqueId val="{00000006-02BD-44F1-8DF9-FB4137AB8D8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solidFill>
        <a:schemeClr val="tx1"/>
      </a:solidFill>
      <a:prstDash val="dash"/>
    </a:ln>
    <a:effectLst/>
  </c:spPr>
  <c:txPr>
    <a:bodyPr/>
    <a:lstStyle/>
    <a:p>
      <a:pPr>
        <a:defRPr/>
      </a:pPr>
      <a:endParaRPr lang="it-IT"/>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In quali documenti ed elaborati sono confluiti i risultati del processo partecipativo del Piano?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'Q24. 24.    In quali documenti '!$D$18</c:f>
              <c:strCache>
                <c:ptCount val="1"/>
                <c:pt idx="0">
                  <c:v>%</c:v>
                </c:pt>
              </c:strCache>
            </c:strRef>
          </c:tx>
          <c:spPr>
            <a:solidFill>
              <a:schemeClr val="accent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33C3-4879-BAC6-03697A095EF3}"/>
              </c:ext>
            </c:extLst>
          </c:dPt>
          <c:dPt>
            <c:idx val="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6-33C3-4879-BAC6-03697A095EF3}"/>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5-33C3-4879-BAC6-03697A095EF3}"/>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33C3-4879-BAC6-03697A095EF3}"/>
              </c:ext>
            </c:extLst>
          </c:dPt>
          <c:dLbls>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extLst>
                <c:ext xmlns:c16="http://schemas.microsoft.com/office/drawing/2014/chart" uri="{C3380CC4-5D6E-409C-BE32-E72D297353CC}">
                  <c16:uniqueId val="{00000006-33C3-4879-BAC6-03697A095EF3}"/>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extLst>
                <c:ext xmlns:c16="http://schemas.microsoft.com/office/drawing/2014/chart" uri="{C3380CC4-5D6E-409C-BE32-E72D297353CC}">
                  <c16:uniqueId val="{00000005-33C3-4879-BAC6-03697A095E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 24.    In quali documenti '!$B$19:$B$26</c:f>
              <c:strCache>
                <c:ptCount val="8"/>
                <c:pt idx="0">
                  <c:v>Non saprei</c:v>
                </c:pt>
                <c:pt idx="1">
                  <c:v>Altro</c:v>
                </c:pt>
                <c:pt idx="2">
                  <c:v>Valutazione di Sostenibilità Ambientale e Territoriale</c:v>
                </c:pt>
                <c:pt idx="3">
                  <c:v>Disciplina degli interventi</c:v>
                </c:pt>
                <c:pt idx="4">
                  <c:v>Quadro delle conoscenze e degli obiettivi strategici del Piano</c:v>
                </c:pt>
                <c:pt idx="5">
                  <c:v>Strategia per la Qualità Urbana ed Ecologico Ambientale</c:v>
                </c:pt>
                <c:pt idx="6">
                  <c:v>Quadro conoscitivo</c:v>
                </c:pt>
                <c:pt idx="7">
                  <c:v>Non siamo ancora in questa fase del processo</c:v>
                </c:pt>
              </c:strCache>
            </c:strRef>
          </c:cat>
          <c:val>
            <c:numRef>
              <c:f>'Q24. 24.    In quali documenti '!$D$19:$D$26</c:f>
              <c:numCache>
                <c:formatCode>0.0%</c:formatCode>
                <c:ptCount val="8"/>
                <c:pt idx="0">
                  <c:v>2.3255813953488372E-2</c:v>
                </c:pt>
                <c:pt idx="1">
                  <c:v>2.3255813953488372E-2</c:v>
                </c:pt>
                <c:pt idx="2">
                  <c:v>6.9767441860465115E-2</c:v>
                </c:pt>
                <c:pt idx="3">
                  <c:v>9.3023255813953487E-2</c:v>
                </c:pt>
                <c:pt idx="4">
                  <c:v>0.16279069767441862</c:v>
                </c:pt>
                <c:pt idx="5">
                  <c:v>0.30232558139534882</c:v>
                </c:pt>
                <c:pt idx="6">
                  <c:v>0.34883720930232559</c:v>
                </c:pt>
                <c:pt idx="7">
                  <c:v>0.51162790697674421</c:v>
                </c:pt>
              </c:numCache>
            </c:numRef>
          </c:val>
          <c:extLst>
            <c:ext xmlns:c16="http://schemas.microsoft.com/office/drawing/2014/chart" uri="{C3380CC4-5D6E-409C-BE32-E72D297353CC}">
              <c16:uniqueId val="{00000004-33C3-4879-BAC6-03697A095EF3}"/>
            </c:ext>
          </c:extLst>
        </c:ser>
        <c:dLbls>
          <c:dLblPos val="outEnd"/>
          <c:showLegendKey val="0"/>
          <c:showVal val="1"/>
          <c:showCatName val="0"/>
          <c:showSerName val="0"/>
          <c:showPercent val="0"/>
          <c:showBubbleSize val="0"/>
        </c:dLbls>
        <c:gapWidth val="219"/>
        <c:overlap val="-27"/>
        <c:axId val="833217792"/>
        <c:axId val="833168264"/>
      </c:barChart>
      <c:catAx>
        <c:axId val="83321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33168264"/>
        <c:crosses val="autoZero"/>
        <c:auto val="1"/>
        <c:lblAlgn val="ctr"/>
        <c:lblOffset val="100"/>
        <c:noMultiLvlLbl val="0"/>
      </c:catAx>
      <c:valAx>
        <c:axId val="8331682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33217792"/>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a:innerShdw blurRad="63500" dist="50800" dir="18900000">
        <a:prstClr val="black">
          <a:alpha val="50000"/>
        </a:prstClr>
      </a:innerShdw>
    </a:effectLst>
  </c:spPr>
  <c:txPr>
    <a:bodyPr/>
    <a:lstStyle/>
    <a:p>
      <a:pPr>
        <a:defRPr/>
      </a:pPr>
      <a:endParaRPr lang="it-IT"/>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Come Garante, hai adottato particolari strumenti per includere soggetti che di solito partecipano meno ai processi urbanistici?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'Q25. 25.    Come Garante, hai a'!$L$39</c:f>
              <c:strCache>
                <c:ptCount val="1"/>
                <c:pt idx="0">
                  <c:v>%</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0704-42DC-B8B3-917BF9323E27}"/>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2-51AA-4317-A7FF-F531D3BBBE92}"/>
              </c:ext>
            </c:extLst>
          </c:dPt>
          <c:dLbls>
            <c:dLbl>
              <c:idx val="8"/>
              <c:tx>
                <c:rich>
                  <a:bodyPr/>
                  <a:lstStyle/>
                  <a:p>
                    <a:fld id="{B630A9F9-2854-432C-9603-376890CE9804}" type="VALUE">
                      <a:rPr lang="en-US" sz="1600" b="1"/>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AA-4317-A7FF-F531D3BBBE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 25.    Come Garante, hai a'!$J$40:$J$48</c:f>
              <c:strCache>
                <c:ptCount val="9"/>
                <c:pt idx="0">
                  <c:v>Altro</c:v>
                </c:pt>
                <c:pt idx="1">
                  <c:v>No, non c'era l'esigenza</c:v>
                </c:pt>
                <c:pt idx="2">
                  <c:v>No, non ci siamo posti il problema</c:v>
                </c:pt>
                <c:pt idx="3">
                  <c:v>No, tutte la fasce della popolazione del nostro territorio erano rappresentate</c:v>
                </c:pt>
                <c:pt idx="4">
                  <c:v>No, anche se avrei voluto, ma non ci sono state le condizioni</c:v>
                </c:pt>
                <c:pt idx="5">
                  <c:v>Sì, per includere il punto di vista delle comunità straniere (es.: attraverso azioni o con le associazioni interculturali)</c:v>
                </c:pt>
                <c:pt idx="6">
                  <c:v>Sì, per includere il punto di vista delle donne (es.: attraverso azioni o con le associazioni che operano con le politiche di genere)</c:v>
                </c:pt>
                <c:pt idx="7">
                  <c:v>Sì, per includere il punto di vista degli anziani (es.: attraverso azioni con le politiche sociali e di welfare e le associazioni della terza età)</c:v>
                </c:pt>
                <c:pt idx="8">
                  <c:v>Sì, per coinvolgere i giovani (es.: attraverso associazioni giovanili e rappresentanti degli studenti)</c:v>
                </c:pt>
              </c:strCache>
            </c:strRef>
          </c:cat>
          <c:val>
            <c:numRef>
              <c:f>'Q25. 25.    Come Garante, hai a'!$L$40:$L$48</c:f>
              <c:numCache>
                <c:formatCode>0.0%</c:formatCode>
                <c:ptCount val="9"/>
                <c:pt idx="0">
                  <c:v>0.39534883720930231</c:v>
                </c:pt>
                <c:pt idx="1">
                  <c:v>0.11627906976744186</c:v>
                </c:pt>
                <c:pt idx="2">
                  <c:v>2.3255813953488372E-2</c:v>
                </c:pt>
                <c:pt idx="3">
                  <c:v>2.3255813953488372E-2</c:v>
                </c:pt>
                <c:pt idx="4">
                  <c:v>6.9767441860465115E-2</c:v>
                </c:pt>
                <c:pt idx="5">
                  <c:v>2.3255813953488372E-2</c:v>
                </c:pt>
                <c:pt idx="6">
                  <c:v>2.3255813953488372E-2</c:v>
                </c:pt>
                <c:pt idx="7">
                  <c:v>2.3255813953488372E-2</c:v>
                </c:pt>
                <c:pt idx="8">
                  <c:v>0.30232558139534882</c:v>
                </c:pt>
              </c:numCache>
            </c:numRef>
          </c:val>
          <c:extLst>
            <c:ext xmlns:c16="http://schemas.microsoft.com/office/drawing/2014/chart" uri="{C3380CC4-5D6E-409C-BE32-E72D297353CC}">
              <c16:uniqueId val="{00000002-0704-42DC-B8B3-917BF9323E27}"/>
            </c:ext>
          </c:extLst>
        </c:ser>
        <c:dLbls>
          <c:dLblPos val="outEnd"/>
          <c:showLegendKey val="0"/>
          <c:showVal val="1"/>
          <c:showCatName val="0"/>
          <c:showSerName val="0"/>
          <c:showPercent val="0"/>
          <c:showBubbleSize val="0"/>
        </c:dLbls>
        <c:gapWidth val="182"/>
        <c:axId val="850970016"/>
        <c:axId val="850970344"/>
      </c:barChart>
      <c:catAx>
        <c:axId val="850970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50970344"/>
        <c:crosses val="autoZero"/>
        <c:auto val="1"/>
        <c:lblAlgn val="ctr"/>
        <c:lblOffset val="100"/>
        <c:noMultiLvlLbl val="0"/>
      </c:catAx>
      <c:valAx>
        <c:axId val="850970344"/>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5097001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100" i="1" dirty="0"/>
              <a:t>Come Garante, quali competenze vorresti potenziare e approfondire a livello formativo per svolgere al meglio il tuo ruolo?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'Q26. 26.    Come Garante, quali'!$D$15</c:f>
              <c:strCache>
                <c:ptCount val="1"/>
                <c:pt idx="0">
                  <c: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 26.    Come Garante, quali'!$B$16:$B$19</c:f>
              <c:strCache>
                <c:ptCount val="4"/>
                <c:pt idx="0">
                  <c:v>Conoscere casi studio, buone pratiche e processi di pianificazione partecipata</c:v>
                </c:pt>
                <c:pt idx="1">
                  <c:v>Approfondire gli aspetti di progettazione partecipata e le fasi di coinvolgimento dei cittadini negli atti di pianificazione</c:v>
                </c:pt>
                <c:pt idx="2">
                  <c:v>Approfondire gli aspetti e gli strumenti di comunicazione negli atti di pianificazione</c:v>
                </c:pt>
                <c:pt idx="3">
                  <c:v>Approfondire gli aspetti giuridico-procedurali e le fasi di approvazione degli atti di pianificazione</c:v>
                </c:pt>
              </c:strCache>
            </c:strRef>
          </c:cat>
          <c:val>
            <c:numRef>
              <c:f>'Q26. 26.    Come Garante, quali'!$D$16:$D$19</c:f>
              <c:numCache>
                <c:formatCode>0.0%</c:formatCode>
                <c:ptCount val="4"/>
                <c:pt idx="0">
                  <c:v>0.67441860465116277</c:v>
                </c:pt>
                <c:pt idx="1">
                  <c:v>0.58139534883720934</c:v>
                </c:pt>
                <c:pt idx="2">
                  <c:v>0.51162790697674421</c:v>
                </c:pt>
                <c:pt idx="3">
                  <c:v>0.46511627906976744</c:v>
                </c:pt>
              </c:numCache>
            </c:numRef>
          </c:val>
          <c:extLst>
            <c:ext xmlns:c16="http://schemas.microsoft.com/office/drawing/2014/chart" uri="{C3380CC4-5D6E-409C-BE32-E72D297353CC}">
              <c16:uniqueId val="{00000000-DEC2-4D77-A405-921A7FDAF890}"/>
            </c:ext>
          </c:extLst>
        </c:ser>
        <c:dLbls>
          <c:dLblPos val="outEnd"/>
          <c:showLegendKey val="0"/>
          <c:showVal val="1"/>
          <c:showCatName val="0"/>
          <c:showSerName val="0"/>
          <c:showPercent val="0"/>
          <c:showBubbleSize val="0"/>
        </c:dLbls>
        <c:gapWidth val="219"/>
        <c:overlap val="-27"/>
        <c:axId val="850919504"/>
        <c:axId val="850913272"/>
      </c:barChart>
      <c:catAx>
        <c:axId val="85091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50913272"/>
        <c:crosses val="autoZero"/>
        <c:auto val="1"/>
        <c:lblAlgn val="ctr"/>
        <c:lblOffset val="100"/>
        <c:noMultiLvlLbl val="0"/>
      </c:catAx>
      <c:valAx>
        <c:axId val="85091327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5091950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Con </a:t>
            </a:r>
            <a:r>
              <a:rPr lang="en-US" sz="1200" dirty="0" err="1"/>
              <a:t>quali</a:t>
            </a:r>
            <a:r>
              <a:rPr lang="en-US" sz="1200" dirty="0"/>
              <a:t> </a:t>
            </a:r>
            <a:r>
              <a:rPr lang="en-US" sz="1200" dirty="0" err="1"/>
              <a:t>strumenti</a:t>
            </a:r>
            <a:r>
              <a:rPr lang="en-US" sz="1200" dirty="0"/>
              <a:t> </a:t>
            </a:r>
            <a:r>
              <a:rPr lang="en-US" sz="1200" dirty="0" err="1"/>
              <a:t>si</a:t>
            </a:r>
            <a:r>
              <a:rPr lang="en-US" sz="1200" dirty="0"/>
              <a:t> </a:t>
            </a:r>
            <a:r>
              <a:rPr lang="en-US" sz="1200" dirty="0" err="1"/>
              <a:t>potrebbe</a:t>
            </a:r>
            <a:r>
              <a:rPr lang="en-US" sz="1200" dirty="0"/>
              <a:t> </a:t>
            </a:r>
            <a:r>
              <a:rPr lang="en-US" sz="1200" dirty="0" err="1"/>
              <a:t>rendere</a:t>
            </a:r>
            <a:r>
              <a:rPr lang="en-US" sz="1200" dirty="0"/>
              <a:t> il </a:t>
            </a:r>
            <a:r>
              <a:rPr lang="en-US" sz="1200" dirty="0" err="1"/>
              <a:t>ruolo</a:t>
            </a:r>
            <a:r>
              <a:rPr lang="en-US" sz="1200" dirty="0"/>
              <a:t> del </a:t>
            </a:r>
            <a:r>
              <a:rPr lang="en-US" sz="1200" dirty="0" err="1"/>
              <a:t>Garante</a:t>
            </a:r>
            <a:r>
              <a:rPr lang="en-US" sz="1200" dirty="0"/>
              <a:t> </a:t>
            </a:r>
            <a:r>
              <a:rPr lang="en-US" sz="1200" dirty="0" err="1"/>
              <a:t>più</a:t>
            </a:r>
            <a:r>
              <a:rPr lang="en-US" sz="1200" dirty="0"/>
              <a:t> </a:t>
            </a:r>
            <a:r>
              <a:rPr lang="en-US" sz="1200" dirty="0" err="1"/>
              <a:t>efficace</a:t>
            </a:r>
            <a:r>
              <a:rPr lang="en-US" sz="1200" dirty="0"/>
              <a:t> e </a:t>
            </a:r>
            <a:r>
              <a:rPr lang="en-US" sz="1200" dirty="0" err="1"/>
              <a:t>più</a:t>
            </a:r>
            <a:r>
              <a:rPr lang="en-US" sz="1200" dirty="0"/>
              <a:t> </a:t>
            </a:r>
            <a:r>
              <a:rPr lang="en-US" sz="1200" dirty="0" err="1"/>
              <a:t>incisivo</a:t>
            </a:r>
            <a:r>
              <a:rPr lang="en-US" sz="1200" dirty="0"/>
              <a:t> rispetto </a:t>
            </a:r>
            <a:r>
              <a:rPr lang="en-US" sz="1200" dirty="0" err="1"/>
              <a:t>alla</a:t>
            </a:r>
            <a:r>
              <a:rPr lang="en-US" sz="1200" dirty="0"/>
              <a:t> </a:t>
            </a:r>
            <a:r>
              <a:rPr lang="en-US" sz="1200" dirty="0" err="1"/>
              <a:t>Qualità</a:t>
            </a:r>
            <a:r>
              <a:rPr lang="en-US" sz="1200" dirty="0"/>
              <a:t> dei </a:t>
            </a:r>
            <a:r>
              <a:rPr lang="en-US" sz="1200" dirty="0" err="1"/>
              <a:t>processi</a:t>
            </a:r>
            <a:r>
              <a:rPr lang="en-US" sz="1200" dirty="0"/>
              <a:t> di </a:t>
            </a:r>
            <a:r>
              <a:rPr lang="en-US" sz="1200" dirty="0" err="1"/>
              <a:t>pianificazione</a:t>
            </a:r>
            <a:r>
              <a:rPr lang="en-US" sz="1200" dirty="0"/>
              <a:t>?</a:t>
            </a:r>
          </a:p>
        </c:rich>
      </c:tx>
      <c:layout>
        <c:manualLayout>
          <c:xMode val="edge"/>
          <c:yMode val="edge"/>
          <c:x val="0.11667539962333227"/>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'Q27. 27.    Con quali strumenti'!$D$39</c:f>
              <c:strCache>
                <c:ptCount val="1"/>
                <c:pt idx="0">
                  <c:v>%</c:v>
                </c:pt>
              </c:strCache>
            </c:strRef>
          </c:tx>
          <c:spPr>
            <a:solidFill>
              <a:schemeClr val="accent5"/>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A7B7-4D71-AAF0-EAD02A6B0EA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A7B7-4D71-AAF0-EAD02A6B0EA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 27.    Con quali strumenti'!$B$40:$B$44</c:f>
              <c:strCache>
                <c:ptCount val="5"/>
                <c:pt idx="0">
                  <c:v>Altro</c:v>
                </c:pt>
                <c:pt idx="1">
                  <c:v>Non so</c:v>
                </c:pt>
                <c:pt idx="2">
                  <c:v>Inserire tra i compiti del Garante la redazione di un "Documento di indirizzi per il processo di partecipazione del Piano" (in fase di avvio del Piano)</c:v>
                </c:pt>
                <c:pt idx="3">
                  <c:v>Inserire tra i compiti del Garante la redazione di un "Rapporto del Garante sulla Qualità del processo di Piano" (in fase di formazione del Piano)</c:v>
                </c:pt>
                <c:pt idx="4">
                  <c:v>Sviluppo di Linee guida regionali sul ruolo operativo del Garante nelle diverse fasi del Piano</c:v>
                </c:pt>
              </c:strCache>
            </c:strRef>
          </c:cat>
          <c:val>
            <c:numRef>
              <c:f>'Q27. 27.    Con quali strumenti'!$D$40:$D$44</c:f>
              <c:numCache>
                <c:formatCode>0.0%</c:formatCode>
                <c:ptCount val="5"/>
                <c:pt idx="0">
                  <c:v>2.3255813953488372E-2</c:v>
                </c:pt>
                <c:pt idx="1">
                  <c:v>9.3023255813953487E-2</c:v>
                </c:pt>
                <c:pt idx="2">
                  <c:v>0.18604651162790697</c:v>
                </c:pt>
                <c:pt idx="3">
                  <c:v>0.23255813953488372</c:v>
                </c:pt>
                <c:pt idx="4">
                  <c:v>0.79069767441860461</c:v>
                </c:pt>
              </c:numCache>
            </c:numRef>
          </c:val>
          <c:extLst>
            <c:ext xmlns:c16="http://schemas.microsoft.com/office/drawing/2014/chart" uri="{C3380CC4-5D6E-409C-BE32-E72D297353CC}">
              <c16:uniqueId val="{00000004-A7B7-4D71-AAF0-EAD02A6B0EA6}"/>
            </c:ext>
          </c:extLst>
        </c:ser>
        <c:dLbls>
          <c:dLblPos val="outEnd"/>
          <c:showLegendKey val="0"/>
          <c:showVal val="1"/>
          <c:showCatName val="0"/>
          <c:showSerName val="0"/>
          <c:showPercent val="0"/>
          <c:showBubbleSize val="0"/>
        </c:dLbls>
        <c:gapWidth val="219"/>
        <c:axId val="833204016"/>
        <c:axId val="833198440"/>
      </c:barChart>
      <c:catAx>
        <c:axId val="833204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33198440"/>
        <c:crosses val="autoZero"/>
        <c:auto val="1"/>
        <c:lblAlgn val="ctr"/>
        <c:lblOffset val="100"/>
        <c:noMultiLvlLbl val="0"/>
      </c:catAx>
      <c:valAx>
        <c:axId val="833198440"/>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3320401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i="1"/>
              <a:t>Nell'Ente per cui lavori </a:t>
            </a:r>
            <a:r>
              <a:rPr lang="it-IT" sz="1200" b="1" i="1"/>
              <a:t>c'è una figura interna o un ufficio dedicato che si occupa di partecipazione</a:t>
            </a:r>
            <a:r>
              <a:rPr lang="it-IT" sz="1200" i="1"/>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'Q09. 9.    Nell''Ente per cui la'!$D$14:$D$15</c:f>
              <c:strCache>
                <c:ptCount val="2"/>
                <c:pt idx="0">
                  <c:v>Q09. 9.    Nell'Ente per cui lavori c'è una figura interna o un ufficio dedicato che si occupa di partecipazione?</c:v>
                </c:pt>
                <c:pt idx="1">
                  <c:v>%</c:v>
                </c:pt>
              </c:strCache>
            </c:strRef>
          </c:tx>
          <c:spPr>
            <a:solidFill>
              <a:schemeClr val="accent1"/>
            </a:solidFill>
            <a:ln w="19050">
              <a:solidFill>
                <a:schemeClr val="lt1"/>
              </a:solidFill>
            </a:ln>
            <a:effectLst/>
          </c:spPr>
          <c:invertIfNegative val="0"/>
          <c:dPt>
            <c:idx val="0"/>
            <c:invertIfNegative val="0"/>
            <c:bubble3D val="0"/>
            <c:spPr>
              <a:pattFill prst="pct25">
                <a:fgClr>
                  <a:srgbClr val="FF0000"/>
                </a:fgClr>
                <a:bgClr>
                  <a:schemeClr val="bg1"/>
                </a:bgClr>
              </a:pattFill>
              <a:ln w="19050">
                <a:solidFill>
                  <a:schemeClr val="lt1"/>
                </a:solidFill>
              </a:ln>
              <a:effectLst/>
            </c:spPr>
            <c:extLst>
              <c:ext xmlns:c16="http://schemas.microsoft.com/office/drawing/2014/chart" uri="{C3380CC4-5D6E-409C-BE32-E72D297353CC}">
                <c16:uniqueId val="{00000001-4849-4E04-85FA-B3D768444F62}"/>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4849-4E04-85FA-B3D768444F62}"/>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4849-4E04-85FA-B3D768444F62}"/>
              </c:ext>
            </c:extLst>
          </c:dPt>
          <c:dLbls>
            <c:dLbl>
              <c:idx val="1"/>
              <c:layout>
                <c:manualLayout>
                  <c:x val="-0.21822327591798768"/>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49-4E04-85FA-B3D768444F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'Q09. 9.    Nell''Ente per cui la'!$B$16:$B$18</c:f>
              <c:strCache>
                <c:ptCount val="3"/>
                <c:pt idx="0">
                  <c:v>Non so</c:v>
                </c:pt>
                <c:pt idx="1">
                  <c:v>No</c:v>
                </c:pt>
                <c:pt idx="2">
                  <c:v>Si</c:v>
                </c:pt>
              </c:strCache>
            </c:strRef>
          </c:cat>
          <c:val>
            <c:numRef>
              <c:f>'Q09. 9.    Nell''Ente per cui la'!$D$16:$D$18</c:f>
              <c:numCache>
                <c:formatCode>0.0%</c:formatCode>
                <c:ptCount val="3"/>
                <c:pt idx="0">
                  <c:v>9.3023255813953487E-2</c:v>
                </c:pt>
                <c:pt idx="1">
                  <c:v>0.67441860465116277</c:v>
                </c:pt>
                <c:pt idx="2">
                  <c:v>0.23255813953488372</c:v>
                </c:pt>
              </c:numCache>
            </c:numRef>
          </c:val>
          <c:extLst>
            <c:ext xmlns:c16="http://schemas.microsoft.com/office/drawing/2014/chart" uri="{C3380CC4-5D6E-409C-BE32-E72D297353CC}">
              <c16:uniqueId val="{00000006-4849-4E04-85FA-B3D768444F62}"/>
            </c:ext>
          </c:extLst>
        </c:ser>
        <c:dLbls>
          <c:dLblPos val="inEnd"/>
          <c:showLegendKey val="0"/>
          <c:showVal val="1"/>
          <c:showCatName val="0"/>
          <c:showSerName val="0"/>
          <c:showPercent val="0"/>
          <c:showBubbleSize val="0"/>
        </c:dLbls>
        <c:gapWidth val="100"/>
        <c:axId val="924359088"/>
        <c:axId val="924351216"/>
      </c:barChart>
      <c:valAx>
        <c:axId val="92435121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924359088"/>
        <c:crosses val="autoZero"/>
        <c:crossBetween val="between"/>
      </c:valAx>
      <c:catAx>
        <c:axId val="924359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924351216"/>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err="1"/>
              <a:t>Pensi</a:t>
            </a:r>
            <a:r>
              <a:rPr lang="en-US" sz="1200" dirty="0"/>
              <a:t> </a:t>
            </a:r>
            <a:r>
              <a:rPr lang="en-US" sz="1200" dirty="0" err="1"/>
              <a:t>possa</a:t>
            </a:r>
            <a:r>
              <a:rPr lang="en-US" sz="1200" dirty="0"/>
              <a:t> </a:t>
            </a:r>
            <a:r>
              <a:rPr lang="en-US" sz="1200" dirty="0" err="1"/>
              <a:t>essere</a:t>
            </a:r>
            <a:r>
              <a:rPr lang="en-US" sz="1200" dirty="0"/>
              <a:t> utile </a:t>
            </a:r>
            <a:r>
              <a:rPr lang="en-US" sz="1200" dirty="0" err="1"/>
              <a:t>creare</a:t>
            </a:r>
            <a:r>
              <a:rPr lang="en-US" sz="1200" dirty="0"/>
              <a:t> una rete </a:t>
            </a:r>
            <a:r>
              <a:rPr lang="en-US" sz="1200" dirty="0" err="1"/>
              <a:t>permanente</a:t>
            </a:r>
            <a:r>
              <a:rPr lang="en-US" sz="1200" dirty="0"/>
              <a:t> dei </a:t>
            </a:r>
            <a:r>
              <a:rPr lang="en-US" sz="1200" dirty="0" err="1"/>
              <a:t>Garanti</a:t>
            </a:r>
            <a:r>
              <a:rPr lang="en-US" sz="1200" dirty="0"/>
              <a:t> </a:t>
            </a:r>
            <a:r>
              <a:rPr lang="en-US" sz="1200" dirty="0" err="1"/>
              <a:t>dell'Emilia</a:t>
            </a:r>
            <a:r>
              <a:rPr lang="en-US" sz="1200" dirty="0"/>
              <a:t>-Romagna o </a:t>
            </a:r>
            <a:r>
              <a:rPr lang="en-US" sz="1200" dirty="0" err="1"/>
              <a:t>momenti</a:t>
            </a:r>
            <a:r>
              <a:rPr lang="en-US" sz="1200" dirty="0"/>
              <a:t> </a:t>
            </a:r>
            <a:r>
              <a:rPr lang="en-US" sz="1200" dirty="0" err="1"/>
              <a:t>periodici</a:t>
            </a:r>
            <a:r>
              <a:rPr lang="en-US" sz="1200" dirty="0"/>
              <a:t> di </a:t>
            </a:r>
            <a:r>
              <a:rPr lang="en-US" sz="1200" dirty="0" err="1"/>
              <a:t>confronto</a:t>
            </a:r>
            <a:r>
              <a:rPr lang="en-US" sz="1200" dirty="0"/>
              <a:t> e </a:t>
            </a:r>
            <a:r>
              <a:rPr lang="en-US" sz="1200" dirty="0" err="1"/>
              <a:t>scambio</a:t>
            </a:r>
            <a:r>
              <a:rPr lang="en-US" sz="1200" dirty="0"/>
              <a:t>?</a:t>
            </a:r>
            <a:endParaRPr lang="en-US" sz="1200" baseline="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'Q28. 28.    Pensi possa essere '!$D$47</c:f>
              <c:strCache>
                <c:ptCount val="1"/>
                <c:pt idx="0">
                  <c:v>%</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5B17-445F-B589-8CF9F462C0C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5B17-445F-B589-8CF9F462C0C9}"/>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5B17-445F-B589-8CF9F462C0C9}"/>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5B17-445F-B589-8CF9F462C0C9}"/>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5B17-445F-B589-8CF9F462C0C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5B17-445F-B589-8CF9F462C0C9}"/>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5B17-445F-B589-8CF9F462C0C9}"/>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5B17-445F-B589-8CF9F462C0C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 28.    Pensi possa essere '!$B$48:$B$55</c:f>
              <c:strCache>
                <c:ptCount val="8"/>
                <c:pt idx="0">
                  <c:v>No</c:v>
                </c:pt>
                <c:pt idx="1">
                  <c:v>Non saprei</c:v>
                </c:pt>
                <c:pt idx="2">
                  <c:v>Sì, ma per altre ragioni diverse da quelle indicate</c:v>
                </c:pt>
                <c:pt idx="3">
                  <c:v>Sì, per essere più efficace nelle relazioni con l'Ufficio di Piano</c:v>
                </c:pt>
                <c:pt idx="4">
                  <c:v>Sì, per approfondire gli aspetti procedurali e le fasi di formazione e adozione del Piano</c:v>
                </c:pt>
                <c:pt idx="5">
                  <c:v>Sì, per poter trovare soluzioni e idee su come rendere efficace il processo del Piano rivolto ai cittadini</c:v>
                </c:pt>
                <c:pt idx="6">
                  <c:v>Sì, per poter conoscere esperienze concrete</c:v>
                </c:pt>
                <c:pt idx="7">
                  <c:v>Sì, per potersi confrontare in modo diretto con altri colleghi</c:v>
                </c:pt>
              </c:strCache>
            </c:strRef>
          </c:cat>
          <c:val>
            <c:numRef>
              <c:f>'Q28. 28.    Pensi possa essere '!$D$48:$D$55</c:f>
              <c:numCache>
                <c:formatCode>0.0%</c:formatCode>
                <c:ptCount val="8"/>
                <c:pt idx="0">
                  <c:v>4.6511627906976744E-2</c:v>
                </c:pt>
                <c:pt idx="1">
                  <c:v>9.3023255813953487E-2</c:v>
                </c:pt>
                <c:pt idx="2">
                  <c:v>2.3255813953488372E-2</c:v>
                </c:pt>
                <c:pt idx="3">
                  <c:v>0.16279069767441862</c:v>
                </c:pt>
                <c:pt idx="4">
                  <c:v>0.46511627906976744</c:v>
                </c:pt>
                <c:pt idx="5">
                  <c:v>0.51162790697674421</c:v>
                </c:pt>
                <c:pt idx="6">
                  <c:v>0.55813953488372092</c:v>
                </c:pt>
                <c:pt idx="7">
                  <c:v>0.55813953488372092</c:v>
                </c:pt>
              </c:numCache>
            </c:numRef>
          </c:val>
          <c:extLst>
            <c:ext xmlns:c16="http://schemas.microsoft.com/office/drawing/2014/chart" uri="{C3380CC4-5D6E-409C-BE32-E72D297353CC}">
              <c16:uniqueId val="{00000010-5B17-445F-B589-8CF9F462C0C9}"/>
            </c:ext>
          </c:extLst>
        </c:ser>
        <c:dLbls>
          <c:dLblPos val="outEnd"/>
          <c:showLegendKey val="0"/>
          <c:showVal val="1"/>
          <c:showCatName val="0"/>
          <c:showSerName val="0"/>
          <c:showPercent val="0"/>
          <c:showBubbleSize val="0"/>
        </c:dLbls>
        <c:gapWidth val="219"/>
        <c:axId val="850917536"/>
        <c:axId val="850919832"/>
      </c:barChart>
      <c:catAx>
        <c:axId val="8509175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50919832"/>
        <c:crosses val="autoZero"/>
        <c:auto val="1"/>
        <c:lblAlgn val="ctr"/>
        <c:lblOffset val="100"/>
        <c:noMultiLvlLbl val="0"/>
      </c:catAx>
      <c:valAx>
        <c:axId val="850919832"/>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8509175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050" dirty="0"/>
              <a:t>Pensi possa essere utile sensibilizzare assessori e consiglieri comunali sulle opportunità che offrono i percorsi partecipativi dedicati alla pianificazione?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29006515976547709"/>
          <c:y val="0.36346847234905266"/>
          <c:w val="0.56730468392943423"/>
          <c:h val="0.49902950315018063"/>
        </c:manualLayout>
      </c:layout>
      <c:pieChart>
        <c:varyColors val="1"/>
        <c:ser>
          <c:idx val="0"/>
          <c:order val="0"/>
          <c:tx>
            <c:strRef>
              <c:f>'Q29. 29.    Pensi possa essere '!$D$14:$D$15</c:f>
              <c:strCache>
                <c:ptCount val="2"/>
                <c:pt idx="0">
                  <c:v>Q29. 29.    Pensi possa essere utile sensibilizzare assessori e consiglieri comunali sulle opportunità che offrono i percorsi partecipativi dedicati alla pianificazione?</c:v>
                </c:pt>
                <c:pt idx="1">
                  <c:v>%</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720-4678-8920-A04A936EB8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20-4678-8920-A04A936EB868}"/>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720-4678-8920-A04A936EB868}"/>
              </c:ext>
            </c:extLst>
          </c:dPt>
          <c:dLbls>
            <c:dLbl>
              <c:idx val="0"/>
              <c:layout>
                <c:manualLayout>
                  <c:x val="-0.13335078995674149"/>
                  <c:y val="-0.2295952291232344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it-IT"/>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20-4678-8920-A04A936EB868}"/>
                </c:ext>
              </c:extLst>
            </c:dLbl>
            <c:dLbl>
              <c:idx val="1"/>
              <c:layout>
                <c:manualLayout>
                  <c:x val="-4.2002286531192271E-2"/>
                  <c:y val="1.029636175218586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it-IT"/>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20-4678-8920-A04A936EB868}"/>
                </c:ext>
              </c:extLst>
            </c:dLbl>
            <c:dLbl>
              <c:idx val="2"/>
              <c:layout>
                <c:manualLayout>
                  <c:x val="0.10599993587488507"/>
                  <c:y val="-5.489422395237530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20-4678-8920-A04A936EB8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'Q29. 29.    Pensi possa essere '!$B$16:$B$18</c:f>
              <c:strCache>
                <c:ptCount val="3"/>
                <c:pt idx="0">
                  <c:v>Sì</c:v>
                </c:pt>
                <c:pt idx="1">
                  <c:v>Non saprei</c:v>
                </c:pt>
                <c:pt idx="2">
                  <c:v>No</c:v>
                </c:pt>
              </c:strCache>
            </c:strRef>
          </c:cat>
          <c:val>
            <c:numRef>
              <c:f>'Q29. 29.    Pensi possa essere '!$D$16:$D$18</c:f>
              <c:numCache>
                <c:formatCode>0.0%</c:formatCode>
                <c:ptCount val="3"/>
                <c:pt idx="0">
                  <c:v>0.90697674418604646</c:v>
                </c:pt>
                <c:pt idx="1">
                  <c:v>6.9767441860465115E-2</c:v>
                </c:pt>
                <c:pt idx="2">
                  <c:v>2.3255813953488372E-2</c:v>
                </c:pt>
              </c:numCache>
            </c:numRef>
          </c:val>
          <c:extLst>
            <c:ext xmlns:c16="http://schemas.microsoft.com/office/drawing/2014/chart" uri="{C3380CC4-5D6E-409C-BE32-E72D297353CC}">
              <c16:uniqueId val="{00000006-9720-4678-8920-A04A936EB86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5.5838393335161461E-2"/>
          <c:y val="0.51361463843277799"/>
          <c:w val="0.21105365560648204"/>
          <c:h val="0.171756881447140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100" dirty="0"/>
              <a:t>Idee o suggerimenti proposti </a:t>
            </a:r>
          </a:p>
          <a:p>
            <a:pPr>
              <a:defRPr/>
            </a:pPr>
            <a:r>
              <a:rPr lang="it-IT" sz="1100" dirty="0"/>
              <a:t>(sintesi;</a:t>
            </a:r>
            <a:r>
              <a:rPr lang="it-IT" sz="1100" baseline="0" dirty="0"/>
              <a:t> rispondenti</a:t>
            </a:r>
            <a:r>
              <a:rPr lang="it-IT" sz="1100" dirty="0"/>
              <a:t>=9; valori</a:t>
            </a:r>
            <a:r>
              <a:rPr lang="it-IT" sz="1100" baseline="0" dirty="0"/>
              <a:t> assoluti) </a:t>
            </a:r>
            <a:endParaRPr lang="it-IT"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4396404624656815"/>
          <c:y val="0.2462037037037037"/>
          <c:w val="0.53803395831933509"/>
          <c:h val="0.69824074074074072"/>
        </c:manualLayout>
      </c:layout>
      <c:barChart>
        <c:barDir val="bar"/>
        <c:grouping val="clustered"/>
        <c:varyColors val="0"/>
        <c:ser>
          <c:idx val="0"/>
          <c:order val="0"/>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3-5250-4D9A-BE32-0F2C2DADEFD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5250-4D9A-BE32-0F2C2DADEFDE}"/>
              </c:ext>
            </c:extLst>
          </c:dPt>
          <c:dLbls>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3-5250-4D9A-BE32-0F2C2DADEFD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2-5250-4D9A-BE32-0F2C2DADEF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 BIS'!$C$8:$C$11</c:f>
              <c:strCache>
                <c:ptCount val="4"/>
                <c:pt idx="0">
                  <c:v>Chiarire i requisiti soggettivi del garante</c:v>
                </c:pt>
                <c:pt idx="1">
                  <c:v>Coinvolgere maggiormente la classe politica</c:v>
                </c:pt>
                <c:pt idx="2">
                  <c:v>Linee guida</c:v>
                </c:pt>
                <c:pt idx="3">
                  <c:v>Confromto e formazione</c:v>
                </c:pt>
              </c:strCache>
            </c:strRef>
          </c:cat>
          <c:val>
            <c:numRef>
              <c:f>'Q30. BIS'!$D$8:$D$11</c:f>
              <c:numCache>
                <c:formatCode>General</c:formatCode>
                <c:ptCount val="4"/>
                <c:pt idx="0">
                  <c:v>1</c:v>
                </c:pt>
                <c:pt idx="1">
                  <c:v>1</c:v>
                </c:pt>
                <c:pt idx="2">
                  <c:v>3</c:v>
                </c:pt>
                <c:pt idx="3">
                  <c:v>4</c:v>
                </c:pt>
              </c:numCache>
            </c:numRef>
          </c:val>
          <c:extLst>
            <c:ext xmlns:c16="http://schemas.microsoft.com/office/drawing/2014/chart" uri="{C3380CC4-5D6E-409C-BE32-E72D297353CC}">
              <c16:uniqueId val="{00000000-5250-4D9A-BE32-0F2C2DADEFDE}"/>
            </c:ext>
          </c:extLst>
        </c:ser>
        <c:dLbls>
          <c:dLblPos val="outEnd"/>
          <c:showLegendKey val="0"/>
          <c:showVal val="1"/>
          <c:showCatName val="0"/>
          <c:showSerName val="0"/>
          <c:showPercent val="0"/>
          <c:showBubbleSize val="0"/>
        </c:dLbls>
        <c:gapWidth val="182"/>
        <c:axId val="458765632"/>
        <c:axId val="458761696"/>
      </c:barChart>
      <c:catAx>
        <c:axId val="45876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58761696"/>
        <c:crosses val="autoZero"/>
        <c:auto val="1"/>
        <c:lblAlgn val="ctr"/>
        <c:lblOffset val="100"/>
        <c:noMultiLvlLbl val="0"/>
      </c:catAx>
      <c:valAx>
        <c:axId val="458761696"/>
        <c:scaling>
          <c:orientation val="minMax"/>
          <c:max val="4"/>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587656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dirty="0"/>
              <a:t>In quale struttura dell'Ente svolgi il tuo ruolo?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'Q03. 3.    In quale struttura d'!$D$16:$D$17</c:f>
              <c:strCache>
                <c:ptCount val="2"/>
                <c:pt idx="0">
                  <c:v>Q03. 3.    In quale struttura dell'Ente svolgi il tuo ruolo?</c:v>
                </c:pt>
                <c:pt idx="1">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E4-43A0-BC57-29C50BA792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E4-43A0-BC57-29C50BA792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E4-43A0-BC57-29C50BA792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E4-43A0-BC57-29C50BA792F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E4-43A0-BC57-29C50BA792F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7E4-43A0-BC57-29C50BA792FD}"/>
              </c:ext>
            </c:extLst>
          </c:dPt>
          <c:dLbls>
            <c:dLbl>
              <c:idx val="0"/>
              <c:layout>
                <c:manualLayout>
                  <c:x val="-4.4194854131002194E-2"/>
                  <c:y val="-1.062396413931404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4-43A0-BC57-29C50BA792FD}"/>
                </c:ext>
              </c:extLst>
            </c:dLbl>
            <c:dLbl>
              <c:idx val="1"/>
              <c:layout>
                <c:manualLayout>
                  <c:x val="8.1028465947165368E-2"/>
                  <c:y val="1.2115562793014796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9932194238702053"/>
                      <c:h val="0.13504234252749323"/>
                    </c:manualLayout>
                  </c15:layout>
                </c:ext>
                <c:ext xmlns:c16="http://schemas.microsoft.com/office/drawing/2014/chart" uri="{C3380CC4-5D6E-409C-BE32-E72D297353CC}">
                  <c16:uniqueId val="{00000003-17E4-43A0-BC57-29C50BA792FD}"/>
                </c:ext>
              </c:extLst>
            </c:dLbl>
            <c:dLbl>
              <c:idx val="2"/>
              <c:layout>
                <c:manualLayout>
                  <c:x val="3.8645551583081091E-2"/>
                  <c:y val="1.143216288128565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D82332C-6DBC-4903-B2DA-F747F97DB896}" type="CATEGORYNAME">
                      <a:rPr lang="en-US" sz="900" b="1"/>
                      <a:pPr>
                        <a:defRPr/>
                      </a:pPr>
                      <a:t>[NOME CATEGORIA]</a:t>
                    </a:fld>
                    <a:r>
                      <a:rPr lang="en-US" sz="900" b="1" baseline="0"/>
                      <a:t>; </a:t>
                    </a:r>
                    <a:fld id="{5EA5AE3B-A4F4-4B0B-AC4B-7B2393967B3D}" type="VALUE">
                      <a:rPr lang="en-US" sz="900" b="1" baseline="0"/>
                      <a:pPr>
                        <a:defRPr/>
                      </a:pPr>
                      <a:t>[VALORE]</a:t>
                    </a:fld>
                    <a:endParaRPr lang="en-US" sz="900" b="1" baseline="0"/>
                  </a:p>
                </c:rich>
              </c:tx>
              <c:spPr>
                <a:solidFill>
                  <a:schemeClr val="accent4">
                    <a:lumMod val="20000"/>
                    <a:lumOff val="80000"/>
                  </a:schemeClr>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1"/>
              <c:showSerName val="0"/>
              <c:showPercent val="0"/>
              <c:showBubbleSize val="0"/>
              <c:extLst>
                <c:ext xmlns:c15="http://schemas.microsoft.com/office/drawing/2012/chart" uri="{CE6537A1-D6FC-4f65-9D91-7224C49458BB}">
                  <c15:layout>
                    <c:manualLayout>
                      <c:w val="0.23990596732378872"/>
                      <c:h val="0.15823029970880789"/>
                    </c:manualLayout>
                  </c15:layout>
                  <c15:dlblFieldTable/>
                  <c15:showDataLabelsRange val="0"/>
                </c:ext>
                <c:ext xmlns:c16="http://schemas.microsoft.com/office/drawing/2014/chart" uri="{C3380CC4-5D6E-409C-BE32-E72D297353CC}">
                  <c16:uniqueId val="{00000005-17E4-43A0-BC57-29C50BA792FD}"/>
                </c:ext>
              </c:extLst>
            </c:dLbl>
            <c:dLbl>
              <c:idx val="3"/>
              <c:layout>
                <c:manualLayout>
                  <c:x val="1.8269742787734938E-2"/>
                  <c:y val="-2.863074699932171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E4-43A0-BC57-29C50BA792FD}"/>
                </c:ext>
              </c:extLst>
            </c:dLbl>
            <c:dLbl>
              <c:idx val="4"/>
              <c:layout>
                <c:manualLayout>
                  <c:x val="2.26827242743762E-2"/>
                  <c:y val="8.236769704519937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E4-43A0-BC57-29C50BA792FD}"/>
                </c:ext>
              </c:extLst>
            </c:dLbl>
            <c:dLbl>
              <c:idx val="5"/>
              <c:layout>
                <c:manualLayout>
                  <c:x val="-5.8274820413062541E-2"/>
                  <c:y val="-0.27568292284804985"/>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fld id="{67AE48BF-BCF5-40BA-92A2-6B2328B6CD05}" type="CATEGORYNAME">
                      <a:rPr lang="it-IT" sz="1050" b="1"/>
                      <a:pPr>
                        <a:defRPr sz="1050"/>
                      </a:pPr>
                      <a:t>[NOME CATEGORIA]</a:t>
                    </a:fld>
                    <a:r>
                      <a:rPr lang="it-IT" sz="1050" b="1" baseline="0"/>
                      <a:t>; </a:t>
                    </a:r>
                    <a:fld id="{FBEA94FA-E042-4B03-9DAD-2F732833F8DF}" type="VALUE">
                      <a:rPr lang="it-IT" sz="1050" b="1" baseline="0"/>
                      <a:pPr>
                        <a:defRPr sz="1050"/>
                      </a:pPr>
                      <a:t>[VALORE]</a:t>
                    </a:fld>
                    <a:endParaRPr lang="it-IT" sz="1050" b="1" baseline="0"/>
                  </a:p>
                </c:rich>
              </c:tx>
              <c:spPr>
                <a:solidFill>
                  <a:schemeClr val="accent4"/>
                </a:solid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1"/>
              <c:showSerName val="0"/>
              <c:showPercent val="0"/>
              <c:showBubbleSize val="0"/>
              <c:extLst>
                <c:ext xmlns:c15="http://schemas.microsoft.com/office/drawing/2012/chart" uri="{CE6537A1-D6FC-4f65-9D91-7224C49458BB}">
                  <c15:layout>
                    <c:manualLayout>
                      <c:w val="0.24334068951706689"/>
                      <c:h val="0.33597588256238892"/>
                    </c:manualLayout>
                  </c15:layout>
                  <c15:dlblFieldTable/>
                  <c15:showDataLabelsRange val="0"/>
                </c:ext>
                <c:ext xmlns:c16="http://schemas.microsoft.com/office/drawing/2014/chart" uri="{C3380CC4-5D6E-409C-BE32-E72D297353CC}">
                  <c16:uniqueId val="{0000000B-17E4-43A0-BC57-29C50BA792F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'Q03. 3.    In quale struttura d'!$B$18:$B$23</c:f>
              <c:strCache>
                <c:ptCount val="6"/>
                <c:pt idx="0">
                  <c:v>Altro</c:v>
                </c:pt>
                <c:pt idx="1">
                  <c:v>Gabinetto del Sindaco/Presidente</c:v>
                </c:pt>
                <c:pt idx="2">
                  <c:v>Segreteria Generale</c:v>
                </c:pt>
                <c:pt idx="3">
                  <c:v>Settore Comunicazione</c:v>
                </c:pt>
                <c:pt idx="4">
                  <c:v>Settore Partecipazione</c:v>
                </c:pt>
                <c:pt idx="5">
                  <c:v>Settore Urbanistica e Territorio</c:v>
                </c:pt>
              </c:strCache>
            </c:strRef>
          </c:cat>
          <c:val>
            <c:numRef>
              <c:f>'Q03. 3.    In quale struttura d'!$D$18:$D$23</c:f>
              <c:numCache>
                <c:formatCode>0.0%</c:formatCode>
                <c:ptCount val="6"/>
                <c:pt idx="0">
                  <c:v>4.6511627906976744E-2</c:v>
                </c:pt>
                <c:pt idx="1">
                  <c:v>4.6511627906976744E-2</c:v>
                </c:pt>
                <c:pt idx="2">
                  <c:v>0.18604651162790697</c:v>
                </c:pt>
                <c:pt idx="3">
                  <c:v>2.3255813953488372E-2</c:v>
                </c:pt>
                <c:pt idx="4">
                  <c:v>4.6511627906976744E-2</c:v>
                </c:pt>
                <c:pt idx="5">
                  <c:v>0.65116279069767447</c:v>
                </c:pt>
              </c:numCache>
            </c:numRef>
          </c:val>
          <c:extLst>
            <c:ext xmlns:c16="http://schemas.microsoft.com/office/drawing/2014/chart" uri="{C3380CC4-5D6E-409C-BE32-E72D297353CC}">
              <c16:uniqueId val="{0000000C-17E4-43A0-BC57-29C50BA792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Come sei</a:t>
            </a:r>
            <a:r>
              <a:rPr lang="en-US" sz="1200" baseline="0" dirty="0"/>
              <a:t> </a:t>
            </a:r>
            <a:r>
              <a:rPr lang="en-US" sz="1200" baseline="0" dirty="0" err="1"/>
              <a:t>diventato</a:t>
            </a:r>
            <a:r>
              <a:rPr lang="en-US" sz="1200" baseline="0" dirty="0"/>
              <a:t> </a:t>
            </a:r>
            <a:r>
              <a:rPr lang="en-US" sz="1200" baseline="0" dirty="0" err="1"/>
              <a:t>Garante</a:t>
            </a:r>
            <a:r>
              <a:rPr lang="en-US" sz="1200" baseline="0" dirty="0"/>
              <a:t> della </a:t>
            </a:r>
            <a:r>
              <a:rPr lang="en-US" sz="1200" baseline="0" dirty="0" err="1"/>
              <a:t>partecipazione</a:t>
            </a:r>
            <a:r>
              <a:rPr lang="en-US" sz="1200" baseline="0" dirty="0"/>
              <a:t> e della </a:t>
            </a:r>
            <a:r>
              <a:rPr lang="en-US" sz="1200" baseline="0" dirty="0" err="1"/>
              <a:t>comunicazione</a:t>
            </a:r>
            <a:r>
              <a:rPr lang="en-US" sz="1200" baseline="0" dirty="0"/>
              <a:t>?</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'Q05. 5.    Come sei diventato G'!$D$15</c:f>
              <c:strCache>
                <c:ptCount val="1"/>
                <c:pt idx="0">
                  <c:v>%</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0056-438E-B8EC-0DAC767ED62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0056-438E-B8EC-0DAC767ED629}"/>
              </c:ext>
            </c:extLst>
          </c:dPt>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56-438E-B8EC-0DAC767ED6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'Q05. 5.    Come sei diventato G'!$B$16:$B$20</c:f>
              <c:strCache>
                <c:ptCount val="5"/>
                <c:pt idx="0">
                  <c:v>Altro</c:v>
                </c:pt>
                <c:pt idx="1">
                  <c:v>Con una procedura di selezione pubblica esterna all'Ente basata sull'offerta più vantaggiosa</c:v>
                </c:pt>
                <c:pt idx="2">
                  <c:v>Con una procedura di selezione pubblica esterna all'Ente su curriculum vitae e/o colloquio</c:v>
                </c:pt>
                <c:pt idx="3">
                  <c:v>Con una procedura di selezione formale o informale interna dell'Ente</c:v>
                </c:pt>
                <c:pt idx="4">
                  <c:v>Su proposta diretta del responsabile dell'Ufficio di Piano o di altra figura istituzionale dell'Ente</c:v>
                </c:pt>
              </c:strCache>
            </c:strRef>
          </c:cat>
          <c:val>
            <c:numRef>
              <c:f>'Q05. 5.    Come sei diventato G'!$D$16:$D$20</c:f>
              <c:numCache>
                <c:formatCode>0.0%</c:formatCode>
                <c:ptCount val="5"/>
                <c:pt idx="0">
                  <c:v>2.3255813953488372E-2</c:v>
                </c:pt>
                <c:pt idx="1">
                  <c:v>0</c:v>
                </c:pt>
                <c:pt idx="2">
                  <c:v>2.3255813953488372E-2</c:v>
                </c:pt>
                <c:pt idx="3">
                  <c:v>4.6511627906976744E-2</c:v>
                </c:pt>
                <c:pt idx="4">
                  <c:v>0.90697674418604646</c:v>
                </c:pt>
              </c:numCache>
            </c:numRef>
          </c:val>
          <c:extLst>
            <c:ext xmlns:c16="http://schemas.microsoft.com/office/drawing/2014/chart" uri="{C3380CC4-5D6E-409C-BE32-E72D297353CC}">
              <c16:uniqueId val="{00000002-0056-438E-B8EC-0DAC767ED629}"/>
            </c:ext>
          </c:extLst>
        </c:ser>
        <c:dLbls>
          <c:dLblPos val="outEnd"/>
          <c:showLegendKey val="0"/>
          <c:showVal val="1"/>
          <c:showCatName val="0"/>
          <c:showSerName val="0"/>
          <c:showPercent val="0"/>
          <c:showBubbleSize val="0"/>
        </c:dLbls>
        <c:gapWidth val="182"/>
        <c:axId val="713226592"/>
        <c:axId val="713231184"/>
      </c:barChart>
      <c:catAx>
        <c:axId val="71322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13231184"/>
        <c:crosses val="autoZero"/>
        <c:auto val="1"/>
        <c:lblAlgn val="ctr"/>
        <c:lblOffset val="100"/>
        <c:noMultiLvlLbl val="0"/>
      </c:catAx>
      <c:valAx>
        <c:axId val="713231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71322659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i="1" dirty="0"/>
              <a:t>A quali campi afferisce</a:t>
            </a:r>
            <a:r>
              <a:rPr lang="it-IT" b="1" i="1" baseline="0" dirty="0"/>
              <a:t> la tua formazione? </a:t>
            </a:r>
            <a:endParaRPr lang="it-IT" b="1" i="1" dirty="0"/>
          </a:p>
        </c:rich>
      </c:tx>
      <c:layout>
        <c:manualLayout>
          <c:xMode val="edge"/>
          <c:yMode val="edge"/>
          <c:x val="0.11061541768031639"/>
          <c:y val="2.43055555555555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radarChart>
        <c:radarStyle val="marker"/>
        <c:varyColors val="0"/>
        <c:ser>
          <c:idx val="0"/>
          <c:order val="0"/>
          <c:tx>
            <c:strRef>
              <c:f>'Q04. 4.   A quali campi afferis'!$D$3</c:f>
              <c:strCache>
                <c:ptCount val="1"/>
                <c:pt idx="0">
                  <c:v>%</c:v>
                </c:pt>
              </c:strCache>
            </c:strRef>
          </c:tx>
          <c:spPr>
            <a:ln w="28575" cap="rnd">
              <a:solidFill>
                <a:schemeClr val="accent1"/>
              </a:solidFill>
              <a:round/>
            </a:ln>
            <a:effectLst/>
          </c:spPr>
          <c:marker>
            <c:symbol val="none"/>
          </c:marker>
          <c:dLbls>
            <c:dLbl>
              <c:idx val="4"/>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1-26E0-49F0-A7B6-94566B13C2FC}"/>
                </c:ext>
              </c:extLst>
            </c:dLbl>
            <c:dLbl>
              <c:idx val="5"/>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0-26E0-49F0-A7B6-94566B13C2FC}"/>
                </c:ext>
              </c:extLst>
            </c:dLbl>
            <c:dLbl>
              <c:idx val="6"/>
              <c:layout>
                <c:manualLayout>
                  <c:x val="3.0769230769230802E-2"/>
                  <c:y val="-6.8817194978620612E-3"/>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A2-48A6-BA79-268A6E8FAD4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'Q04. 4.   A quali campi afferis'!$B$4:$B$10</c:f>
              <c:strCache>
                <c:ptCount val="7"/>
                <c:pt idx="0">
                  <c:v>Altro</c:v>
                </c:pt>
                <c:pt idx="1">
                  <c:v>Discipline Sociali</c:v>
                </c:pt>
                <c:pt idx="2">
                  <c:v>Discipline Economiche</c:v>
                </c:pt>
                <c:pt idx="3">
                  <c:v>Discipline Umanistiche</c:v>
                </c:pt>
                <c:pt idx="4">
                  <c:v>Discipline della Comunicazione</c:v>
                </c:pt>
                <c:pt idx="5">
                  <c:v>Discipline Giuridiche</c:v>
                </c:pt>
                <c:pt idx="6">
                  <c:v>Discipline Urbanistiche, Architettoniche, Ingegneristiche, Ambientali e di Gestione del Territorio</c:v>
                </c:pt>
              </c:strCache>
            </c:strRef>
          </c:cat>
          <c:val>
            <c:numRef>
              <c:f>'Q04. 4.   A quali campi afferis'!$D$4:$D$10</c:f>
              <c:numCache>
                <c:formatCode>0.0%</c:formatCode>
                <c:ptCount val="7"/>
                <c:pt idx="0">
                  <c:v>2.3255813953488372E-2</c:v>
                </c:pt>
                <c:pt idx="1">
                  <c:v>9.3023255813953487E-2</c:v>
                </c:pt>
                <c:pt idx="2">
                  <c:v>9.3023255813953487E-2</c:v>
                </c:pt>
                <c:pt idx="3">
                  <c:v>9.3023255813953487E-2</c:v>
                </c:pt>
                <c:pt idx="4">
                  <c:v>0.13953488372093023</c:v>
                </c:pt>
                <c:pt idx="5">
                  <c:v>0.2558139534883721</c:v>
                </c:pt>
                <c:pt idx="6">
                  <c:v>0.51162790697674421</c:v>
                </c:pt>
              </c:numCache>
            </c:numRef>
          </c:val>
          <c:extLst>
            <c:ext xmlns:c16="http://schemas.microsoft.com/office/drawing/2014/chart" uri="{C3380CC4-5D6E-409C-BE32-E72D297353CC}">
              <c16:uniqueId val="{00000000-D9A2-48A6-BA79-268A6E8FAD49}"/>
            </c:ext>
          </c:extLst>
        </c:ser>
        <c:dLbls>
          <c:showLegendKey val="0"/>
          <c:showVal val="1"/>
          <c:showCatName val="0"/>
          <c:showSerName val="0"/>
          <c:showPercent val="0"/>
          <c:showBubbleSize val="0"/>
        </c:dLbls>
        <c:axId val="725539184"/>
        <c:axId val="725539512"/>
      </c:radarChart>
      <c:catAx>
        <c:axId val="725539184"/>
        <c:scaling>
          <c:orientation val="minMax"/>
        </c:scaling>
        <c:delete val="0"/>
        <c:axPos val="b"/>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25539512"/>
        <c:crosses val="autoZero"/>
        <c:auto val="1"/>
        <c:lblAlgn val="ctr"/>
        <c:lblOffset val="100"/>
        <c:noMultiLvlLbl val="0"/>
      </c:catAx>
      <c:valAx>
        <c:axId val="725539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255391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en-US" sz="1100" dirty="0"/>
              <a:t>… </a:t>
            </a:r>
            <a:r>
              <a:rPr lang="en-US" sz="1100" b="1" dirty="0" err="1"/>
              <a:t>comunicazione</a:t>
            </a:r>
            <a:r>
              <a:rPr lang="en-US" sz="1100" b="1" dirty="0"/>
              <a:t> </a:t>
            </a:r>
            <a:r>
              <a:rPr lang="en-US" sz="1100" b="1" dirty="0" err="1"/>
              <a:t>pubblica</a:t>
            </a:r>
            <a:r>
              <a:rPr lang="en-US" sz="1100" b="1" dirty="0"/>
              <a:t>?</a:t>
            </a:r>
          </a:p>
          <a:p>
            <a:pPr>
              <a:defRPr/>
            </a:pPr>
            <a:endParaRPr lang="en-US" sz="1100" b="1" dirty="0"/>
          </a:p>
          <a:p>
            <a:pPr>
              <a:defRPr/>
            </a:pPr>
            <a:endParaRPr lang="en-US" sz="1100" dirty="0"/>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4.7951176983435047E-2"/>
          <c:y val="0.28733112445019987"/>
          <c:w val="0.90409764603312992"/>
          <c:h val="0.44391195326862865"/>
        </c:manualLayout>
      </c:layout>
      <c:barChart>
        <c:barDir val="col"/>
        <c:grouping val="clustered"/>
        <c:varyColors val="0"/>
        <c:ser>
          <c:idx val="0"/>
          <c:order val="0"/>
          <c:tx>
            <c:strRef>
              <c:f>'Q06. 6.    Come valuti le tue c'!$D$14:$D$15</c:f>
              <c:strCache>
                <c:ptCount val="2"/>
                <c:pt idx="0">
                  <c:v>Q06. 6.    Come valuti le tue competenze nel campo della comunicazione pubblica?  (formazione ed esperienza professionale)   </c:v>
                </c:pt>
                <c:pt idx="1">
                  <c:v>%</c:v>
                </c:pt>
              </c:strCache>
            </c:strRef>
          </c:tx>
          <c:spPr>
            <a:noFill/>
            <a:ln w="25400" cap="flat" cmpd="sng" algn="ctr">
              <a:solidFill>
                <a:schemeClr val="accent1"/>
              </a:solidFill>
              <a:miter lim="800000"/>
            </a:ln>
            <a:effectLst/>
          </c:spPr>
          <c:invertIfNegative val="0"/>
          <c:dPt>
            <c:idx val="0"/>
            <c:invertIfNegative val="0"/>
            <c:bubble3D val="0"/>
            <c:spPr>
              <a:noFill/>
              <a:ln w="25400" cap="flat" cmpd="sng" algn="ctr">
                <a:solidFill>
                  <a:srgbClr val="FF0000"/>
                </a:solidFill>
                <a:miter lim="800000"/>
              </a:ln>
              <a:effectLst/>
            </c:spPr>
            <c:extLst>
              <c:ext xmlns:c16="http://schemas.microsoft.com/office/drawing/2014/chart" uri="{C3380CC4-5D6E-409C-BE32-E72D297353CC}">
                <c16:uniqueId val="{00000002-3F5A-4076-8BC3-6CD0B08F6BDB}"/>
              </c:ext>
            </c:extLst>
          </c:dPt>
          <c:dPt>
            <c:idx val="1"/>
            <c:invertIfNegative val="0"/>
            <c:bubble3D val="0"/>
            <c:spPr>
              <a:noFill/>
              <a:ln w="25400" cap="flat" cmpd="sng" algn="ctr">
                <a:solidFill>
                  <a:srgbClr val="FF0000"/>
                </a:solidFill>
                <a:miter lim="800000"/>
              </a:ln>
              <a:effectLst/>
            </c:spPr>
            <c:extLst>
              <c:ext xmlns:c16="http://schemas.microsoft.com/office/drawing/2014/chart" uri="{C3380CC4-5D6E-409C-BE32-E72D297353CC}">
                <c16:uniqueId val="{00000003-3F5A-4076-8BC3-6CD0B08F6BDB}"/>
              </c:ext>
            </c:extLst>
          </c:dPt>
          <c:dPt>
            <c:idx val="2"/>
            <c:invertIfNegative val="0"/>
            <c:bubble3D val="0"/>
            <c:spPr>
              <a:noFill/>
              <a:ln w="25400" cap="flat" cmpd="sng" algn="ctr">
                <a:solidFill>
                  <a:schemeClr val="accent4"/>
                </a:solidFill>
                <a:miter lim="800000"/>
              </a:ln>
              <a:effectLst/>
            </c:spPr>
            <c:extLst>
              <c:ext xmlns:c16="http://schemas.microsoft.com/office/drawing/2014/chart" uri="{C3380CC4-5D6E-409C-BE32-E72D297353CC}">
                <c16:uniqueId val="{00000001-FF9E-4F2F-8CCE-420D1ACCE447}"/>
              </c:ext>
            </c:extLst>
          </c:dPt>
          <c:dPt>
            <c:idx val="3"/>
            <c:invertIfNegative val="0"/>
            <c:bubble3D val="0"/>
            <c:spPr>
              <a:noFill/>
              <a:ln w="25400" cap="flat" cmpd="sng" algn="ctr">
                <a:solidFill>
                  <a:schemeClr val="accent6">
                    <a:lumMod val="50000"/>
                  </a:schemeClr>
                </a:solidFill>
                <a:miter lim="800000"/>
              </a:ln>
              <a:effectLst/>
            </c:spPr>
            <c:extLst>
              <c:ext xmlns:c16="http://schemas.microsoft.com/office/drawing/2014/chart" uri="{C3380CC4-5D6E-409C-BE32-E72D297353CC}">
                <c16:uniqueId val="{00000004-3F5A-4076-8BC3-6CD0B08F6BDB}"/>
              </c:ext>
            </c:extLst>
          </c:dPt>
          <c:dLbls>
            <c:dLbl>
              <c:idx val="2"/>
              <c:layout>
                <c:manualLayout>
                  <c:x val="-7.9917705089576247E-17"/>
                  <c:y val="0.3136170523778915"/>
                </c:manualLayout>
              </c:layout>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9E-4F2F-8CCE-420D1ACCE4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'Q06. 6.    Come valuti le tue c'!$B$16:$B$19</c:f>
              <c:strCache>
                <c:ptCount val="4"/>
                <c:pt idx="0">
                  <c:v>Non ho competenze specifiche</c:v>
                </c:pt>
                <c:pt idx="1">
                  <c:v>Ho competenze di base</c:v>
                </c:pt>
                <c:pt idx="2">
                  <c:v>Ho competenze intermedie</c:v>
                </c:pt>
                <c:pt idx="3">
                  <c:v>Ho competenze elevate</c:v>
                </c:pt>
              </c:strCache>
            </c:strRef>
          </c:cat>
          <c:val>
            <c:numRef>
              <c:f>'Q06. 6.    Come valuti le tue c'!$D$16:$D$19</c:f>
              <c:numCache>
                <c:formatCode>0.0%</c:formatCode>
                <c:ptCount val="4"/>
                <c:pt idx="0">
                  <c:v>0.2558139534883721</c:v>
                </c:pt>
                <c:pt idx="1">
                  <c:v>0.23255813953488372</c:v>
                </c:pt>
                <c:pt idx="2">
                  <c:v>0.32558139534883723</c:v>
                </c:pt>
                <c:pt idx="3">
                  <c:v>0.18604651162790697</c:v>
                </c:pt>
              </c:numCache>
            </c:numRef>
          </c:val>
          <c:extLst>
            <c:ext xmlns:c16="http://schemas.microsoft.com/office/drawing/2014/chart" uri="{C3380CC4-5D6E-409C-BE32-E72D297353CC}">
              <c16:uniqueId val="{00000000-FF9E-4F2F-8CCE-420D1ACCE447}"/>
            </c:ext>
          </c:extLst>
        </c:ser>
        <c:dLbls>
          <c:dLblPos val="outEnd"/>
          <c:showLegendKey val="0"/>
          <c:showVal val="1"/>
          <c:showCatName val="0"/>
          <c:showSerName val="0"/>
          <c:showPercent val="0"/>
          <c:showBubbleSize val="0"/>
        </c:dLbls>
        <c:gapWidth val="164"/>
        <c:overlap val="-35"/>
        <c:axId val="807672496"/>
        <c:axId val="807670528"/>
      </c:barChart>
      <c:catAx>
        <c:axId val="807672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807670528"/>
        <c:crosses val="autoZero"/>
        <c:auto val="1"/>
        <c:lblAlgn val="ctr"/>
        <c:lblOffset val="100"/>
        <c:noMultiLvlLbl val="0"/>
      </c:catAx>
      <c:valAx>
        <c:axId val="807670528"/>
        <c:scaling>
          <c:orientation val="minMax"/>
        </c:scaling>
        <c:delete val="1"/>
        <c:axPos val="l"/>
        <c:numFmt formatCode="0%" sourceLinked="0"/>
        <c:majorTickMark val="none"/>
        <c:minorTickMark val="none"/>
        <c:tickLblPos val="nextTo"/>
        <c:crossAx val="8076724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it-IT" sz="1100" b="1" dirty="0"/>
              <a:t>… </a:t>
            </a:r>
            <a:r>
              <a:rPr lang="it-IT" sz="1600" b="1" dirty="0">
                <a:solidFill>
                  <a:srgbClr val="0070C0"/>
                </a:solidFill>
                <a:effectLst>
                  <a:outerShdw blurRad="38100" dist="38100" dir="2700000" algn="tl">
                    <a:srgbClr val="000000">
                      <a:alpha val="43137"/>
                    </a:srgbClr>
                  </a:outerShdw>
                </a:effectLst>
              </a:rPr>
              <a:t>partecipazione</a:t>
            </a:r>
            <a:r>
              <a:rPr lang="it-IT" sz="1600" b="1" dirty="0"/>
              <a:t>?</a:t>
            </a:r>
            <a:r>
              <a:rPr lang="it-IT" sz="1100" b="1" dirty="0"/>
              <a:t>  </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'Q07. 7.    Come valuti le tue c'!$D$17:$D$18</c:f>
              <c:strCache>
                <c:ptCount val="2"/>
                <c:pt idx="0">
                  <c:v>Q07. 7.    Come valuti le tue competenze nel campo della partecipazione?  (formazione ed esperienza professionale)</c:v>
                </c:pt>
                <c:pt idx="1">
                  <c:v>%</c:v>
                </c:pt>
              </c:strCache>
            </c:strRef>
          </c:tx>
          <c:spPr>
            <a:noFill/>
            <a:ln w="25400" cap="flat" cmpd="sng" algn="ctr">
              <a:solidFill>
                <a:schemeClr val="accent1"/>
              </a:solidFill>
              <a:miter lim="800000"/>
            </a:ln>
            <a:effectLst/>
          </c:spPr>
          <c:invertIfNegative val="0"/>
          <c:dPt>
            <c:idx val="0"/>
            <c:invertIfNegative val="0"/>
            <c:bubble3D val="0"/>
            <c:spPr>
              <a:noFill/>
              <a:ln w="25400" cap="flat" cmpd="sng" algn="ctr">
                <a:solidFill>
                  <a:srgbClr val="FF0000"/>
                </a:solidFill>
                <a:miter lim="800000"/>
              </a:ln>
              <a:effectLst/>
            </c:spPr>
            <c:extLst>
              <c:ext xmlns:c16="http://schemas.microsoft.com/office/drawing/2014/chart" uri="{C3380CC4-5D6E-409C-BE32-E72D297353CC}">
                <c16:uniqueId val="{00000004-2D35-4093-B095-ABFA08BA5217}"/>
              </c:ext>
            </c:extLst>
          </c:dPt>
          <c:dPt>
            <c:idx val="1"/>
            <c:invertIfNegative val="0"/>
            <c:bubble3D val="0"/>
            <c:spPr>
              <a:noFill/>
              <a:ln w="25400" cap="flat" cmpd="sng" algn="ctr">
                <a:solidFill>
                  <a:srgbClr val="FF0000"/>
                </a:solidFill>
                <a:miter lim="800000"/>
              </a:ln>
              <a:effectLst/>
            </c:spPr>
            <c:extLst>
              <c:ext xmlns:c16="http://schemas.microsoft.com/office/drawing/2014/chart" uri="{C3380CC4-5D6E-409C-BE32-E72D297353CC}">
                <c16:uniqueId val="{00000003-2D35-4093-B095-ABFA08BA5217}"/>
              </c:ext>
            </c:extLst>
          </c:dPt>
          <c:dPt>
            <c:idx val="2"/>
            <c:invertIfNegative val="0"/>
            <c:bubble3D val="0"/>
            <c:spPr>
              <a:solidFill>
                <a:schemeClr val="bg1"/>
              </a:solidFill>
              <a:ln w="25400" cap="flat" cmpd="sng" algn="ctr">
                <a:solidFill>
                  <a:schemeClr val="accent4"/>
                </a:solidFill>
                <a:miter lim="800000"/>
              </a:ln>
              <a:effectLst/>
            </c:spPr>
            <c:extLst>
              <c:ext xmlns:c16="http://schemas.microsoft.com/office/drawing/2014/chart" uri="{C3380CC4-5D6E-409C-BE32-E72D297353CC}">
                <c16:uniqueId val="{00000001-1312-4090-B629-6C6E4852B4DC}"/>
              </c:ext>
            </c:extLst>
          </c:dPt>
          <c:dPt>
            <c:idx val="3"/>
            <c:invertIfNegative val="0"/>
            <c:bubble3D val="0"/>
            <c:spPr>
              <a:noFill/>
              <a:ln w="25400" cap="flat" cmpd="sng" algn="ctr">
                <a:solidFill>
                  <a:schemeClr val="accent6">
                    <a:lumMod val="50000"/>
                  </a:schemeClr>
                </a:solidFill>
                <a:miter lim="800000"/>
              </a:ln>
              <a:effectLst/>
            </c:spPr>
            <c:extLst>
              <c:ext xmlns:c16="http://schemas.microsoft.com/office/drawing/2014/chart" uri="{C3380CC4-5D6E-409C-BE32-E72D297353CC}">
                <c16:uniqueId val="{00000002-2D35-4093-B095-ABFA08BA5217}"/>
              </c:ext>
            </c:extLst>
          </c:dPt>
          <c:dLbls>
            <c:dLbl>
              <c:idx val="2"/>
              <c:layout>
                <c:manualLayout>
                  <c:x val="0"/>
                  <c:y val="0.33254369883585461"/>
                </c:manualLayout>
              </c:layout>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12-4090-B629-6C6E4852B4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'Q07. 7.    Come valuti le tue c'!$B$19:$B$22</c:f>
              <c:strCache>
                <c:ptCount val="4"/>
                <c:pt idx="0">
                  <c:v>Non ho competenze specifiche</c:v>
                </c:pt>
                <c:pt idx="1">
                  <c:v>Ho competenze di base</c:v>
                </c:pt>
                <c:pt idx="2">
                  <c:v>Ho competenze intermedie</c:v>
                </c:pt>
                <c:pt idx="3">
                  <c:v>Ho competenze elevate</c:v>
                </c:pt>
              </c:strCache>
            </c:strRef>
          </c:cat>
          <c:val>
            <c:numRef>
              <c:f>'Q07. 7.    Come valuti le tue c'!$D$19:$D$22</c:f>
              <c:numCache>
                <c:formatCode>0.0%</c:formatCode>
                <c:ptCount val="4"/>
                <c:pt idx="0">
                  <c:v>0.2558139534883721</c:v>
                </c:pt>
                <c:pt idx="1">
                  <c:v>0.20930232558139536</c:v>
                </c:pt>
                <c:pt idx="2">
                  <c:v>0.39534883720930231</c:v>
                </c:pt>
                <c:pt idx="3">
                  <c:v>0.13953488372093023</c:v>
                </c:pt>
              </c:numCache>
            </c:numRef>
          </c:val>
          <c:extLst>
            <c:ext xmlns:c16="http://schemas.microsoft.com/office/drawing/2014/chart" uri="{C3380CC4-5D6E-409C-BE32-E72D297353CC}">
              <c16:uniqueId val="{00000000-1312-4090-B629-6C6E4852B4DC}"/>
            </c:ext>
          </c:extLst>
        </c:ser>
        <c:dLbls>
          <c:dLblPos val="outEnd"/>
          <c:showLegendKey val="0"/>
          <c:showVal val="1"/>
          <c:showCatName val="0"/>
          <c:showSerName val="0"/>
          <c:showPercent val="0"/>
          <c:showBubbleSize val="0"/>
        </c:dLbls>
        <c:gapWidth val="164"/>
        <c:overlap val="-35"/>
        <c:axId val="807649536"/>
        <c:axId val="807655112"/>
      </c:barChart>
      <c:catAx>
        <c:axId val="8076495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807655112"/>
        <c:crosses val="autoZero"/>
        <c:auto val="1"/>
        <c:lblAlgn val="ctr"/>
        <c:lblOffset val="100"/>
        <c:noMultiLvlLbl val="0"/>
      </c:catAx>
      <c:valAx>
        <c:axId val="807655112"/>
        <c:scaling>
          <c:orientation val="minMax"/>
        </c:scaling>
        <c:delete val="1"/>
        <c:axPos val="l"/>
        <c:numFmt formatCode="0.0%" sourceLinked="1"/>
        <c:majorTickMark val="none"/>
        <c:minorTickMark val="none"/>
        <c:tickLblPos val="nextTo"/>
        <c:crossAx val="8076495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en-US" sz="1200" i="1" dirty="0"/>
              <a:t>Hai </a:t>
            </a:r>
            <a:r>
              <a:rPr lang="en-US" sz="1200" i="1" dirty="0" err="1"/>
              <a:t>seguito</a:t>
            </a:r>
            <a:r>
              <a:rPr lang="en-US" sz="1200" i="1" dirty="0"/>
              <a:t> </a:t>
            </a:r>
            <a:r>
              <a:rPr lang="en-US" sz="1200" i="1" dirty="0" err="1"/>
              <a:t>percorsi</a:t>
            </a:r>
            <a:r>
              <a:rPr lang="en-US" sz="1200" i="1" dirty="0"/>
              <a:t> di </a:t>
            </a:r>
            <a:r>
              <a:rPr lang="en-US" sz="1200" b="1" i="1" dirty="0" err="1"/>
              <a:t>formazione</a:t>
            </a:r>
            <a:r>
              <a:rPr lang="en-US" sz="1200" b="1" i="1" dirty="0"/>
              <a:t> sui </a:t>
            </a:r>
            <a:r>
              <a:rPr lang="en-US" sz="1200" b="1" i="1" dirty="0" err="1"/>
              <a:t>temi</a:t>
            </a:r>
            <a:r>
              <a:rPr lang="en-US" sz="1200" b="1" i="1" dirty="0"/>
              <a:t> </a:t>
            </a:r>
            <a:r>
              <a:rPr lang="en-US" sz="1200" b="1" i="1" dirty="0" err="1"/>
              <a:t>della</a:t>
            </a:r>
            <a:r>
              <a:rPr lang="en-US" sz="1200" b="1" i="1" dirty="0"/>
              <a:t> </a:t>
            </a:r>
            <a:r>
              <a:rPr lang="en-US" sz="1200" b="1" i="1" dirty="0" err="1"/>
              <a:t>partecipazione</a:t>
            </a:r>
            <a:r>
              <a:rPr lang="en-US" sz="1200" i="1" dirty="0"/>
              <a:t>?</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'Q08. 8.    Hai seguito percorsi'!$D$11:$D$12</c:f>
              <c:strCache>
                <c:ptCount val="2"/>
                <c:pt idx="0">
                  <c:v>Q08. 8.    Hai seguito percorsi di formazione sui temi della partecipazione?</c:v>
                </c:pt>
                <c:pt idx="1">
                  <c:v>%</c:v>
                </c:pt>
              </c:strCache>
            </c:strRef>
          </c:tx>
          <c:spPr>
            <a:noFill/>
            <a:ln w="25400" cap="flat" cmpd="sng" algn="ctr">
              <a:solidFill>
                <a:schemeClr val="accent1"/>
              </a:solidFill>
              <a:miter lim="800000"/>
            </a:ln>
            <a:effectLst/>
          </c:spPr>
          <c:invertIfNegative val="0"/>
          <c:dPt>
            <c:idx val="0"/>
            <c:invertIfNegative val="0"/>
            <c:bubble3D val="0"/>
            <c:spPr>
              <a:noFill/>
              <a:ln w="25400" cap="flat" cmpd="sng" algn="ctr">
                <a:solidFill>
                  <a:srgbClr val="FF0000"/>
                </a:solidFill>
                <a:miter lim="800000"/>
              </a:ln>
              <a:effectLst/>
            </c:spPr>
            <c:extLst>
              <c:ext xmlns:c16="http://schemas.microsoft.com/office/drawing/2014/chart" uri="{C3380CC4-5D6E-409C-BE32-E72D297353CC}">
                <c16:uniqueId val="{00000001-20BE-4D07-AF14-FC8250B6314A}"/>
              </c:ext>
            </c:extLst>
          </c:dPt>
          <c:dPt>
            <c:idx val="2"/>
            <c:invertIfNegative val="0"/>
            <c:bubble3D val="0"/>
            <c:spPr>
              <a:noFill/>
              <a:ln w="25400" cap="flat" cmpd="sng" algn="ctr">
                <a:solidFill>
                  <a:schemeClr val="accent6">
                    <a:lumMod val="50000"/>
                  </a:schemeClr>
                </a:solidFill>
                <a:miter lim="800000"/>
              </a:ln>
              <a:effectLst/>
            </c:spPr>
            <c:extLst>
              <c:ext xmlns:c16="http://schemas.microsoft.com/office/drawing/2014/chart" uri="{C3380CC4-5D6E-409C-BE32-E72D297353CC}">
                <c16:uniqueId val="{00000002-20BE-4D07-AF14-FC8250B6314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mn-lt"/>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1-20BE-4D07-AF14-FC8250B631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'Q08. 8.    Hai seguito percorsi'!$B$13:$B$15</c:f>
              <c:strCache>
                <c:ptCount val="3"/>
                <c:pt idx="0">
                  <c:v>Mai</c:v>
                </c:pt>
                <c:pt idx="1">
                  <c:v>Sì, solo in una occasione</c:v>
                </c:pt>
                <c:pt idx="2">
                  <c:v>Sì, più di uno</c:v>
                </c:pt>
              </c:strCache>
            </c:strRef>
          </c:cat>
          <c:val>
            <c:numRef>
              <c:f>'Q08. 8.    Hai seguito percorsi'!$D$13:$D$15</c:f>
              <c:numCache>
                <c:formatCode>0.0%</c:formatCode>
                <c:ptCount val="3"/>
                <c:pt idx="0">
                  <c:v>0.41860465116279072</c:v>
                </c:pt>
                <c:pt idx="1">
                  <c:v>0.20930232558139536</c:v>
                </c:pt>
                <c:pt idx="2">
                  <c:v>0.37209302325581395</c:v>
                </c:pt>
              </c:numCache>
            </c:numRef>
          </c:val>
          <c:extLst>
            <c:ext xmlns:c16="http://schemas.microsoft.com/office/drawing/2014/chart" uri="{C3380CC4-5D6E-409C-BE32-E72D297353CC}">
              <c16:uniqueId val="{00000000-20BE-4D07-AF14-FC8250B6314A}"/>
            </c:ext>
          </c:extLst>
        </c:ser>
        <c:dLbls>
          <c:dLblPos val="inEnd"/>
          <c:showLegendKey val="0"/>
          <c:showVal val="1"/>
          <c:showCatName val="0"/>
          <c:showSerName val="0"/>
          <c:showPercent val="0"/>
          <c:showBubbleSize val="0"/>
        </c:dLbls>
        <c:gapWidth val="227"/>
        <c:overlap val="-48"/>
        <c:axId val="743074504"/>
        <c:axId val="743074176"/>
      </c:barChart>
      <c:catAx>
        <c:axId val="74307450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743074176"/>
        <c:crosses val="autoZero"/>
        <c:auto val="1"/>
        <c:lblAlgn val="ctr"/>
        <c:lblOffset val="100"/>
        <c:noMultiLvlLbl val="0"/>
      </c:catAx>
      <c:valAx>
        <c:axId val="743074176"/>
        <c:scaling>
          <c:orientation val="minMax"/>
        </c:scaling>
        <c:delete val="0"/>
        <c:axPos val="b"/>
        <c:numFmt formatCode="0%" sourceLinked="0"/>
        <c:majorTickMark val="none"/>
        <c:minorTickMark val="none"/>
        <c:tickLblPos val="nextTo"/>
        <c:spPr>
          <a:noFill/>
          <a:ln w="9525">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it-IT"/>
          </a:p>
        </c:txPr>
        <c:crossAx val="74307450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'Q10. 10.    In quale fase del p'!$B$20:$B$30</cx:f>
        <cx:lvl ptCount="11">
          <cx:pt idx="0">Formazione del Piano / Analisi conoscitiva</cx:pt>
          <cx:pt idx="1">Formazione del Piano / Sintesi diagnostica</cx:pt>
          <cx:pt idx="2">Formazione del Piano / Impostazione della Strategia</cx:pt>
          <cx:pt idx="3">Formazione del Piano / Consultazione preliminare</cx:pt>
          <cx:pt idx="4">Assunzione della Proposta di Piano</cx:pt>
          <cx:pt idx="5">Pubblicazione del Piano</cx:pt>
          <cx:pt idx="6">Adozione del Piano</cx:pt>
          <cx:pt idx="7">Approvazione del Piano</cx:pt>
          <cx:pt idx="8">Invio del Piano alla Regione</cx:pt>
          <cx:pt idx="9">Non so</cx:pt>
          <cx:pt idx="10">Altro</cx:pt>
        </cx:lvl>
      </cx:strDim>
      <cx:numDim type="val">
        <cx:f>'Q10. 10.    In quale fase del p'!$D$20:$D$30</cx:f>
        <cx:lvl ptCount="11" formatCode="0,0%">
          <cx:pt idx="0">0.27906976744186046</cx:pt>
          <cx:pt idx="1">0</cx:pt>
          <cx:pt idx="2">0.093023255813953487</cx:pt>
          <cx:pt idx="3">0.20930232558139536</cx:pt>
          <cx:pt idx="4">0.23255813953488372</cx:pt>
          <cx:pt idx="5">0</cx:pt>
          <cx:pt idx="6">0.046511627906976744</cx:pt>
          <cx:pt idx="7">0.023255813953488372</cx:pt>
          <cx:pt idx="8">0.023255813953488372</cx:pt>
          <cx:pt idx="9">0.046511627906976744</cx:pt>
          <cx:pt idx="10">0.046511627906976744</cx:pt>
        </cx:lvl>
      </cx:numDim>
    </cx:data>
  </cx:chartData>
  <cx:chart>
    <cx:title pos="t" align="ctr" overlay="0">
      <cx:tx>
        <cx:txData>
          <cx:v>In quale fase del processo del Piano siete?</cx:v>
        </cx:txData>
      </cx:tx>
      <cx:txPr>
        <a:bodyPr spcFirstLastPara="1" vertOverflow="ellipsis" horzOverflow="overflow" wrap="square" lIns="0" tIns="0" rIns="0" bIns="0" anchor="ctr" anchorCtr="1"/>
        <a:lstStyle/>
        <a:p>
          <a:pPr algn="ctr" rtl="0">
            <a:defRPr sz="1600"/>
          </a:pPr>
          <a:r>
            <a:rPr lang="it-IT" sz="1600" b="0" i="0" u="none" strike="noStrike" baseline="0" dirty="0">
              <a:solidFill>
                <a:sysClr val="windowText" lastClr="000000">
                  <a:lumMod val="65000"/>
                  <a:lumOff val="35000"/>
                </a:sysClr>
              </a:solidFill>
              <a:latin typeface="Calibri" panose="020F0502020204030204"/>
            </a:rPr>
            <a:t>In quale fase del processo del Piano siete?</a:t>
          </a:r>
        </a:p>
      </cx:txPr>
    </cx:title>
    <cx:plotArea>
      <cx:plotAreaRegion>
        <cx:series layoutId="funnel" uniqueId="{14F6B8DE-D848-4F94-9868-31AB4601AC9D}">
          <cx:tx>
            <cx:txData>
              <cx:f>'Q10. 10.    In quale fase del p'!$D$18:$D$19</cx:f>
              <cx:v>%</cx:v>
            </cx:txData>
          </cx:tx>
          <cx:dataPt idx="0">
            <cx:spPr>
              <a:solidFill>
                <a:srgbClr val="FFC000"/>
              </a:solidFill>
            </cx:spPr>
          </cx:dataPt>
          <cx:dataPt idx="3">
            <cx:spPr>
              <a:solidFill>
                <a:srgbClr val="FFC000">
                  <a:lumMod val="20000"/>
                  <a:lumOff val="80000"/>
                </a:srgbClr>
              </a:solidFill>
            </cx:spPr>
          </cx:dataPt>
          <cx:dataPt idx="4">
            <cx:spPr>
              <a:solidFill>
                <a:srgbClr val="FFC000">
                  <a:lumMod val="40000"/>
                  <a:lumOff val="60000"/>
                </a:srgbClr>
              </a:solidFill>
            </cx:spPr>
          </cx:dataPt>
          <cx:dataPt idx="9">
            <cx:spPr>
              <a:solidFill>
                <a:sysClr val="window" lastClr="FFFFFF">
                  <a:lumMod val="95000"/>
                </a:sysClr>
              </a:solidFill>
            </cx:spPr>
          </cx:dataPt>
          <cx:dataPt idx="10">
            <cx:spPr>
              <a:solidFill>
                <a:srgbClr val="E7E6E6">
                  <a:lumMod val="90000"/>
                </a:srgbClr>
              </a:solidFill>
            </cx:spPr>
          </cx:dataPt>
          <cx:dataLabels>
            <cx:visibility seriesName="0" categoryName="0" value="1"/>
            <cx:dataLabel idx="0">
              <cx:txPr>
                <a:bodyPr spcFirstLastPara="1" vertOverflow="ellipsis" horzOverflow="overflow" wrap="square" lIns="0" tIns="0" rIns="0" bIns="0" anchor="ctr" anchorCtr="1"/>
                <a:lstStyle/>
                <a:p>
                  <a:pPr algn="ctr" rtl="0">
                    <a:defRPr sz="1600" i="0"/>
                  </a:pPr>
                  <a:r>
                    <a:rPr lang="it-IT" sz="1600" b="0" i="0" u="none" strike="noStrike" baseline="0">
                      <a:solidFill>
                        <a:prstClr val="black">
                          <a:lumMod val="65000"/>
                          <a:lumOff val="35000"/>
                        </a:prstClr>
                      </a:solidFill>
                      <a:latin typeface="Calibri" panose="020F0502020204030204"/>
                    </a:rPr>
                    <a:t>27,9%</a:t>
                  </a:r>
                </a:p>
              </cx:txPr>
              <cx:visibility seriesName="0" categoryName="0" value="1"/>
            </cx:dataLabel>
            <cx:dataLabel idx="3">
              <cx:txPr>
                <a:bodyPr spcFirstLastPara="1" vertOverflow="ellipsis" horzOverflow="overflow" wrap="square" lIns="0" tIns="0" rIns="0" bIns="0" anchor="ctr" anchorCtr="1"/>
                <a:lstStyle/>
                <a:p>
                  <a:pPr algn="ctr" rtl="0">
                    <a:defRPr sz="1100"/>
                  </a:pPr>
                  <a:r>
                    <a:rPr lang="it-IT" sz="1100" b="0" i="0" u="none" strike="noStrike" baseline="0">
                      <a:solidFill>
                        <a:prstClr val="black">
                          <a:lumMod val="65000"/>
                          <a:lumOff val="35000"/>
                        </a:prstClr>
                      </a:solidFill>
                      <a:latin typeface="Calibri" panose="020F0502020204030204"/>
                    </a:rPr>
                    <a:t>20,9%</a:t>
                  </a:r>
                </a:p>
              </cx:txPr>
              <cx:visibility seriesName="0" categoryName="0" value="1"/>
            </cx:dataLabel>
            <cx:dataLabel idx="4">
              <cx:txPr>
                <a:bodyPr spcFirstLastPara="1" vertOverflow="ellipsis" horzOverflow="overflow" wrap="square" lIns="0" tIns="0" rIns="0" bIns="0" anchor="ctr" anchorCtr="1"/>
                <a:lstStyle/>
                <a:p>
                  <a:pPr algn="ctr" rtl="0">
                    <a:defRPr sz="1400"/>
                  </a:pPr>
                  <a:r>
                    <a:rPr lang="it-IT" sz="1400" b="0" i="0" u="none" strike="noStrike" baseline="0">
                      <a:solidFill>
                        <a:prstClr val="black">
                          <a:lumMod val="65000"/>
                          <a:lumOff val="35000"/>
                        </a:prstClr>
                      </a:solidFill>
                      <a:latin typeface="Calibri" panose="020F0502020204030204"/>
                    </a:rPr>
                    <a:t>23,3%</a:t>
                  </a:r>
                </a:p>
              </cx:txPr>
              <cx:visibility seriesName="0" categoryName="0" value="1"/>
            </cx:dataLabel>
          </cx:dataLabels>
          <cx:dataId val="0"/>
        </cx:series>
      </cx:plotAreaRegion>
      <cx:axis id="0">
        <cx:catScaling gapWidth="0.0599999987"/>
        <cx:tickLabels/>
      </cx:axis>
    </cx:plotArea>
  </cx:chart>
  <cx:spPr>
    <a:ln>
      <a:solidFill>
        <a:schemeClr val="tx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0.1334</cdr:y>
    </cdr:from>
    <cdr:to>
      <cdr:x>0.09573</cdr:x>
      <cdr:y>0.23323</cdr:y>
    </cdr:to>
    <cdr:sp macro="" textlink="">
      <cdr:nvSpPr>
        <cdr:cNvPr id="2" name="Freccia in giù 1">
          <a:extLst xmlns:a="http://schemas.openxmlformats.org/drawingml/2006/main">
            <a:ext uri="{FF2B5EF4-FFF2-40B4-BE49-F238E27FC236}">
              <a16:creationId xmlns:a16="http://schemas.microsoft.com/office/drawing/2014/main" id="{76F81510-7892-4F62-ADF1-438477E44F5F}"/>
            </a:ext>
          </a:extLst>
        </cdr:cNvPr>
        <cdr:cNvSpPr/>
      </cdr:nvSpPr>
      <cdr:spPr>
        <a:xfrm xmlns:a="http://schemas.openxmlformats.org/drawingml/2006/main" rot="16200000">
          <a:off x="-5494038" y="165331"/>
          <a:ext cx="237924" cy="543079"/>
        </a:xfrm>
        <a:prstGeom xmlns:a="http://schemas.openxmlformats.org/drawingml/2006/main" prst="downArrow">
          <a:avLst/>
        </a:prstGeom>
        <a:pattFill xmlns:a="http://schemas.openxmlformats.org/drawingml/2006/main" prst="pct30">
          <a:fgClr>
            <a:schemeClr val="accent1">
              <a:lumMod val="75000"/>
            </a:schemeClr>
          </a:fgClr>
          <a:bgClr>
            <a:schemeClr val="bg1"/>
          </a:bgClr>
        </a:pattFill>
        <a:ln xmlns:a="http://schemas.openxmlformats.org/drawingml/2006/main" w="190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0.221</cdr:y>
    </cdr:from>
    <cdr:to>
      <cdr:x>0.09919</cdr:x>
      <cdr:y>0.31655</cdr:y>
    </cdr:to>
    <cdr:sp macro="" textlink="">
      <cdr:nvSpPr>
        <cdr:cNvPr id="2" name="Freccia in giù 1">
          <a:extLst xmlns:a="http://schemas.openxmlformats.org/drawingml/2006/main">
            <a:ext uri="{FF2B5EF4-FFF2-40B4-BE49-F238E27FC236}">
              <a16:creationId xmlns:a16="http://schemas.microsoft.com/office/drawing/2014/main" id="{CDE8F046-897A-4316-8BE2-8176F721B1D6}"/>
            </a:ext>
          </a:extLst>
        </cdr:cNvPr>
        <cdr:cNvSpPr/>
      </cdr:nvSpPr>
      <cdr:spPr>
        <a:xfrm xmlns:a="http://schemas.openxmlformats.org/drawingml/2006/main" rot="16200000">
          <a:off x="-6443755" y="1066996"/>
          <a:ext cx="475861" cy="543105"/>
        </a:xfrm>
        <a:prstGeom xmlns:a="http://schemas.openxmlformats.org/drawingml/2006/main" prst="downArrow">
          <a:avLst/>
        </a:prstGeom>
        <a:pattFill xmlns:a="http://schemas.openxmlformats.org/drawingml/2006/main" prst="diagBrick">
          <a:fgClr>
            <a:schemeClr val="accent1">
              <a:lumMod val="75000"/>
            </a:schemeClr>
          </a:fgClr>
          <a:bgClr>
            <a:schemeClr val="bg1"/>
          </a:bgClr>
        </a:pattFill>
        <a:ln xmlns:a="http://schemas.openxmlformats.org/drawingml/2006/main" w="190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a:p>
      </cdr:txBody>
    </cdr:sp>
  </cdr:relSizeAnchor>
</c:userShapes>
</file>

<file path=ppt/drawings/drawing3.xml><?xml version="1.0" encoding="utf-8"?>
<c:userShapes xmlns:c="http://schemas.openxmlformats.org/drawingml/2006/chart">
  <cdr:relSizeAnchor xmlns:cdr="http://schemas.openxmlformats.org/drawingml/2006/chartDrawing">
    <cdr:from>
      <cdr:x>0.36687</cdr:x>
      <cdr:y>0.14787</cdr:y>
    </cdr:from>
    <cdr:to>
      <cdr:x>0.5594</cdr:x>
      <cdr:y>0.35456</cdr:y>
    </cdr:to>
    <cdr:sp macro="" textlink="">
      <cdr:nvSpPr>
        <cdr:cNvPr id="3" name="CasellaDiTesto 1">
          <a:extLst xmlns:a="http://schemas.openxmlformats.org/drawingml/2006/main">
            <a:ext uri="{FF2B5EF4-FFF2-40B4-BE49-F238E27FC236}">
              <a16:creationId xmlns:a16="http://schemas.microsoft.com/office/drawing/2014/main" id="{A97F0CD5-891E-476B-923F-98A7518ECE01}"/>
            </a:ext>
          </a:extLst>
        </cdr:cNvPr>
        <cdr:cNvSpPr txBox="1"/>
      </cdr:nvSpPr>
      <cdr:spPr>
        <a:xfrm xmlns:a="http://schemas.openxmlformats.org/drawingml/2006/main">
          <a:off x="1742375" y="380510"/>
          <a:ext cx="914400" cy="5318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2400" b="1" dirty="0">
              <a:solidFill>
                <a:schemeClr val="accent6">
                  <a:lumMod val="75000"/>
                </a:schemeClr>
              </a:solidFill>
            </a:rPr>
            <a:t>76,7%</a:t>
          </a:r>
        </a:p>
      </cdr:txBody>
    </cdr:sp>
  </cdr:relSizeAnchor>
  <cdr:relSizeAnchor xmlns:cdr="http://schemas.openxmlformats.org/drawingml/2006/chartDrawing">
    <cdr:from>
      <cdr:x>0</cdr:x>
      <cdr:y>0.10997</cdr:y>
    </cdr:from>
    <cdr:to>
      <cdr:x>0.66301</cdr:x>
      <cdr:y>1</cdr:y>
    </cdr:to>
    <cdr:sp macro="" textlink="">
      <cdr:nvSpPr>
        <cdr:cNvPr id="2" name="Ovale 1">
          <a:extLst xmlns:a="http://schemas.openxmlformats.org/drawingml/2006/main">
            <a:ext uri="{FF2B5EF4-FFF2-40B4-BE49-F238E27FC236}">
              <a16:creationId xmlns:a16="http://schemas.microsoft.com/office/drawing/2014/main" id="{59BEAFFA-239D-4C37-A4C5-8B3904CF5911}"/>
            </a:ext>
          </a:extLst>
        </cdr:cNvPr>
        <cdr:cNvSpPr/>
      </cdr:nvSpPr>
      <cdr:spPr>
        <a:xfrm xmlns:a="http://schemas.openxmlformats.org/drawingml/2006/main">
          <a:off x="0" y="282969"/>
          <a:ext cx="3148848" cy="2290237"/>
        </a:xfrm>
        <a:prstGeom xmlns:a="http://schemas.openxmlformats.org/drawingml/2006/main" prst="ellipse">
          <a:avLst/>
        </a:prstGeom>
        <a:solidFill xmlns:a="http://schemas.openxmlformats.org/drawingml/2006/main">
          <a:schemeClr val="lt1">
            <a:alpha val="3000"/>
          </a:schemeClr>
        </a:solidFill>
        <a:ln xmlns:a="http://schemas.openxmlformats.org/drawingml/2006/main">
          <a:solidFill>
            <a:schemeClr val="accent6">
              <a:lumMod val="50000"/>
            </a:schemeClr>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it-IT" dirty="0"/>
        </a:p>
      </cdr:txBody>
    </cdr:sp>
  </cdr:relSizeAnchor>
</c:userShapes>
</file>

<file path=ppt/drawings/drawing4.xml><?xml version="1.0" encoding="utf-8"?>
<c:userShapes xmlns:c="http://schemas.openxmlformats.org/drawingml/2006/chart">
  <cdr:relSizeAnchor xmlns:cdr="http://schemas.openxmlformats.org/drawingml/2006/chartDrawing">
    <cdr:from>
      <cdr:x>0.02705</cdr:x>
      <cdr:y>0.11871</cdr:y>
    </cdr:from>
    <cdr:to>
      <cdr:x>0.3976</cdr:x>
      <cdr:y>0.88129</cdr:y>
    </cdr:to>
    <cdr:sp macro="" textlink="">
      <cdr:nvSpPr>
        <cdr:cNvPr id="2" name="Ovale 1">
          <a:extLst xmlns:a="http://schemas.openxmlformats.org/drawingml/2006/main">
            <a:ext uri="{FF2B5EF4-FFF2-40B4-BE49-F238E27FC236}">
              <a16:creationId xmlns:a16="http://schemas.microsoft.com/office/drawing/2014/main" id="{04EA3045-F3E1-4229-B6C3-01F6F0EE13E0}"/>
            </a:ext>
          </a:extLst>
        </cdr:cNvPr>
        <cdr:cNvSpPr/>
      </cdr:nvSpPr>
      <cdr:spPr>
        <a:xfrm xmlns:a="http://schemas.openxmlformats.org/drawingml/2006/main">
          <a:off x="157318" y="305476"/>
          <a:ext cx="2155372" cy="1962253"/>
        </a:xfrm>
        <a:prstGeom xmlns:a="http://schemas.openxmlformats.org/drawingml/2006/main" prst="ellipse">
          <a:avLst/>
        </a:prstGeom>
        <a:solidFill xmlns:a="http://schemas.openxmlformats.org/drawingml/2006/main">
          <a:schemeClr val="lt1">
            <a:alpha val="3000"/>
          </a:schemeClr>
        </a:solidFill>
        <a:ln xmlns:a="http://schemas.openxmlformats.org/drawingml/2006/main">
          <a:solidFill>
            <a:schemeClr val="accent6">
              <a:lumMod val="50000"/>
            </a:schemeClr>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it-IT" dirty="0"/>
        </a:p>
      </cdr:txBody>
    </cdr:sp>
  </cdr:relSizeAnchor>
  <cdr:relSizeAnchor xmlns:cdr="http://schemas.openxmlformats.org/drawingml/2006/chartDrawing">
    <cdr:from>
      <cdr:x>0.13773</cdr:x>
      <cdr:y>0.67184</cdr:y>
    </cdr:from>
    <cdr:to>
      <cdr:x>0.29494</cdr:x>
      <cdr:y>0.87853</cdr:y>
    </cdr:to>
    <cdr:sp macro="" textlink="">
      <cdr:nvSpPr>
        <cdr:cNvPr id="5" name="CasellaDiTesto 4">
          <a:extLst xmlns:a="http://schemas.openxmlformats.org/drawingml/2006/main">
            <a:ext uri="{FF2B5EF4-FFF2-40B4-BE49-F238E27FC236}">
              <a16:creationId xmlns:a16="http://schemas.microsoft.com/office/drawing/2014/main" id="{8328DD3A-A1AE-4BC2-AAD3-C51BAD261587}"/>
            </a:ext>
          </a:extLst>
        </cdr:cNvPr>
        <cdr:cNvSpPr txBox="1"/>
      </cdr:nvSpPr>
      <cdr:spPr>
        <a:xfrm xmlns:a="http://schemas.openxmlformats.org/drawingml/2006/main">
          <a:off x="801131" y="1728785"/>
          <a:ext cx="914400" cy="5318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2400" b="1" dirty="0">
              <a:solidFill>
                <a:schemeClr val="accent6">
                  <a:lumMod val="75000"/>
                </a:schemeClr>
              </a:solidFill>
            </a:rPr>
            <a:t>53,5%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B0E59-4084-4471-BF58-F0F71ABD8406}" type="datetimeFigureOut">
              <a:rPr lang="it-IT" smtClean="0"/>
              <a:t>11/04/2022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A709-EEF3-4318-90E0-493EBC6F0B4E}" type="slidenum">
              <a:rPr lang="it-IT" smtClean="0"/>
              <a:t>‹N›</a:t>
            </a:fld>
            <a:endParaRPr lang="it-IT"/>
          </a:p>
        </p:txBody>
      </p:sp>
    </p:spTree>
    <p:extLst>
      <p:ext uri="{BB962C8B-B14F-4D97-AF65-F5344CB8AC3E}">
        <p14:creationId xmlns:p14="http://schemas.microsoft.com/office/powerpoint/2010/main" val="359577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15C84E-1010-43E5-B1F8-9277499957F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3E8456F-4364-4499-BBE3-D58D20136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0EAD440-22B2-4B80-B684-D6A1F0A8C852}"/>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5" name="Segnaposto piè di pagina 4">
            <a:extLst>
              <a:ext uri="{FF2B5EF4-FFF2-40B4-BE49-F238E27FC236}">
                <a16:creationId xmlns:a16="http://schemas.microsoft.com/office/drawing/2014/main" id="{04543A3F-4305-4D35-8836-D98ECF5CA8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19DF87-1539-464D-979D-6E649FFACACA}"/>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387338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26D90-B6BC-4938-A453-D25805664DB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3E04E6-10FE-4B4D-B046-28E4E358695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80CECE-BDE4-4A7A-B8BC-ACB44278AFB9}"/>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5" name="Segnaposto piè di pagina 4">
            <a:extLst>
              <a:ext uri="{FF2B5EF4-FFF2-40B4-BE49-F238E27FC236}">
                <a16:creationId xmlns:a16="http://schemas.microsoft.com/office/drawing/2014/main" id="{E73FE09B-0F9D-43E9-8D5F-FE8BB610BF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ECB712-3638-40C9-AABF-C7206A97BED3}"/>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321304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3D983B7-C619-4E89-88BD-C0330931FF7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D9068AA-AC66-4004-81AC-E6699A6065B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87B77C-C89F-4770-B8CD-3C63D3829ED8}"/>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5" name="Segnaposto piè di pagina 4">
            <a:extLst>
              <a:ext uri="{FF2B5EF4-FFF2-40B4-BE49-F238E27FC236}">
                <a16:creationId xmlns:a16="http://schemas.microsoft.com/office/drawing/2014/main" id="{99FF32F4-6AE1-4059-B1B4-D934EFA254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F99A18-30E9-42C8-A32D-9E3D5B491BEB}"/>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342341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EC93D-3028-4AC6-B6DE-360CCF838E0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C8C20E7-4F2E-4B75-9F43-128A5C1411A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9D30B1-16F0-4FBB-BF97-8E83CE02095D}"/>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5" name="Segnaposto piè di pagina 4">
            <a:extLst>
              <a:ext uri="{FF2B5EF4-FFF2-40B4-BE49-F238E27FC236}">
                <a16:creationId xmlns:a16="http://schemas.microsoft.com/office/drawing/2014/main" id="{AADA05CB-5B00-4135-8FEC-3E29F049A9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16089F3-2BF0-4812-B1A4-D6153E623E9B}"/>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26230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8B61D4-C424-451F-811A-A788D41347D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04DDAAB-2FF4-4BA7-9DFA-B121051B0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AAE5052-B7D9-463D-A6D7-6301AB56ABBE}"/>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5" name="Segnaposto piè di pagina 4">
            <a:extLst>
              <a:ext uri="{FF2B5EF4-FFF2-40B4-BE49-F238E27FC236}">
                <a16:creationId xmlns:a16="http://schemas.microsoft.com/office/drawing/2014/main" id="{18C85AC5-0FF0-4ACC-B23C-809AD7468C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4D0E23-1221-4616-A971-CB865ADDCE6F}"/>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18367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5DF8A5-D62B-4251-B229-1BB62441A85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94E003-3854-496C-8A3D-4995246929D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717B08E-EBCF-42A0-825A-A051E742898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A962280-9369-4758-AB37-21CC95B82E01}"/>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6" name="Segnaposto piè di pagina 5">
            <a:extLst>
              <a:ext uri="{FF2B5EF4-FFF2-40B4-BE49-F238E27FC236}">
                <a16:creationId xmlns:a16="http://schemas.microsoft.com/office/drawing/2014/main" id="{CD338973-0E0A-4BC4-BB18-CD9132A2813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E04427-2671-4D7B-9AE2-6352D73FAF9F}"/>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210864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B49EC-849A-4862-8767-7C9041E262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3B21E27-F4B0-4FC7-A733-F873AA60E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1B2E1E5-83D9-42D0-9A95-234D1E9D097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347BF-D380-4002-9D2F-90964E3EE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96CA24E-FBDC-4CC0-8850-EB00C04F883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A514EEE-B2B4-4760-8F40-701F1198C163}"/>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8" name="Segnaposto piè di pagina 7">
            <a:extLst>
              <a:ext uri="{FF2B5EF4-FFF2-40B4-BE49-F238E27FC236}">
                <a16:creationId xmlns:a16="http://schemas.microsoft.com/office/drawing/2014/main" id="{3C83B430-6ADE-4390-9595-4EE091A3E44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DB563F5-2D8F-46E1-AB94-DCB854444270}"/>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13588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1AB0C-5FD7-4BB7-89D7-679D0A9D6EC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EC32166-C41C-4781-B5CF-AEB2163EAEF7}"/>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4" name="Segnaposto piè di pagina 3">
            <a:extLst>
              <a:ext uri="{FF2B5EF4-FFF2-40B4-BE49-F238E27FC236}">
                <a16:creationId xmlns:a16="http://schemas.microsoft.com/office/drawing/2014/main" id="{56F2B2FE-E169-41DD-B0BD-B7A79EA9616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6E00414-D887-4593-B755-2034B64A6E9E}"/>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165255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B797043-AAD9-4985-9DBF-949E76C42B09}"/>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3" name="Segnaposto piè di pagina 2">
            <a:extLst>
              <a:ext uri="{FF2B5EF4-FFF2-40B4-BE49-F238E27FC236}">
                <a16:creationId xmlns:a16="http://schemas.microsoft.com/office/drawing/2014/main" id="{7F2AFCB5-2E88-46EE-BD17-5E4472E5754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E0C53F9-0720-416C-80B5-EF3103DE2576}"/>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78492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78171-3BE3-4966-82EA-8851500C73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D94B75-2CFD-411C-94C8-3A4F495BA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50004BF-1CE3-4D83-862B-712F40EF9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29A153-551B-4BAE-A2B7-8A3E0F02D1E9}"/>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6" name="Segnaposto piè di pagina 5">
            <a:extLst>
              <a:ext uri="{FF2B5EF4-FFF2-40B4-BE49-F238E27FC236}">
                <a16:creationId xmlns:a16="http://schemas.microsoft.com/office/drawing/2014/main" id="{385A6E21-EC5C-44BC-ABF5-F6ED1F4DE0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A5D3874-0799-4852-9865-62969A4117E8}"/>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63974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4F14AA-5E21-47D7-B103-CF0DC826A20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A26D1F3-FBE7-4A10-9848-4629F0F2B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499211F-F10A-4957-ADFE-894F798AD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8F684D5-6861-452B-AD07-3E32865EA4B0}"/>
              </a:ext>
            </a:extLst>
          </p:cNvPr>
          <p:cNvSpPr>
            <a:spLocks noGrp="1"/>
          </p:cNvSpPr>
          <p:nvPr>
            <p:ph type="dt" sz="half" idx="10"/>
          </p:nvPr>
        </p:nvSpPr>
        <p:spPr/>
        <p:txBody>
          <a:bodyPr/>
          <a:lstStyle/>
          <a:p>
            <a:fld id="{25235E0B-0919-4F98-A7B8-66DC628C57BE}" type="datetimeFigureOut">
              <a:rPr lang="it-IT" smtClean="0"/>
              <a:t>11/04/2022</a:t>
            </a:fld>
            <a:endParaRPr lang="it-IT"/>
          </a:p>
        </p:txBody>
      </p:sp>
      <p:sp>
        <p:nvSpPr>
          <p:cNvPr id="6" name="Segnaposto piè di pagina 5">
            <a:extLst>
              <a:ext uri="{FF2B5EF4-FFF2-40B4-BE49-F238E27FC236}">
                <a16:creationId xmlns:a16="http://schemas.microsoft.com/office/drawing/2014/main" id="{3AB455D7-BFB2-41E3-B36B-9AB5D92EB3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CB3A62-4520-4C8F-BC26-BCFA41FACEF6}"/>
              </a:ext>
            </a:extLst>
          </p:cNvPr>
          <p:cNvSpPr>
            <a:spLocks noGrp="1"/>
          </p:cNvSpPr>
          <p:nvPr>
            <p:ph type="sldNum" sz="quarter" idx="12"/>
          </p:nvPr>
        </p:nvSpPr>
        <p:spPr/>
        <p:txBody>
          <a:bodyPr/>
          <a:lstStyle/>
          <a:p>
            <a:fld id="{1607C624-CB42-437C-9660-7EA9EE9097F6}" type="slidenum">
              <a:rPr lang="it-IT" smtClean="0"/>
              <a:t>‹N›</a:t>
            </a:fld>
            <a:endParaRPr lang="it-IT"/>
          </a:p>
        </p:txBody>
      </p:sp>
    </p:spTree>
    <p:extLst>
      <p:ext uri="{BB962C8B-B14F-4D97-AF65-F5344CB8AC3E}">
        <p14:creationId xmlns:p14="http://schemas.microsoft.com/office/powerpoint/2010/main" val="354906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DF3BAAD-7201-4CE8-B590-9C367F57D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18BED2-C3A3-4EA3-961D-D8CEEA1DC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606E3B8-6DCA-4746-8B05-34A447D50C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35E0B-0919-4F98-A7B8-66DC628C57BE}" type="datetimeFigureOut">
              <a:rPr lang="it-IT" smtClean="0"/>
              <a:t>11/04/2022</a:t>
            </a:fld>
            <a:endParaRPr lang="it-IT"/>
          </a:p>
        </p:txBody>
      </p:sp>
      <p:sp>
        <p:nvSpPr>
          <p:cNvPr id="5" name="Segnaposto piè di pagina 4">
            <a:extLst>
              <a:ext uri="{FF2B5EF4-FFF2-40B4-BE49-F238E27FC236}">
                <a16:creationId xmlns:a16="http://schemas.microsoft.com/office/drawing/2014/main" id="{991A2A2B-2845-403D-AC61-7F220ADA95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E66FD4E-D38E-4B65-A24A-4819727CA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7C624-CB42-437C-9660-7EA9EE9097F6}" type="slidenum">
              <a:rPr lang="it-IT" smtClean="0"/>
              <a:t>‹N›</a:t>
            </a:fld>
            <a:endParaRPr lang="it-IT"/>
          </a:p>
        </p:txBody>
      </p:sp>
    </p:spTree>
    <p:extLst>
      <p:ext uri="{BB962C8B-B14F-4D97-AF65-F5344CB8AC3E}">
        <p14:creationId xmlns:p14="http://schemas.microsoft.com/office/powerpoint/2010/main" val="208314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1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48750D-E12C-46C8-8E8C-BDA097CF098A}"/>
              </a:ext>
            </a:extLst>
          </p:cNvPr>
          <p:cNvSpPr txBox="1"/>
          <p:nvPr/>
        </p:nvSpPr>
        <p:spPr>
          <a:xfrm>
            <a:off x="11343691" y="6596390"/>
            <a:ext cx="848309" cy="261610"/>
          </a:xfrm>
          <a:prstGeom prst="rect">
            <a:avLst/>
          </a:prstGeom>
          <a:noFill/>
        </p:spPr>
        <p:txBody>
          <a:bodyPr wrap="none" rtlCol="0">
            <a:spAutoFit/>
          </a:bodyPr>
          <a:lstStyle/>
          <a:p>
            <a:r>
              <a:rPr lang="it-IT" sz="1100" dirty="0">
                <a:solidFill>
                  <a:schemeClr val="bg1"/>
                </a:solidFill>
              </a:rPr>
              <a:t>15-12-2021</a:t>
            </a:r>
          </a:p>
        </p:txBody>
      </p:sp>
    </p:spTree>
    <p:extLst>
      <p:ext uri="{BB962C8B-B14F-4D97-AF65-F5344CB8AC3E}">
        <p14:creationId xmlns:p14="http://schemas.microsoft.com/office/powerpoint/2010/main" val="260442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08121-237A-48FC-819F-A944B14B95C5}"/>
              </a:ext>
            </a:extLst>
          </p:cNvPr>
          <p:cNvSpPr>
            <a:spLocks noGrp="1"/>
          </p:cNvSpPr>
          <p:nvPr>
            <p:ph type="title"/>
          </p:nvPr>
        </p:nvSpPr>
        <p:spPr>
          <a:xfrm>
            <a:off x="838200" y="169183"/>
            <a:ext cx="11216950" cy="539944"/>
          </a:xfrm>
        </p:spPr>
        <p:txBody>
          <a:bodyPr>
            <a:normAutofit/>
          </a:bodyPr>
          <a:lstStyle/>
          <a:p>
            <a:r>
              <a:rPr lang="it-IT" sz="2800" dirty="0"/>
              <a:t>Processo di pianificazione territoriale ed urbanistica: </a:t>
            </a:r>
            <a:r>
              <a:rPr lang="it-IT" sz="2800" dirty="0">
                <a:effectLst>
                  <a:outerShdw blurRad="38100" dist="38100" dir="2700000" algn="tl">
                    <a:srgbClr val="000000">
                      <a:alpha val="43137"/>
                    </a:srgbClr>
                  </a:outerShdw>
                </a:effectLst>
              </a:rPr>
              <a:t>gli attori.</a:t>
            </a:r>
          </a:p>
        </p:txBody>
      </p:sp>
      <p:sp>
        <p:nvSpPr>
          <p:cNvPr id="8" name="CasellaDiTesto 7">
            <a:extLst>
              <a:ext uri="{FF2B5EF4-FFF2-40B4-BE49-F238E27FC236}">
                <a16:creationId xmlns:a16="http://schemas.microsoft.com/office/drawing/2014/main" id="{7B2E4069-E436-4358-A2EE-44B07F967D27}"/>
              </a:ext>
            </a:extLst>
          </p:cNvPr>
          <p:cNvSpPr txBox="1"/>
          <p:nvPr/>
        </p:nvSpPr>
        <p:spPr>
          <a:xfrm>
            <a:off x="838200" y="6533426"/>
            <a:ext cx="2954655" cy="253916"/>
          </a:xfrm>
          <a:prstGeom prst="rect">
            <a:avLst/>
          </a:prstGeom>
          <a:noFill/>
        </p:spPr>
        <p:txBody>
          <a:bodyPr wrap="none" rtlCol="0">
            <a:spAutoFit/>
          </a:bodyPr>
          <a:lstStyle/>
          <a:p>
            <a:r>
              <a:rPr lang="it-IT" sz="1050" i="1" dirty="0"/>
              <a:t>* Valori % (numero rispondenti al questionario, 43)</a:t>
            </a:r>
          </a:p>
        </p:txBody>
      </p:sp>
      <p:graphicFrame>
        <p:nvGraphicFramePr>
          <p:cNvPr id="9" name="Grafico 8">
            <a:extLst>
              <a:ext uri="{FF2B5EF4-FFF2-40B4-BE49-F238E27FC236}">
                <a16:creationId xmlns:a16="http://schemas.microsoft.com/office/drawing/2014/main" id="{D1BA1C10-DF42-4805-AA57-78F661BA9FE0}"/>
              </a:ext>
            </a:extLst>
          </p:cNvPr>
          <p:cNvGraphicFramePr/>
          <p:nvPr>
            <p:extLst>
              <p:ext uri="{D42A27DB-BD31-4B8C-83A1-F6EECF244321}">
                <p14:modId xmlns:p14="http://schemas.microsoft.com/office/powerpoint/2010/main" val="200219150"/>
              </p:ext>
            </p:extLst>
          </p:nvPr>
        </p:nvGraphicFramePr>
        <p:xfrm>
          <a:off x="838200" y="1877228"/>
          <a:ext cx="5833188" cy="45329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co 9">
            <a:extLst>
              <a:ext uri="{FF2B5EF4-FFF2-40B4-BE49-F238E27FC236}">
                <a16:creationId xmlns:a16="http://schemas.microsoft.com/office/drawing/2014/main" id="{8B45C35A-1902-4E46-8859-8F17FD3A55DD}"/>
              </a:ext>
            </a:extLst>
          </p:cNvPr>
          <p:cNvGraphicFramePr/>
          <p:nvPr>
            <p:extLst>
              <p:ext uri="{D42A27DB-BD31-4B8C-83A1-F6EECF244321}">
                <p14:modId xmlns:p14="http://schemas.microsoft.com/office/powerpoint/2010/main" val="2559965039"/>
              </p:ext>
            </p:extLst>
          </p:nvPr>
        </p:nvGraphicFramePr>
        <p:xfrm>
          <a:off x="6671388" y="1877229"/>
          <a:ext cx="4945224" cy="453290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olo 1">
            <a:extLst>
              <a:ext uri="{FF2B5EF4-FFF2-40B4-BE49-F238E27FC236}">
                <a16:creationId xmlns:a16="http://schemas.microsoft.com/office/drawing/2014/main" id="{45B69411-B537-4AD6-B899-E6EBE00BAF16}"/>
              </a:ext>
            </a:extLst>
          </p:cNvPr>
          <p:cNvSpPr txBox="1">
            <a:spLocks/>
          </p:cNvSpPr>
          <p:nvPr/>
        </p:nvSpPr>
        <p:spPr>
          <a:xfrm>
            <a:off x="838200" y="709127"/>
            <a:ext cx="10778412" cy="1044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it-IT" sz="1400" dirty="0"/>
              <a:t>Per la maggioranza dei processi di pianificazione i «Garanti» hanno ritenuto impossibile quantificare la numerosità di attori e la tipologia di attori che hanno partecipato </a:t>
            </a:r>
            <a:r>
              <a:rPr lang="it-IT" sz="1400"/>
              <a:t>di più. </a:t>
            </a:r>
            <a:r>
              <a:rPr lang="it-IT" sz="1400" dirty="0"/>
              <a:t>La quantità di attori che hanno partecipato al processo è: inferiore alle cento unità, nel 25,6% dei casi; tale percentuale decresce progressivamente sino al 2,3% tra le 500 e le 1000 unità, per poi risalire a 11,6% oltre le mille unità. Tra gli attori che hanno partecipato maggiormente vi sono gli «</a:t>
            </a:r>
            <a:r>
              <a:rPr lang="it-IT" sz="1400" b="1" dirty="0"/>
              <a:t>Adulti tra i 35 e i 65 anni</a:t>
            </a:r>
            <a:r>
              <a:rPr lang="it-IT" sz="1400" dirty="0"/>
              <a:t>» (74,5%). </a:t>
            </a:r>
          </a:p>
        </p:txBody>
      </p:sp>
    </p:spTree>
    <p:extLst>
      <p:ext uri="{BB962C8B-B14F-4D97-AF65-F5344CB8AC3E}">
        <p14:creationId xmlns:p14="http://schemas.microsoft.com/office/powerpoint/2010/main" val="132941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9000"/>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F4CB1A-C96E-47C5-8654-6D9AAFDA552B}"/>
              </a:ext>
            </a:extLst>
          </p:cNvPr>
          <p:cNvSpPr>
            <a:spLocks noGrp="1"/>
          </p:cNvSpPr>
          <p:nvPr>
            <p:ph idx="1"/>
          </p:nvPr>
        </p:nvSpPr>
        <p:spPr>
          <a:xfrm>
            <a:off x="435429" y="5296612"/>
            <a:ext cx="10406741" cy="586597"/>
          </a:xfrm>
        </p:spPr>
        <p:txBody>
          <a:bodyPr>
            <a:noAutofit/>
          </a:bodyPr>
          <a:lstStyle/>
          <a:p>
            <a:pPr marL="0" indent="0" algn="ctr">
              <a:buNone/>
            </a:pPr>
            <a:r>
              <a:rPr lang="it-IT" sz="3600" b="1" i="1" dirty="0">
                <a:solidFill>
                  <a:schemeClr val="accent1"/>
                </a:solidFill>
              </a:rPr>
              <a:t>Autovalutazione dell’esperienza di «Garante»</a:t>
            </a:r>
          </a:p>
        </p:txBody>
      </p:sp>
      <p:pic>
        <p:nvPicPr>
          <p:cNvPr id="5" name="Elemento grafico 4" descr="Frecce a zig zag con riempimento a tinta unita">
            <a:extLst>
              <a:ext uri="{FF2B5EF4-FFF2-40B4-BE49-F238E27FC236}">
                <a16:creationId xmlns:a16="http://schemas.microsoft.com/office/drawing/2014/main" id="{AD4C5D96-9534-44AB-A017-3A872ED372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71" y="5132711"/>
            <a:ext cx="914400" cy="914400"/>
          </a:xfrm>
          <a:prstGeom prst="rect">
            <a:avLst/>
          </a:prstGeom>
        </p:spPr>
      </p:pic>
    </p:spTree>
    <p:extLst>
      <p:ext uri="{BB962C8B-B14F-4D97-AF65-F5344CB8AC3E}">
        <p14:creationId xmlns:p14="http://schemas.microsoft.com/office/powerpoint/2010/main" val="156114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08121-237A-48FC-819F-A944B14B95C5}"/>
              </a:ext>
            </a:extLst>
          </p:cNvPr>
          <p:cNvSpPr>
            <a:spLocks noGrp="1"/>
          </p:cNvSpPr>
          <p:nvPr>
            <p:ph type="title"/>
          </p:nvPr>
        </p:nvSpPr>
        <p:spPr>
          <a:xfrm>
            <a:off x="813066" y="78164"/>
            <a:ext cx="10672918" cy="427931"/>
          </a:xfrm>
        </p:spPr>
        <p:txBody>
          <a:bodyPr>
            <a:normAutofit fontScale="90000"/>
          </a:bodyPr>
          <a:lstStyle/>
          <a:p>
            <a:r>
              <a:rPr lang="it-IT" sz="2800" dirty="0"/>
              <a:t>L’esperienza di «Garante»: </a:t>
            </a:r>
            <a:r>
              <a:rPr lang="it-IT" sz="2800" dirty="0">
                <a:effectLst>
                  <a:outerShdw blurRad="38100" dist="38100" dir="2700000" algn="tl">
                    <a:srgbClr val="000000">
                      <a:alpha val="43137"/>
                    </a:srgbClr>
                  </a:outerShdw>
                </a:effectLst>
              </a:rPr>
              <a:t>autovalutazione </a:t>
            </a:r>
            <a:r>
              <a:rPr lang="it-IT" sz="2800" dirty="0"/>
              <a:t>e </a:t>
            </a:r>
            <a:r>
              <a:rPr lang="it-IT" sz="2800" dirty="0">
                <a:effectLst>
                  <a:outerShdw blurRad="38100" dist="38100" dir="2700000" algn="tl">
                    <a:srgbClr val="000000">
                      <a:alpha val="43137"/>
                    </a:srgbClr>
                  </a:outerShdw>
                </a:effectLst>
              </a:rPr>
              <a:t>collaborazione con l’Ufficio di Piano</a:t>
            </a:r>
            <a:r>
              <a:rPr lang="it-IT" sz="2800" dirty="0"/>
              <a:t>.</a:t>
            </a:r>
            <a:endParaRPr lang="it-IT" sz="2800" dirty="0">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7B2E4069-E436-4358-A2EE-44B07F967D27}"/>
              </a:ext>
            </a:extLst>
          </p:cNvPr>
          <p:cNvSpPr txBox="1"/>
          <p:nvPr/>
        </p:nvSpPr>
        <p:spPr>
          <a:xfrm rot="16200000">
            <a:off x="10587715" y="4920902"/>
            <a:ext cx="2954655" cy="253916"/>
          </a:xfrm>
          <a:prstGeom prst="rect">
            <a:avLst/>
          </a:prstGeom>
          <a:noFill/>
        </p:spPr>
        <p:txBody>
          <a:bodyPr wrap="none" rtlCol="0">
            <a:spAutoFit/>
          </a:bodyPr>
          <a:lstStyle/>
          <a:p>
            <a:r>
              <a:rPr lang="it-IT" sz="1050" i="1" dirty="0"/>
              <a:t>* Valori % (numero rispondenti al questionario, 43)</a:t>
            </a:r>
          </a:p>
        </p:txBody>
      </p:sp>
      <p:graphicFrame>
        <p:nvGraphicFramePr>
          <p:cNvPr id="10" name="Grafico 9">
            <a:extLst>
              <a:ext uri="{FF2B5EF4-FFF2-40B4-BE49-F238E27FC236}">
                <a16:creationId xmlns:a16="http://schemas.microsoft.com/office/drawing/2014/main" id="{12D746F4-DD7F-4907-9C7C-66D723560BA5}"/>
              </a:ext>
            </a:extLst>
          </p:cNvPr>
          <p:cNvGraphicFramePr/>
          <p:nvPr>
            <p:extLst>
              <p:ext uri="{D42A27DB-BD31-4B8C-83A1-F6EECF244321}">
                <p14:modId xmlns:p14="http://schemas.microsoft.com/office/powerpoint/2010/main" val="2192937167"/>
              </p:ext>
            </p:extLst>
          </p:nvPr>
        </p:nvGraphicFramePr>
        <p:xfrm>
          <a:off x="6736682" y="1522889"/>
          <a:ext cx="4749302" cy="2573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co 10">
            <a:extLst>
              <a:ext uri="{FF2B5EF4-FFF2-40B4-BE49-F238E27FC236}">
                <a16:creationId xmlns:a16="http://schemas.microsoft.com/office/drawing/2014/main" id="{1F3F009F-A55C-40A8-845F-8AA26FBF306C}"/>
              </a:ext>
            </a:extLst>
          </p:cNvPr>
          <p:cNvGraphicFramePr/>
          <p:nvPr>
            <p:extLst>
              <p:ext uri="{D42A27DB-BD31-4B8C-83A1-F6EECF244321}">
                <p14:modId xmlns:p14="http://schemas.microsoft.com/office/powerpoint/2010/main" val="1645254292"/>
              </p:ext>
            </p:extLst>
          </p:nvPr>
        </p:nvGraphicFramePr>
        <p:xfrm>
          <a:off x="920114" y="4096095"/>
          <a:ext cx="10565870" cy="257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a:extLst>
              <a:ext uri="{FF2B5EF4-FFF2-40B4-BE49-F238E27FC236}">
                <a16:creationId xmlns:a16="http://schemas.microsoft.com/office/drawing/2014/main" id="{9815B58C-143C-4041-8F75-D34A08A82475}"/>
              </a:ext>
            </a:extLst>
          </p:cNvPr>
          <p:cNvGraphicFramePr/>
          <p:nvPr>
            <p:extLst>
              <p:ext uri="{D42A27DB-BD31-4B8C-83A1-F6EECF244321}">
                <p14:modId xmlns:p14="http://schemas.microsoft.com/office/powerpoint/2010/main" val="78292300"/>
              </p:ext>
            </p:extLst>
          </p:nvPr>
        </p:nvGraphicFramePr>
        <p:xfrm>
          <a:off x="920114" y="1522889"/>
          <a:ext cx="5816568" cy="2573206"/>
        </p:xfrm>
        <a:graphic>
          <a:graphicData uri="http://schemas.openxmlformats.org/drawingml/2006/chart">
            <c:chart xmlns:c="http://schemas.openxmlformats.org/drawingml/2006/chart" xmlns:r="http://schemas.openxmlformats.org/officeDocument/2006/relationships" r:id="rId4"/>
          </a:graphicData>
        </a:graphic>
      </p:graphicFrame>
      <p:sp>
        <p:nvSpPr>
          <p:cNvPr id="12" name="Freccia circolare a destra 11">
            <a:extLst>
              <a:ext uri="{FF2B5EF4-FFF2-40B4-BE49-F238E27FC236}">
                <a16:creationId xmlns:a16="http://schemas.microsoft.com/office/drawing/2014/main" id="{E30FBFAC-3811-4F20-A565-B341E7B7DCBC}"/>
              </a:ext>
            </a:extLst>
          </p:cNvPr>
          <p:cNvSpPr/>
          <p:nvPr/>
        </p:nvSpPr>
        <p:spPr>
          <a:xfrm flipH="1">
            <a:off x="11135833" y="1696172"/>
            <a:ext cx="828530" cy="3638939"/>
          </a:xfrm>
          <a:prstGeom prst="curvedRightArrow">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solidFill>
                <a:schemeClr val="tx1"/>
              </a:solidFill>
            </a:endParaRPr>
          </a:p>
        </p:txBody>
      </p:sp>
      <p:sp>
        <p:nvSpPr>
          <p:cNvPr id="9" name="Titolo 1">
            <a:extLst>
              <a:ext uri="{FF2B5EF4-FFF2-40B4-BE49-F238E27FC236}">
                <a16:creationId xmlns:a16="http://schemas.microsoft.com/office/drawing/2014/main" id="{BAE455CB-3F74-4F49-A380-A6B12C27F43D}"/>
              </a:ext>
            </a:extLst>
          </p:cNvPr>
          <p:cNvSpPr txBox="1">
            <a:spLocks/>
          </p:cNvSpPr>
          <p:nvPr/>
        </p:nvSpPr>
        <p:spPr>
          <a:xfrm>
            <a:off x="838200" y="506094"/>
            <a:ext cx="10672918" cy="9494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it-IT" sz="1400" dirty="0"/>
              <a:t>Nel complesso, i rispondenti al questionario </a:t>
            </a:r>
            <a:r>
              <a:rPr lang="it-IT" sz="1400" b="1" dirty="0"/>
              <a:t>esprimono una valutazione positiva dell’esperienza di «Garante del Piano» </a:t>
            </a:r>
            <a:r>
              <a:rPr lang="it-IT" sz="1400" dirty="0"/>
              <a:t>(53,5%) e </a:t>
            </a:r>
            <a:r>
              <a:rPr lang="it-IT" sz="1400" b="1" dirty="0"/>
              <a:t>ritengono positiva la collaborazione con l’«Ufficio di Piano»</a:t>
            </a:r>
            <a:r>
              <a:rPr lang="it-IT" sz="1400" dirty="0"/>
              <a:t> (76,7%) . Nel 20,9% dei casi analizzati, non sono state riscontrate difficoltà da parte dell’Ufficio di Piano rispetto al processo di partecipazione. Le difficoltà riscontrate maggiormente possono essere ricondotte ad una percezione negativa del cittadino (inteso quale soggetto «polemico» nei confronti della gestione del territorio e «incapace» di comprendere i temi dell’Urbanistica) e ad una scarsa apertura verso forme di partecipazione in digitale.</a:t>
            </a:r>
          </a:p>
        </p:txBody>
      </p:sp>
    </p:spTree>
    <p:extLst>
      <p:ext uri="{BB962C8B-B14F-4D97-AF65-F5344CB8AC3E}">
        <p14:creationId xmlns:p14="http://schemas.microsoft.com/office/powerpoint/2010/main" val="298729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08121-237A-48FC-819F-A944B14B95C5}"/>
              </a:ext>
            </a:extLst>
          </p:cNvPr>
          <p:cNvSpPr>
            <a:spLocks noGrp="1"/>
          </p:cNvSpPr>
          <p:nvPr>
            <p:ph type="title"/>
          </p:nvPr>
        </p:nvSpPr>
        <p:spPr>
          <a:xfrm>
            <a:off x="568009" y="71009"/>
            <a:ext cx="11216950" cy="451505"/>
          </a:xfrm>
        </p:spPr>
        <p:txBody>
          <a:bodyPr>
            <a:normAutofit fontScale="90000"/>
          </a:bodyPr>
          <a:lstStyle/>
          <a:p>
            <a:r>
              <a:rPr lang="it-IT" sz="2800" dirty="0"/>
              <a:t>L’esperienza di «Garante»: </a:t>
            </a:r>
            <a:r>
              <a:rPr lang="it-IT" sz="2800" dirty="0">
                <a:effectLst>
                  <a:outerShdw blurRad="38100" dist="38100" dir="2700000" algn="tl">
                    <a:srgbClr val="000000">
                      <a:alpha val="43137"/>
                    </a:srgbClr>
                  </a:outerShdw>
                </a:effectLst>
              </a:rPr>
              <a:t>partecipazione dei cittadini (1)</a:t>
            </a:r>
            <a:r>
              <a:rPr lang="it-IT" sz="2800" dirty="0"/>
              <a:t>.</a:t>
            </a:r>
            <a:endParaRPr lang="it-IT" sz="2800" dirty="0">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7B2E4069-E436-4358-A2EE-44B07F967D27}"/>
              </a:ext>
            </a:extLst>
          </p:cNvPr>
          <p:cNvSpPr txBox="1"/>
          <p:nvPr/>
        </p:nvSpPr>
        <p:spPr>
          <a:xfrm rot="16200000">
            <a:off x="10587715" y="4929141"/>
            <a:ext cx="2954655" cy="253916"/>
          </a:xfrm>
          <a:prstGeom prst="rect">
            <a:avLst/>
          </a:prstGeom>
          <a:noFill/>
        </p:spPr>
        <p:txBody>
          <a:bodyPr wrap="none" rtlCol="0">
            <a:spAutoFit/>
          </a:bodyPr>
          <a:lstStyle/>
          <a:p>
            <a:r>
              <a:rPr lang="it-IT" sz="1050" i="1" dirty="0"/>
              <a:t>* Valori % (numero rispondenti al questionario, 43)</a:t>
            </a:r>
          </a:p>
        </p:txBody>
      </p:sp>
      <p:graphicFrame>
        <p:nvGraphicFramePr>
          <p:cNvPr id="6" name="Grafico 5">
            <a:extLst>
              <a:ext uri="{FF2B5EF4-FFF2-40B4-BE49-F238E27FC236}">
                <a16:creationId xmlns:a16="http://schemas.microsoft.com/office/drawing/2014/main" id="{C0C68286-DD31-44CC-9AE6-EC51051038E8}"/>
              </a:ext>
            </a:extLst>
          </p:cNvPr>
          <p:cNvGraphicFramePr/>
          <p:nvPr>
            <p:extLst>
              <p:ext uri="{D42A27DB-BD31-4B8C-83A1-F6EECF244321}">
                <p14:modId xmlns:p14="http://schemas.microsoft.com/office/powerpoint/2010/main" val="657856294"/>
              </p:ext>
            </p:extLst>
          </p:nvPr>
        </p:nvGraphicFramePr>
        <p:xfrm>
          <a:off x="6675412" y="1642187"/>
          <a:ext cx="5091611" cy="5022421"/>
        </p:xfrm>
        <a:graphic>
          <a:graphicData uri="http://schemas.openxmlformats.org/drawingml/2006/chart">
            <c:chart xmlns:c="http://schemas.openxmlformats.org/drawingml/2006/chart" xmlns:r="http://schemas.openxmlformats.org/officeDocument/2006/relationships" r:id="rId2"/>
          </a:graphicData>
        </a:graphic>
      </p:graphicFrame>
      <p:sp>
        <p:nvSpPr>
          <p:cNvPr id="3" name="Freccia circolare a destra 2">
            <a:extLst>
              <a:ext uri="{FF2B5EF4-FFF2-40B4-BE49-F238E27FC236}">
                <a16:creationId xmlns:a16="http://schemas.microsoft.com/office/drawing/2014/main" id="{DD586675-5159-4870-9DDB-99472976BD10}"/>
              </a:ext>
            </a:extLst>
          </p:cNvPr>
          <p:cNvSpPr/>
          <p:nvPr/>
        </p:nvSpPr>
        <p:spPr>
          <a:xfrm>
            <a:off x="754883" y="3979522"/>
            <a:ext cx="520326" cy="1216152"/>
          </a:xfrm>
          <a:prstGeom prst="curvedRightArrow">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aphicFrame>
        <p:nvGraphicFramePr>
          <p:cNvPr id="7" name="Grafico 6">
            <a:extLst>
              <a:ext uri="{FF2B5EF4-FFF2-40B4-BE49-F238E27FC236}">
                <a16:creationId xmlns:a16="http://schemas.microsoft.com/office/drawing/2014/main" id="{251146C5-A158-4B91-BFAA-69F51ADA4697}"/>
              </a:ext>
            </a:extLst>
          </p:cNvPr>
          <p:cNvGraphicFramePr/>
          <p:nvPr>
            <p:extLst>
              <p:ext uri="{D42A27DB-BD31-4B8C-83A1-F6EECF244321}">
                <p14:modId xmlns:p14="http://schemas.microsoft.com/office/powerpoint/2010/main" val="3745096133"/>
              </p:ext>
            </p:extLst>
          </p:nvPr>
        </p:nvGraphicFramePr>
        <p:xfrm>
          <a:off x="613068" y="1642187"/>
          <a:ext cx="6062344" cy="308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a:extLst>
              <a:ext uri="{FF2B5EF4-FFF2-40B4-BE49-F238E27FC236}">
                <a16:creationId xmlns:a16="http://schemas.microsoft.com/office/drawing/2014/main" id="{D8AFC17F-9A42-44A9-AD69-999E96BEA795}"/>
              </a:ext>
            </a:extLst>
          </p:cNvPr>
          <p:cNvGraphicFramePr/>
          <p:nvPr>
            <p:extLst>
              <p:ext uri="{D42A27DB-BD31-4B8C-83A1-F6EECF244321}">
                <p14:modId xmlns:p14="http://schemas.microsoft.com/office/powerpoint/2010/main" val="3329107710"/>
              </p:ext>
            </p:extLst>
          </p:nvPr>
        </p:nvGraphicFramePr>
        <p:xfrm>
          <a:off x="613067" y="4728287"/>
          <a:ext cx="6062345" cy="1936321"/>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olo 1">
            <a:extLst>
              <a:ext uri="{FF2B5EF4-FFF2-40B4-BE49-F238E27FC236}">
                <a16:creationId xmlns:a16="http://schemas.microsoft.com/office/drawing/2014/main" id="{C48418CB-6487-472E-A4B7-BD1BE8A217FC}"/>
              </a:ext>
            </a:extLst>
          </p:cNvPr>
          <p:cNvSpPr txBox="1">
            <a:spLocks/>
          </p:cNvSpPr>
          <p:nvPr/>
        </p:nvSpPr>
        <p:spPr>
          <a:xfrm>
            <a:off x="599506" y="597158"/>
            <a:ext cx="11153956" cy="8957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it-IT" sz="1400" dirty="0"/>
              <a:t>Il 42% dei «Garanti» ritiene che le proposte dei cittadini abbiano inciso almeno in parte nelle scelte del Piano; tale percentuale cresce al 78,3% se si escludono dal calcolo il 46,5% di rispondenti che hanno dichiarato di «non essere ancora in questa fase del processo».  Tra le difficoltà che, secondo i «Garanti», hanno influenzato negativamente la partecipazione dei cittadini si evidenzia lo «scetticismo rispetto alla possibilità di incidere realmente sulle scelte del Piano» (37,2%) e la «difficoltà a comprendere temi e/o linguaggi molto tecnici come quelli posti dal Piano» (evidenziando anche in questo caso una percezione negativa del cittadino: diffidente e incapace di comprendere tecnicalità e complessità).</a:t>
            </a:r>
          </a:p>
        </p:txBody>
      </p:sp>
    </p:spTree>
    <p:extLst>
      <p:ext uri="{BB962C8B-B14F-4D97-AF65-F5344CB8AC3E}">
        <p14:creationId xmlns:p14="http://schemas.microsoft.com/office/powerpoint/2010/main" val="380216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08121-237A-48FC-819F-A944B14B95C5}"/>
              </a:ext>
            </a:extLst>
          </p:cNvPr>
          <p:cNvSpPr>
            <a:spLocks noGrp="1"/>
          </p:cNvSpPr>
          <p:nvPr>
            <p:ph type="title"/>
          </p:nvPr>
        </p:nvSpPr>
        <p:spPr>
          <a:xfrm>
            <a:off x="838200" y="34323"/>
            <a:ext cx="11216950" cy="450836"/>
          </a:xfrm>
        </p:spPr>
        <p:txBody>
          <a:bodyPr>
            <a:normAutofit fontScale="90000"/>
          </a:bodyPr>
          <a:lstStyle/>
          <a:p>
            <a:r>
              <a:rPr lang="it-IT" sz="2800" dirty="0"/>
              <a:t>L’esperienza di «Garante»: </a:t>
            </a:r>
            <a:r>
              <a:rPr lang="it-IT" sz="2800" dirty="0">
                <a:effectLst>
                  <a:outerShdw blurRad="38100" dist="38100" dir="2700000" algn="tl">
                    <a:srgbClr val="000000">
                      <a:alpha val="43137"/>
                    </a:srgbClr>
                  </a:outerShdw>
                </a:effectLst>
              </a:rPr>
              <a:t>partecipazione dei cittadini (2)</a:t>
            </a:r>
            <a:r>
              <a:rPr lang="it-IT" sz="2800" dirty="0"/>
              <a:t>.</a:t>
            </a:r>
            <a:endParaRPr lang="it-IT" sz="2800" dirty="0">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7B2E4069-E436-4358-A2EE-44B07F967D27}"/>
              </a:ext>
            </a:extLst>
          </p:cNvPr>
          <p:cNvSpPr txBox="1"/>
          <p:nvPr/>
        </p:nvSpPr>
        <p:spPr>
          <a:xfrm rot="16200000">
            <a:off x="10521839" y="5012537"/>
            <a:ext cx="2954655" cy="253916"/>
          </a:xfrm>
          <a:prstGeom prst="rect">
            <a:avLst/>
          </a:prstGeom>
          <a:noFill/>
        </p:spPr>
        <p:txBody>
          <a:bodyPr wrap="none" rtlCol="0">
            <a:spAutoFit/>
          </a:bodyPr>
          <a:lstStyle/>
          <a:p>
            <a:r>
              <a:rPr lang="it-IT" sz="1050" i="1" dirty="0"/>
              <a:t>* Valori % (numero rispondenti al questionario, 43)</a:t>
            </a:r>
          </a:p>
        </p:txBody>
      </p:sp>
      <p:graphicFrame>
        <p:nvGraphicFramePr>
          <p:cNvPr id="10" name="Grafico 9">
            <a:extLst>
              <a:ext uri="{FF2B5EF4-FFF2-40B4-BE49-F238E27FC236}">
                <a16:creationId xmlns:a16="http://schemas.microsoft.com/office/drawing/2014/main" id="{F7A33663-9871-49DD-9221-B0D12761CFAA}"/>
              </a:ext>
            </a:extLst>
          </p:cNvPr>
          <p:cNvGraphicFramePr/>
          <p:nvPr>
            <p:extLst>
              <p:ext uri="{D42A27DB-BD31-4B8C-83A1-F6EECF244321}">
                <p14:modId xmlns:p14="http://schemas.microsoft.com/office/powerpoint/2010/main" val="3159498825"/>
              </p:ext>
            </p:extLst>
          </p:nvPr>
        </p:nvGraphicFramePr>
        <p:xfrm>
          <a:off x="6555684" y="1119707"/>
          <a:ext cx="4983797" cy="42694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co 10">
            <a:extLst>
              <a:ext uri="{FF2B5EF4-FFF2-40B4-BE49-F238E27FC236}">
                <a16:creationId xmlns:a16="http://schemas.microsoft.com/office/drawing/2014/main" id="{7FEFD74B-7945-40C4-97BC-B1A735115010}"/>
              </a:ext>
            </a:extLst>
          </p:cNvPr>
          <p:cNvGraphicFramePr/>
          <p:nvPr>
            <p:extLst>
              <p:ext uri="{D42A27DB-BD31-4B8C-83A1-F6EECF244321}">
                <p14:modId xmlns:p14="http://schemas.microsoft.com/office/powerpoint/2010/main" val="4140549269"/>
              </p:ext>
            </p:extLst>
          </p:nvPr>
        </p:nvGraphicFramePr>
        <p:xfrm>
          <a:off x="838200" y="802433"/>
          <a:ext cx="5257800" cy="58918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12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9000"/>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F4CB1A-C96E-47C5-8654-6D9AAFDA552B}"/>
              </a:ext>
            </a:extLst>
          </p:cNvPr>
          <p:cNvSpPr>
            <a:spLocks noGrp="1"/>
          </p:cNvSpPr>
          <p:nvPr>
            <p:ph idx="1"/>
          </p:nvPr>
        </p:nvSpPr>
        <p:spPr>
          <a:xfrm>
            <a:off x="3740020" y="5296612"/>
            <a:ext cx="4711959" cy="586597"/>
          </a:xfrm>
        </p:spPr>
        <p:txBody>
          <a:bodyPr>
            <a:noAutofit/>
          </a:bodyPr>
          <a:lstStyle/>
          <a:p>
            <a:pPr marL="0" indent="0" algn="ctr">
              <a:buNone/>
            </a:pPr>
            <a:r>
              <a:rPr lang="it-IT" sz="3600" b="1" i="1" dirty="0">
                <a:solidFill>
                  <a:schemeClr val="accent1"/>
                </a:solidFill>
              </a:rPr>
              <a:t>Il «Garante» del futuro</a:t>
            </a:r>
          </a:p>
        </p:txBody>
      </p:sp>
      <p:pic>
        <p:nvPicPr>
          <p:cNvPr id="5" name="Elemento grafico 4" descr="Frecce a zig zag con riempimento a tinta unita">
            <a:extLst>
              <a:ext uri="{FF2B5EF4-FFF2-40B4-BE49-F238E27FC236}">
                <a16:creationId xmlns:a16="http://schemas.microsoft.com/office/drawing/2014/main" id="{AD4C5D96-9534-44AB-A017-3A872ED372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71" y="5132711"/>
            <a:ext cx="914400" cy="914400"/>
          </a:xfrm>
          <a:prstGeom prst="rect">
            <a:avLst/>
          </a:prstGeom>
        </p:spPr>
      </p:pic>
    </p:spTree>
    <p:extLst>
      <p:ext uri="{BB962C8B-B14F-4D97-AF65-F5344CB8AC3E}">
        <p14:creationId xmlns:p14="http://schemas.microsoft.com/office/powerpoint/2010/main" val="240206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23D61E-EDB9-4F5D-84A1-BDB5C969E8EC}"/>
              </a:ext>
            </a:extLst>
          </p:cNvPr>
          <p:cNvSpPr>
            <a:spLocks noGrp="1"/>
          </p:cNvSpPr>
          <p:nvPr>
            <p:ph type="title"/>
          </p:nvPr>
        </p:nvSpPr>
        <p:spPr>
          <a:xfrm>
            <a:off x="431104" y="47912"/>
            <a:ext cx="11456095" cy="418619"/>
          </a:xfrm>
        </p:spPr>
        <p:txBody>
          <a:bodyPr>
            <a:noAutofit/>
          </a:bodyPr>
          <a:lstStyle/>
          <a:p>
            <a:r>
              <a:rPr lang="it-IT" sz="3200" dirty="0"/>
              <a:t>Il «Garante» del futuro: formazione, confronto e linee guida</a:t>
            </a:r>
          </a:p>
        </p:txBody>
      </p:sp>
      <p:graphicFrame>
        <p:nvGraphicFramePr>
          <p:cNvPr id="3" name="Grafico 2">
            <a:extLst>
              <a:ext uri="{FF2B5EF4-FFF2-40B4-BE49-F238E27FC236}">
                <a16:creationId xmlns:a16="http://schemas.microsoft.com/office/drawing/2014/main" id="{DF3DB5E7-1A31-469B-AADA-566360F09267}"/>
              </a:ext>
            </a:extLst>
          </p:cNvPr>
          <p:cNvGraphicFramePr/>
          <p:nvPr>
            <p:extLst>
              <p:ext uri="{D42A27DB-BD31-4B8C-83A1-F6EECF244321}">
                <p14:modId xmlns:p14="http://schemas.microsoft.com/office/powerpoint/2010/main" val="4041862014"/>
              </p:ext>
            </p:extLst>
          </p:nvPr>
        </p:nvGraphicFramePr>
        <p:xfrm>
          <a:off x="431105" y="1366219"/>
          <a:ext cx="5297892" cy="2167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co 3">
            <a:extLst>
              <a:ext uri="{FF2B5EF4-FFF2-40B4-BE49-F238E27FC236}">
                <a16:creationId xmlns:a16="http://schemas.microsoft.com/office/drawing/2014/main" id="{C2A23846-8D82-4C10-B171-4B56F9792F83}"/>
              </a:ext>
            </a:extLst>
          </p:cNvPr>
          <p:cNvGraphicFramePr/>
          <p:nvPr>
            <p:extLst>
              <p:ext uri="{D42A27DB-BD31-4B8C-83A1-F6EECF244321}">
                <p14:modId xmlns:p14="http://schemas.microsoft.com/office/powerpoint/2010/main" val="3867451960"/>
              </p:ext>
            </p:extLst>
          </p:nvPr>
        </p:nvGraphicFramePr>
        <p:xfrm>
          <a:off x="5728997" y="1366219"/>
          <a:ext cx="6232848" cy="2925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co 4">
            <a:extLst>
              <a:ext uri="{FF2B5EF4-FFF2-40B4-BE49-F238E27FC236}">
                <a16:creationId xmlns:a16="http://schemas.microsoft.com/office/drawing/2014/main" id="{3E7584A7-241B-4867-BF02-16E7CDFE4526}"/>
              </a:ext>
            </a:extLst>
          </p:cNvPr>
          <p:cNvGraphicFramePr/>
          <p:nvPr>
            <p:extLst>
              <p:ext uri="{D42A27DB-BD31-4B8C-83A1-F6EECF244321}">
                <p14:modId xmlns:p14="http://schemas.microsoft.com/office/powerpoint/2010/main" val="1336149220"/>
              </p:ext>
            </p:extLst>
          </p:nvPr>
        </p:nvGraphicFramePr>
        <p:xfrm>
          <a:off x="431105" y="3533612"/>
          <a:ext cx="5297892" cy="30911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co 5">
            <a:extLst>
              <a:ext uri="{FF2B5EF4-FFF2-40B4-BE49-F238E27FC236}">
                <a16:creationId xmlns:a16="http://schemas.microsoft.com/office/drawing/2014/main" id="{70E549E1-6F61-426F-99C7-7EA47C0E4AE0}"/>
              </a:ext>
            </a:extLst>
          </p:cNvPr>
          <p:cNvGraphicFramePr/>
          <p:nvPr>
            <p:extLst>
              <p:ext uri="{D42A27DB-BD31-4B8C-83A1-F6EECF244321}">
                <p14:modId xmlns:p14="http://schemas.microsoft.com/office/powerpoint/2010/main" val="3309836113"/>
              </p:ext>
            </p:extLst>
          </p:nvPr>
        </p:nvGraphicFramePr>
        <p:xfrm>
          <a:off x="5728998" y="4292082"/>
          <a:ext cx="3368349" cy="23326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fico 6">
            <a:extLst>
              <a:ext uri="{FF2B5EF4-FFF2-40B4-BE49-F238E27FC236}">
                <a16:creationId xmlns:a16="http://schemas.microsoft.com/office/drawing/2014/main" id="{E60DA23D-4B1F-458F-8340-2E424138FD7A}"/>
              </a:ext>
            </a:extLst>
          </p:cNvPr>
          <p:cNvGraphicFramePr>
            <a:graphicFrameLocks/>
          </p:cNvGraphicFramePr>
          <p:nvPr>
            <p:extLst>
              <p:ext uri="{D42A27DB-BD31-4B8C-83A1-F6EECF244321}">
                <p14:modId xmlns:p14="http://schemas.microsoft.com/office/powerpoint/2010/main" val="1309185740"/>
              </p:ext>
            </p:extLst>
          </p:nvPr>
        </p:nvGraphicFramePr>
        <p:xfrm>
          <a:off x="9097348" y="4292082"/>
          <a:ext cx="2864498" cy="2332653"/>
        </p:xfrm>
        <a:graphic>
          <a:graphicData uri="http://schemas.openxmlformats.org/drawingml/2006/chart">
            <c:chart xmlns:c="http://schemas.openxmlformats.org/drawingml/2006/chart" xmlns:r="http://schemas.openxmlformats.org/officeDocument/2006/relationships" r:id="rId6"/>
          </a:graphicData>
        </a:graphic>
      </p:graphicFrame>
      <p:sp>
        <p:nvSpPr>
          <p:cNvPr id="12" name="Freccia in giù 11">
            <a:extLst>
              <a:ext uri="{FF2B5EF4-FFF2-40B4-BE49-F238E27FC236}">
                <a16:creationId xmlns:a16="http://schemas.microsoft.com/office/drawing/2014/main" id="{D8EBB8B4-261E-4FAE-A7C6-1EF6420388BA}"/>
              </a:ext>
            </a:extLst>
          </p:cNvPr>
          <p:cNvSpPr/>
          <p:nvPr/>
        </p:nvSpPr>
        <p:spPr>
          <a:xfrm>
            <a:off x="10784573" y="2237309"/>
            <a:ext cx="242316" cy="2054773"/>
          </a:xfrm>
          <a:prstGeom prst="downArrow">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itolo 1">
            <a:extLst>
              <a:ext uri="{FF2B5EF4-FFF2-40B4-BE49-F238E27FC236}">
                <a16:creationId xmlns:a16="http://schemas.microsoft.com/office/drawing/2014/main" id="{62A8EB0D-FC30-478B-914E-5D0FA4606D2D}"/>
              </a:ext>
            </a:extLst>
          </p:cNvPr>
          <p:cNvSpPr txBox="1">
            <a:spLocks/>
          </p:cNvSpPr>
          <p:nvPr/>
        </p:nvSpPr>
        <p:spPr>
          <a:xfrm>
            <a:off x="431104" y="715076"/>
            <a:ext cx="11530741" cy="683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800"/>
              </a:spcAft>
            </a:pPr>
            <a:r>
              <a:rPr lang="it-IT" sz="1200" dirty="0"/>
              <a:t>Le indicazioni fornite dai Garanti per il futuro del loro ruolo sono piuttosto chiare e individuano </a:t>
            </a:r>
            <a:r>
              <a:rPr lang="it-IT" sz="1200" b="1" dirty="0"/>
              <a:t>tre assi di intervento principali</a:t>
            </a:r>
            <a:r>
              <a:rPr lang="it-IT" sz="1200" dirty="0"/>
              <a:t>: </a:t>
            </a:r>
            <a:r>
              <a:rPr lang="it-IT" sz="1200" dirty="0">
                <a:effectLst>
                  <a:outerShdw blurRad="38100" dist="38100" dir="2700000" algn="tl">
                    <a:srgbClr val="000000">
                      <a:alpha val="43137"/>
                    </a:srgbClr>
                  </a:outerShdw>
                </a:effectLst>
              </a:rPr>
              <a:t>formazione</a:t>
            </a:r>
            <a:r>
              <a:rPr lang="it-IT" sz="1200" dirty="0"/>
              <a:t>, </a:t>
            </a:r>
            <a:r>
              <a:rPr lang="it-IT" sz="1200" dirty="0">
                <a:effectLst>
                  <a:outerShdw blurRad="38100" dist="38100" dir="2700000" algn="tl">
                    <a:srgbClr val="000000">
                      <a:alpha val="43137"/>
                    </a:srgbClr>
                  </a:outerShdw>
                </a:effectLst>
              </a:rPr>
              <a:t>confronto</a:t>
            </a:r>
            <a:r>
              <a:rPr lang="it-IT" sz="1200" dirty="0"/>
              <a:t> e </a:t>
            </a:r>
            <a:r>
              <a:rPr lang="it-IT" sz="1200" dirty="0">
                <a:effectLst>
                  <a:outerShdw blurRad="38100" dist="38100" dir="2700000" algn="tl">
                    <a:srgbClr val="000000">
                      <a:alpha val="43137"/>
                    </a:srgbClr>
                  </a:outerShdw>
                </a:effectLst>
              </a:rPr>
              <a:t>linee guida</a:t>
            </a:r>
            <a:r>
              <a:rPr lang="it-IT" sz="1200" dirty="0"/>
              <a:t>.  L’esigenza di formazione e di “fare rete” è espressa con percentuali elevate (superiori al 45%) in tutti gli ambiti tematici e per quasi tutte le finalità proposte. Le linee guida sono individuate dal 79,1% dei rispondenti quale strumento principale per rendere il  ruolo del Garante più efficace e incisivo rispetto alla Qualità dei processi di pianificazione. La quasi totalità dei rispondenti (90,7%) ritiene inoltre utile sensibilizzare assessori e consiglieri comunali sulle opportunità offerte dai percorsi partecipativi dedicati alla pianificazione.</a:t>
            </a:r>
          </a:p>
          <a:p>
            <a:pPr algn="just"/>
            <a:r>
              <a:rPr lang="it-IT" sz="1200" dirty="0"/>
              <a:t> </a:t>
            </a:r>
            <a:endParaRPr lang="it-IT" sz="1400" dirty="0"/>
          </a:p>
        </p:txBody>
      </p:sp>
      <p:sp>
        <p:nvSpPr>
          <p:cNvPr id="10" name="CasellaDiTesto 9">
            <a:extLst>
              <a:ext uri="{FF2B5EF4-FFF2-40B4-BE49-F238E27FC236}">
                <a16:creationId xmlns:a16="http://schemas.microsoft.com/office/drawing/2014/main" id="{36091437-AA3B-4689-ABCA-0D0BAAD99524}"/>
              </a:ext>
            </a:extLst>
          </p:cNvPr>
          <p:cNvSpPr txBox="1"/>
          <p:nvPr/>
        </p:nvSpPr>
        <p:spPr>
          <a:xfrm rot="16200000">
            <a:off x="10611476" y="5020449"/>
            <a:ext cx="2954655" cy="253916"/>
          </a:xfrm>
          <a:prstGeom prst="rect">
            <a:avLst/>
          </a:prstGeom>
          <a:noFill/>
        </p:spPr>
        <p:txBody>
          <a:bodyPr wrap="none" rtlCol="0">
            <a:spAutoFit/>
          </a:bodyPr>
          <a:lstStyle/>
          <a:p>
            <a:r>
              <a:rPr lang="it-IT" sz="1050" i="1" dirty="0"/>
              <a:t>* Valori % (numero rispondenti al questionario, 43)</a:t>
            </a:r>
          </a:p>
        </p:txBody>
      </p:sp>
    </p:spTree>
    <p:extLst>
      <p:ext uri="{BB962C8B-B14F-4D97-AF65-F5344CB8AC3E}">
        <p14:creationId xmlns:p14="http://schemas.microsoft.com/office/powerpoint/2010/main" val="307497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9000"/>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F4CB1A-C96E-47C5-8654-6D9AAFDA552B}"/>
              </a:ext>
            </a:extLst>
          </p:cNvPr>
          <p:cNvSpPr>
            <a:spLocks noGrp="1"/>
          </p:cNvSpPr>
          <p:nvPr>
            <p:ph idx="1"/>
          </p:nvPr>
        </p:nvSpPr>
        <p:spPr>
          <a:xfrm>
            <a:off x="3457575" y="5296613"/>
            <a:ext cx="4865331" cy="586597"/>
          </a:xfrm>
        </p:spPr>
        <p:txBody>
          <a:bodyPr>
            <a:noAutofit/>
          </a:bodyPr>
          <a:lstStyle/>
          <a:p>
            <a:pPr marL="0" indent="0">
              <a:buNone/>
            </a:pPr>
            <a:r>
              <a:rPr lang="it-IT" sz="4000" b="1" i="1" dirty="0">
                <a:solidFill>
                  <a:schemeClr val="accent1"/>
                </a:solidFill>
              </a:rPr>
              <a:t>Informazioni generali</a:t>
            </a:r>
          </a:p>
        </p:txBody>
      </p:sp>
      <p:pic>
        <p:nvPicPr>
          <p:cNvPr id="5" name="Elemento grafico 4" descr="Frecce a zig zag con riempimento a tinta unita">
            <a:extLst>
              <a:ext uri="{FF2B5EF4-FFF2-40B4-BE49-F238E27FC236}">
                <a16:creationId xmlns:a16="http://schemas.microsoft.com/office/drawing/2014/main" id="{AD4C5D96-9534-44AB-A017-3A872ED372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7527" y="5132711"/>
            <a:ext cx="914400" cy="914400"/>
          </a:xfrm>
          <a:prstGeom prst="rect">
            <a:avLst/>
          </a:prstGeom>
        </p:spPr>
      </p:pic>
    </p:spTree>
    <p:extLst>
      <p:ext uri="{BB962C8B-B14F-4D97-AF65-F5344CB8AC3E}">
        <p14:creationId xmlns:p14="http://schemas.microsoft.com/office/powerpoint/2010/main" val="164303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ABDBB563-9B70-45A4-B73D-4B274B010EAC}"/>
              </a:ext>
            </a:extLst>
          </p:cNvPr>
          <p:cNvGraphicFramePr>
            <a:graphicFrameLocks noGrp="1"/>
          </p:cNvGraphicFramePr>
          <p:nvPr>
            <p:ph idx="1"/>
            <p:extLst>
              <p:ext uri="{D42A27DB-BD31-4B8C-83A1-F6EECF244321}">
                <p14:modId xmlns:p14="http://schemas.microsoft.com/office/powerpoint/2010/main" val="547225162"/>
              </p:ext>
            </p:extLst>
          </p:nvPr>
        </p:nvGraphicFramePr>
        <p:xfrm>
          <a:off x="688911" y="1760311"/>
          <a:ext cx="2875383" cy="2111892"/>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a:extLst>
              <a:ext uri="{FF2B5EF4-FFF2-40B4-BE49-F238E27FC236}">
                <a16:creationId xmlns:a16="http://schemas.microsoft.com/office/drawing/2014/main" id="{736397C6-E125-472B-9893-E6FBDDC03010}"/>
              </a:ext>
            </a:extLst>
          </p:cNvPr>
          <p:cNvSpPr txBox="1"/>
          <p:nvPr/>
        </p:nvSpPr>
        <p:spPr>
          <a:xfrm>
            <a:off x="688911" y="6488668"/>
            <a:ext cx="2954655" cy="253916"/>
          </a:xfrm>
          <a:prstGeom prst="rect">
            <a:avLst/>
          </a:prstGeom>
          <a:noFill/>
        </p:spPr>
        <p:txBody>
          <a:bodyPr wrap="none" rtlCol="0">
            <a:spAutoFit/>
          </a:bodyPr>
          <a:lstStyle/>
          <a:p>
            <a:r>
              <a:rPr lang="it-IT" sz="1050" i="1" dirty="0"/>
              <a:t>* Valori % (numero rispondenti al questionario, 43)</a:t>
            </a:r>
          </a:p>
        </p:txBody>
      </p:sp>
      <p:graphicFrame>
        <p:nvGraphicFramePr>
          <p:cNvPr id="8" name="Grafico 7">
            <a:extLst>
              <a:ext uri="{FF2B5EF4-FFF2-40B4-BE49-F238E27FC236}">
                <a16:creationId xmlns:a16="http://schemas.microsoft.com/office/drawing/2014/main" id="{3A5F900D-2A79-4F70-9560-AE9288FC6A61}"/>
              </a:ext>
            </a:extLst>
          </p:cNvPr>
          <p:cNvGraphicFramePr/>
          <p:nvPr>
            <p:extLst>
              <p:ext uri="{D42A27DB-BD31-4B8C-83A1-F6EECF244321}">
                <p14:modId xmlns:p14="http://schemas.microsoft.com/office/powerpoint/2010/main" val="1197392417"/>
              </p:ext>
            </p:extLst>
          </p:nvPr>
        </p:nvGraphicFramePr>
        <p:xfrm>
          <a:off x="3564293" y="1760313"/>
          <a:ext cx="3627227" cy="2111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olo 1">
            <a:extLst>
              <a:ext uri="{FF2B5EF4-FFF2-40B4-BE49-F238E27FC236}">
                <a16:creationId xmlns:a16="http://schemas.microsoft.com/office/drawing/2014/main" id="{F2E5B971-C73E-454B-A04E-34D4EB4FA494}"/>
              </a:ext>
            </a:extLst>
          </p:cNvPr>
          <p:cNvSpPr>
            <a:spLocks noGrp="1"/>
          </p:cNvSpPr>
          <p:nvPr>
            <p:ph type="title"/>
          </p:nvPr>
        </p:nvSpPr>
        <p:spPr>
          <a:xfrm>
            <a:off x="688910" y="621036"/>
            <a:ext cx="10840603" cy="1031596"/>
          </a:xfrm>
        </p:spPr>
        <p:txBody>
          <a:bodyPr>
            <a:noAutofit/>
          </a:bodyPr>
          <a:lstStyle/>
          <a:p>
            <a:pPr algn="just"/>
            <a:r>
              <a:rPr lang="it-IT" sz="1400" dirty="0"/>
              <a:t>Nella quasi totalità dei casi rilevati, i «</a:t>
            </a:r>
            <a:r>
              <a:rPr lang="it-IT" sz="1400" b="1" dirty="0"/>
              <a:t>Garanti per la Comunicazione e la Partecipazione» </a:t>
            </a:r>
            <a:r>
              <a:rPr lang="it-IT" sz="1400" dirty="0"/>
              <a:t>che hanno risposto al questionario sono </a:t>
            </a:r>
            <a:r>
              <a:rPr lang="it-IT" sz="1400" b="1" i="1" dirty="0"/>
              <a:t>dipendenti pubblici </a:t>
            </a:r>
            <a:r>
              <a:rPr lang="it-IT" sz="1400" dirty="0"/>
              <a:t>(</a:t>
            </a:r>
            <a:r>
              <a:rPr lang="it-IT" sz="1400" b="1" dirty="0"/>
              <a:t>97,7%</a:t>
            </a:r>
            <a:r>
              <a:rPr lang="it-IT" sz="1400" dirty="0"/>
              <a:t>),  Garanti per conto di un </a:t>
            </a:r>
            <a:r>
              <a:rPr lang="it-IT" sz="1400" b="1" i="1" dirty="0"/>
              <a:t>Comune</a:t>
            </a:r>
            <a:r>
              <a:rPr lang="it-IT" sz="1400" dirty="0"/>
              <a:t> (</a:t>
            </a:r>
            <a:r>
              <a:rPr lang="it-IT" sz="1400" b="1" dirty="0"/>
              <a:t>86%</a:t>
            </a:r>
            <a:r>
              <a:rPr lang="it-IT" sz="1400" dirty="0"/>
              <a:t>), afferenti al </a:t>
            </a:r>
            <a:r>
              <a:rPr lang="it-IT" sz="1400" b="1" i="1" dirty="0"/>
              <a:t>Settore Urbanistica e Territorio </a:t>
            </a:r>
            <a:r>
              <a:rPr lang="it-IT" sz="1400" dirty="0"/>
              <a:t>(</a:t>
            </a:r>
            <a:r>
              <a:rPr lang="it-IT" sz="1400" b="1" dirty="0"/>
              <a:t>65,1%</a:t>
            </a:r>
            <a:r>
              <a:rPr lang="it-IT" sz="1400" dirty="0"/>
              <a:t>) o alla </a:t>
            </a:r>
            <a:r>
              <a:rPr lang="it-IT" sz="1400" b="1" i="1" dirty="0"/>
              <a:t>Segreteria Generale </a:t>
            </a:r>
            <a:r>
              <a:rPr lang="it-IT" sz="1400" dirty="0"/>
              <a:t>(</a:t>
            </a:r>
            <a:r>
              <a:rPr lang="it-IT" sz="1400" b="1" dirty="0"/>
              <a:t>14%</a:t>
            </a:r>
            <a:r>
              <a:rPr lang="it-IT" sz="1400" dirty="0"/>
              <a:t>). Nel </a:t>
            </a:r>
            <a:r>
              <a:rPr lang="it-IT" sz="1400" b="1" dirty="0"/>
              <a:t>90,7%</a:t>
            </a:r>
            <a:r>
              <a:rPr lang="it-IT" sz="1400" dirty="0"/>
              <a:t> dei casi, i rispondenti hanno assunto il ruolo di Garante </a:t>
            </a:r>
            <a:r>
              <a:rPr lang="it-IT" sz="1400" b="1" i="1" dirty="0"/>
              <a:t>su proposta del responsabile dell’Ufficio di Piano o di altra figura istituzionale dell’Ente </a:t>
            </a:r>
            <a:r>
              <a:rPr lang="it-IT" sz="1400" dirty="0"/>
              <a:t>c/o cui, nel </a:t>
            </a:r>
            <a:r>
              <a:rPr lang="it-IT" sz="1400" b="1" dirty="0"/>
              <a:t>67,4% </a:t>
            </a:r>
            <a:r>
              <a:rPr lang="it-IT" sz="1400" dirty="0"/>
              <a:t>dei casi analizzati complessivamente, </a:t>
            </a:r>
            <a:r>
              <a:rPr lang="it-IT" sz="1400" b="1" i="1" dirty="0"/>
              <a:t>non è presente un ufficio dedicato che si occupa di partecipazione</a:t>
            </a:r>
            <a:r>
              <a:rPr lang="it-IT" sz="1400" dirty="0"/>
              <a:t>.</a:t>
            </a:r>
            <a:endParaRPr lang="it-IT" sz="1400" b="1" dirty="0"/>
          </a:p>
        </p:txBody>
      </p:sp>
      <p:graphicFrame>
        <p:nvGraphicFramePr>
          <p:cNvPr id="12" name="Grafico 11">
            <a:extLst>
              <a:ext uri="{FF2B5EF4-FFF2-40B4-BE49-F238E27FC236}">
                <a16:creationId xmlns:a16="http://schemas.microsoft.com/office/drawing/2014/main" id="{565078E6-5EC1-4DFF-B097-F60F916CDCCE}"/>
              </a:ext>
            </a:extLst>
          </p:cNvPr>
          <p:cNvGraphicFramePr/>
          <p:nvPr>
            <p:extLst>
              <p:ext uri="{D42A27DB-BD31-4B8C-83A1-F6EECF244321}">
                <p14:modId xmlns:p14="http://schemas.microsoft.com/office/powerpoint/2010/main" val="1231478939"/>
              </p:ext>
            </p:extLst>
          </p:nvPr>
        </p:nvGraphicFramePr>
        <p:xfrm>
          <a:off x="4778332" y="3872203"/>
          <a:ext cx="2327891" cy="2364762"/>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olo 1">
            <a:extLst>
              <a:ext uri="{FF2B5EF4-FFF2-40B4-BE49-F238E27FC236}">
                <a16:creationId xmlns:a16="http://schemas.microsoft.com/office/drawing/2014/main" id="{C895E57F-6020-41D5-8F36-EC2C572EF271}"/>
              </a:ext>
            </a:extLst>
          </p:cNvPr>
          <p:cNvSpPr txBox="1">
            <a:spLocks/>
          </p:cNvSpPr>
          <p:nvPr/>
        </p:nvSpPr>
        <p:spPr>
          <a:xfrm>
            <a:off x="688911" y="114402"/>
            <a:ext cx="10515600" cy="452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Informazioni generali: </a:t>
            </a:r>
            <a:r>
              <a:rPr lang="it-IT" sz="2800" dirty="0">
                <a:effectLst>
                  <a:outerShdw blurRad="38100" dist="38100" dir="2700000" algn="tl">
                    <a:srgbClr val="000000">
                      <a:alpha val="43137"/>
                    </a:srgbClr>
                  </a:outerShdw>
                </a:effectLst>
              </a:rPr>
              <a:t>profilo istituzionale dei «Garanti»</a:t>
            </a:r>
          </a:p>
        </p:txBody>
      </p:sp>
      <p:graphicFrame>
        <p:nvGraphicFramePr>
          <p:cNvPr id="16" name="Grafico 15">
            <a:extLst>
              <a:ext uri="{FF2B5EF4-FFF2-40B4-BE49-F238E27FC236}">
                <a16:creationId xmlns:a16="http://schemas.microsoft.com/office/drawing/2014/main" id="{02E302E2-7F29-4F96-8C03-09FDF68945C7}"/>
              </a:ext>
            </a:extLst>
          </p:cNvPr>
          <p:cNvGraphicFramePr/>
          <p:nvPr>
            <p:extLst>
              <p:ext uri="{D42A27DB-BD31-4B8C-83A1-F6EECF244321}">
                <p14:modId xmlns:p14="http://schemas.microsoft.com/office/powerpoint/2010/main" val="3776064425"/>
              </p:ext>
            </p:extLst>
          </p:nvPr>
        </p:nvGraphicFramePr>
        <p:xfrm>
          <a:off x="688910" y="3872202"/>
          <a:ext cx="4174719" cy="23647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afico 17">
            <a:extLst>
              <a:ext uri="{FF2B5EF4-FFF2-40B4-BE49-F238E27FC236}">
                <a16:creationId xmlns:a16="http://schemas.microsoft.com/office/drawing/2014/main" id="{340019EB-35AD-4BF0-A9A0-2172F5C5A74E}"/>
              </a:ext>
            </a:extLst>
          </p:cNvPr>
          <p:cNvGraphicFramePr/>
          <p:nvPr>
            <p:extLst>
              <p:ext uri="{D42A27DB-BD31-4B8C-83A1-F6EECF244321}">
                <p14:modId xmlns:p14="http://schemas.microsoft.com/office/powerpoint/2010/main" val="1066565646"/>
              </p:ext>
            </p:extLst>
          </p:nvPr>
        </p:nvGraphicFramePr>
        <p:xfrm>
          <a:off x="7191517" y="1760310"/>
          <a:ext cx="4337995" cy="44766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7500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B91B51B3-7FB6-4517-86ED-C763488F0D5A}"/>
              </a:ext>
            </a:extLst>
          </p:cNvPr>
          <p:cNvGraphicFramePr/>
          <p:nvPr>
            <p:extLst>
              <p:ext uri="{D42A27DB-BD31-4B8C-83A1-F6EECF244321}">
                <p14:modId xmlns:p14="http://schemas.microsoft.com/office/powerpoint/2010/main" val="446775995"/>
              </p:ext>
            </p:extLst>
          </p:nvPr>
        </p:nvGraphicFramePr>
        <p:xfrm>
          <a:off x="812285" y="1918413"/>
          <a:ext cx="4829708" cy="2383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a:extLst>
              <a:ext uri="{FF2B5EF4-FFF2-40B4-BE49-F238E27FC236}">
                <a16:creationId xmlns:a16="http://schemas.microsoft.com/office/drawing/2014/main" id="{4AFA88AF-19B4-497A-A644-93F0B6ED1F08}"/>
              </a:ext>
            </a:extLst>
          </p:cNvPr>
          <p:cNvGraphicFramePr/>
          <p:nvPr>
            <p:extLst>
              <p:ext uri="{D42A27DB-BD31-4B8C-83A1-F6EECF244321}">
                <p14:modId xmlns:p14="http://schemas.microsoft.com/office/powerpoint/2010/main" val="1885298175"/>
              </p:ext>
            </p:extLst>
          </p:nvPr>
        </p:nvGraphicFramePr>
        <p:xfrm>
          <a:off x="5645461" y="2371205"/>
          <a:ext cx="2913380" cy="1930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a:extLst>
              <a:ext uri="{FF2B5EF4-FFF2-40B4-BE49-F238E27FC236}">
                <a16:creationId xmlns:a16="http://schemas.microsoft.com/office/drawing/2014/main" id="{3794290A-4258-4783-8C15-6877FF01BCE6}"/>
              </a:ext>
            </a:extLst>
          </p:cNvPr>
          <p:cNvGraphicFramePr/>
          <p:nvPr>
            <p:extLst>
              <p:ext uri="{D42A27DB-BD31-4B8C-83A1-F6EECF244321}">
                <p14:modId xmlns:p14="http://schemas.microsoft.com/office/powerpoint/2010/main" val="1138455414"/>
              </p:ext>
            </p:extLst>
          </p:nvPr>
        </p:nvGraphicFramePr>
        <p:xfrm>
          <a:off x="8557685" y="2371204"/>
          <a:ext cx="2757319" cy="1930429"/>
        </p:xfrm>
        <a:graphic>
          <a:graphicData uri="http://schemas.openxmlformats.org/drawingml/2006/chart">
            <c:chart xmlns:c="http://schemas.openxmlformats.org/drawingml/2006/chart" xmlns:r="http://schemas.openxmlformats.org/officeDocument/2006/relationships" r:id="rId4"/>
          </a:graphicData>
        </a:graphic>
      </p:graphicFrame>
      <p:sp>
        <p:nvSpPr>
          <p:cNvPr id="7" name="Titolo 1">
            <a:extLst>
              <a:ext uri="{FF2B5EF4-FFF2-40B4-BE49-F238E27FC236}">
                <a16:creationId xmlns:a16="http://schemas.microsoft.com/office/drawing/2014/main" id="{5E78ED27-F7C8-4A89-B4F7-11FB7F5F1F05}"/>
              </a:ext>
            </a:extLst>
          </p:cNvPr>
          <p:cNvSpPr>
            <a:spLocks noGrp="1"/>
          </p:cNvSpPr>
          <p:nvPr>
            <p:ph type="title"/>
          </p:nvPr>
        </p:nvSpPr>
        <p:spPr>
          <a:xfrm>
            <a:off x="5641992" y="1918404"/>
            <a:ext cx="5673011" cy="452793"/>
          </a:xfrm>
          <a:ln>
            <a:solidFill>
              <a:schemeClr val="tx1"/>
            </a:solidFill>
          </a:ln>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it-IT" sz="1200" b="1" i="1" dirty="0">
                <a:solidFill>
                  <a:prstClr val="black">
                    <a:lumMod val="65000"/>
                    <a:lumOff val="35000"/>
                  </a:prstClr>
                </a:solidFill>
                <a:latin typeface="+mn-lt"/>
                <a:ea typeface="+mn-ea"/>
                <a:cs typeface="+mn-cs"/>
              </a:rPr>
              <a:t>Come valuti le tue competenze (formazione ed esperienza professionale) nel campo della ….</a:t>
            </a:r>
          </a:p>
        </p:txBody>
      </p:sp>
      <p:sp>
        <p:nvSpPr>
          <p:cNvPr id="9" name="Titolo 1">
            <a:extLst>
              <a:ext uri="{FF2B5EF4-FFF2-40B4-BE49-F238E27FC236}">
                <a16:creationId xmlns:a16="http://schemas.microsoft.com/office/drawing/2014/main" id="{4EC967CC-3810-4A3A-BF64-4B04F6507F99}"/>
              </a:ext>
            </a:extLst>
          </p:cNvPr>
          <p:cNvSpPr txBox="1">
            <a:spLocks/>
          </p:cNvSpPr>
          <p:nvPr/>
        </p:nvSpPr>
        <p:spPr>
          <a:xfrm>
            <a:off x="686599" y="84208"/>
            <a:ext cx="10515600" cy="452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Informazioni generali: </a:t>
            </a:r>
            <a:r>
              <a:rPr lang="it-IT" sz="2800" dirty="0">
                <a:effectLst>
                  <a:outerShdw blurRad="38100" dist="38100" dir="2700000" algn="tl">
                    <a:srgbClr val="000000">
                      <a:alpha val="43137"/>
                    </a:srgbClr>
                  </a:outerShdw>
                </a:effectLst>
              </a:rPr>
              <a:t>formazione e competenze dei «Garanti» (1)</a:t>
            </a:r>
          </a:p>
        </p:txBody>
      </p:sp>
      <p:graphicFrame>
        <p:nvGraphicFramePr>
          <p:cNvPr id="10" name="Grafico 9">
            <a:extLst>
              <a:ext uri="{FF2B5EF4-FFF2-40B4-BE49-F238E27FC236}">
                <a16:creationId xmlns:a16="http://schemas.microsoft.com/office/drawing/2014/main" id="{BE4D5484-AE94-44A1-917C-A18AAB2DE8B6}"/>
              </a:ext>
            </a:extLst>
          </p:cNvPr>
          <p:cNvGraphicFramePr/>
          <p:nvPr>
            <p:extLst>
              <p:ext uri="{D42A27DB-BD31-4B8C-83A1-F6EECF244321}">
                <p14:modId xmlns:p14="http://schemas.microsoft.com/office/powerpoint/2010/main" val="1894536693"/>
              </p:ext>
            </p:extLst>
          </p:nvPr>
        </p:nvGraphicFramePr>
        <p:xfrm>
          <a:off x="812284" y="4301635"/>
          <a:ext cx="4834332" cy="23832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co 7">
            <a:extLst>
              <a:ext uri="{FF2B5EF4-FFF2-40B4-BE49-F238E27FC236}">
                <a16:creationId xmlns:a16="http://schemas.microsoft.com/office/drawing/2014/main" id="{16CA9EB9-4D67-4C23-B6AF-47CA3B2DC61C}"/>
              </a:ext>
            </a:extLst>
          </p:cNvPr>
          <p:cNvGraphicFramePr/>
          <p:nvPr>
            <p:extLst>
              <p:ext uri="{D42A27DB-BD31-4B8C-83A1-F6EECF244321}">
                <p14:modId xmlns:p14="http://schemas.microsoft.com/office/powerpoint/2010/main" val="3292037454"/>
              </p:ext>
            </p:extLst>
          </p:nvPr>
        </p:nvGraphicFramePr>
        <p:xfrm>
          <a:off x="5646616" y="4301636"/>
          <a:ext cx="5673011" cy="2383215"/>
        </p:xfrm>
        <a:graphic>
          <a:graphicData uri="http://schemas.openxmlformats.org/drawingml/2006/chart">
            <c:chart xmlns:c="http://schemas.openxmlformats.org/drawingml/2006/chart" xmlns:r="http://schemas.openxmlformats.org/officeDocument/2006/relationships" r:id="rId6"/>
          </a:graphicData>
        </a:graphic>
      </p:graphicFrame>
      <p:sp>
        <p:nvSpPr>
          <p:cNvPr id="11" name="CasellaDiTesto 10">
            <a:extLst>
              <a:ext uri="{FF2B5EF4-FFF2-40B4-BE49-F238E27FC236}">
                <a16:creationId xmlns:a16="http://schemas.microsoft.com/office/drawing/2014/main" id="{A53B0F7C-763B-4D42-B48B-1DD9FCDBD99A}"/>
              </a:ext>
            </a:extLst>
          </p:cNvPr>
          <p:cNvSpPr txBox="1"/>
          <p:nvPr/>
        </p:nvSpPr>
        <p:spPr>
          <a:xfrm rot="16200000">
            <a:off x="10587715" y="5080566"/>
            <a:ext cx="2954655" cy="253916"/>
          </a:xfrm>
          <a:prstGeom prst="rect">
            <a:avLst/>
          </a:prstGeom>
          <a:noFill/>
        </p:spPr>
        <p:txBody>
          <a:bodyPr wrap="none" rtlCol="0">
            <a:spAutoFit/>
          </a:bodyPr>
          <a:lstStyle/>
          <a:p>
            <a:r>
              <a:rPr lang="it-IT" sz="1050" i="1" dirty="0"/>
              <a:t>* Valori % (numero rispondenti al questionario, 43)</a:t>
            </a:r>
          </a:p>
        </p:txBody>
      </p:sp>
      <p:sp>
        <p:nvSpPr>
          <p:cNvPr id="12" name="Titolo 1">
            <a:extLst>
              <a:ext uri="{FF2B5EF4-FFF2-40B4-BE49-F238E27FC236}">
                <a16:creationId xmlns:a16="http://schemas.microsoft.com/office/drawing/2014/main" id="{8E1EB320-AA47-4075-9C41-53CB6A667AD0}"/>
              </a:ext>
            </a:extLst>
          </p:cNvPr>
          <p:cNvSpPr txBox="1">
            <a:spLocks/>
          </p:cNvSpPr>
          <p:nvPr/>
        </p:nvSpPr>
        <p:spPr>
          <a:xfrm>
            <a:off x="686599" y="607454"/>
            <a:ext cx="10694951" cy="12079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it-IT" sz="1400" dirty="0"/>
              <a:t>La formazione dei «Garanti» afferisce principalmente alle seguenti </a:t>
            </a:r>
            <a:r>
              <a:rPr lang="it-IT" sz="1400" b="1" dirty="0"/>
              <a:t>discipline</a:t>
            </a:r>
            <a:r>
              <a:rPr lang="it-IT" sz="1400" dirty="0"/>
              <a:t>: </a:t>
            </a:r>
            <a:r>
              <a:rPr lang="it-IT" sz="1400" b="1" dirty="0"/>
              <a:t>urbanistiche, architettoniche, ingegneristiche, ambientali e di gestione del territorio</a:t>
            </a:r>
            <a:r>
              <a:rPr lang="it-IT" sz="1400" dirty="0"/>
              <a:t> (</a:t>
            </a:r>
            <a:r>
              <a:rPr lang="it-IT" sz="1400" b="1" dirty="0"/>
              <a:t>51,2%</a:t>
            </a:r>
            <a:r>
              <a:rPr lang="it-IT" sz="1400" dirty="0"/>
              <a:t>); </a:t>
            </a:r>
            <a:r>
              <a:rPr lang="it-IT" sz="1400" b="1" dirty="0"/>
              <a:t>giuridiche</a:t>
            </a:r>
            <a:r>
              <a:rPr lang="it-IT" sz="1400" dirty="0"/>
              <a:t> (</a:t>
            </a:r>
            <a:r>
              <a:rPr lang="it-IT" sz="1400" b="1" dirty="0"/>
              <a:t>25,6%</a:t>
            </a:r>
            <a:r>
              <a:rPr lang="it-IT" sz="1400" dirty="0"/>
              <a:t>); </a:t>
            </a:r>
            <a:r>
              <a:rPr lang="it-IT" sz="1400" b="1" dirty="0"/>
              <a:t>della comunicazione </a:t>
            </a:r>
            <a:r>
              <a:rPr lang="it-IT" sz="1400" dirty="0"/>
              <a:t>(</a:t>
            </a:r>
            <a:r>
              <a:rPr lang="it-IT" sz="1400" b="1" dirty="0"/>
              <a:t>14,0%</a:t>
            </a:r>
            <a:r>
              <a:rPr lang="it-IT" sz="1400" dirty="0"/>
              <a:t>). Poco più del 50% dei «Garanti» dichiara di avere competenze intermedie o elevate nel campo della comunicazione pubblica e della partecipazione, mentre </a:t>
            </a:r>
            <a:r>
              <a:rPr lang="it-IT" sz="1400" b="1" dirty="0"/>
              <a:t>una quota comunque elevata (superiore al 40%), dichiara di non avere competenze specifiche o avere competenze di base</a:t>
            </a:r>
            <a:r>
              <a:rPr lang="it-IT" sz="1400" dirty="0"/>
              <a:t>. Il 58,1% dei rispondenti ha seguito almeno un percorso di formazione sui temi della partecipazione. Come prevedibile, </a:t>
            </a:r>
            <a:r>
              <a:rPr lang="it-IT" sz="1400" b="1" dirty="0"/>
              <a:t>al crescere del numero di percorsi di formazione seguiti sui temi della partecipazione, tende ad aumentare anche il livello di competenze in materia </a:t>
            </a:r>
            <a:r>
              <a:rPr lang="it-IT" sz="1400" dirty="0"/>
              <a:t>espresso nell’esercizio dell’autovalutazione richiesta ai «Garanti» rispondenti al questionario.</a:t>
            </a:r>
          </a:p>
        </p:txBody>
      </p:sp>
      <p:sp>
        <p:nvSpPr>
          <p:cNvPr id="13" name="Freccia circolare a destra 12">
            <a:extLst>
              <a:ext uri="{FF2B5EF4-FFF2-40B4-BE49-F238E27FC236}">
                <a16:creationId xmlns:a16="http://schemas.microsoft.com/office/drawing/2014/main" id="{A499903B-EE2B-44D5-8722-8748F45F9275}"/>
              </a:ext>
            </a:extLst>
          </p:cNvPr>
          <p:cNvSpPr/>
          <p:nvPr/>
        </p:nvSpPr>
        <p:spPr>
          <a:xfrm flipH="1">
            <a:off x="10746295" y="2625754"/>
            <a:ext cx="723613" cy="2046685"/>
          </a:xfrm>
          <a:prstGeom prst="curvedRightArrow">
            <a:avLst>
              <a:gd name="adj1" fmla="val 9907"/>
              <a:gd name="adj2" fmla="val 29681"/>
              <a:gd name="adj3" fmla="val 25000"/>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solidFill>
                <a:schemeClr val="tx1"/>
              </a:solidFill>
            </a:endParaRPr>
          </a:p>
        </p:txBody>
      </p:sp>
    </p:spTree>
    <p:extLst>
      <p:ext uri="{BB962C8B-B14F-4D97-AF65-F5344CB8AC3E}">
        <p14:creationId xmlns:p14="http://schemas.microsoft.com/office/powerpoint/2010/main" val="404148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4EC967CC-3810-4A3A-BF64-4B04F6507F99}"/>
              </a:ext>
            </a:extLst>
          </p:cNvPr>
          <p:cNvSpPr txBox="1">
            <a:spLocks/>
          </p:cNvSpPr>
          <p:nvPr/>
        </p:nvSpPr>
        <p:spPr>
          <a:xfrm>
            <a:off x="686599" y="84208"/>
            <a:ext cx="10515600" cy="452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Informazioni generali: </a:t>
            </a:r>
            <a:r>
              <a:rPr lang="it-IT" sz="2800" dirty="0">
                <a:effectLst>
                  <a:outerShdw blurRad="38100" dist="38100" dir="2700000" algn="tl">
                    <a:srgbClr val="000000">
                      <a:alpha val="43137"/>
                    </a:srgbClr>
                  </a:outerShdw>
                </a:effectLst>
              </a:rPr>
              <a:t>formazione e competenze dei «Garanti» (2)</a:t>
            </a:r>
          </a:p>
        </p:txBody>
      </p:sp>
      <p:sp>
        <p:nvSpPr>
          <p:cNvPr id="11" name="CasellaDiTesto 10">
            <a:extLst>
              <a:ext uri="{FF2B5EF4-FFF2-40B4-BE49-F238E27FC236}">
                <a16:creationId xmlns:a16="http://schemas.microsoft.com/office/drawing/2014/main" id="{A53B0F7C-763B-4D42-B48B-1DD9FCDBD99A}"/>
              </a:ext>
            </a:extLst>
          </p:cNvPr>
          <p:cNvSpPr txBox="1"/>
          <p:nvPr/>
        </p:nvSpPr>
        <p:spPr>
          <a:xfrm rot="16200000">
            <a:off x="10587715" y="5080566"/>
            <a:ext cx="2954655" cy="253916"/>
          </a:xfrm>
          <a:prstGeom prst="rect">
            <a:avLst/>
          </a:prstGeom>
          <a:noFill/>
        </p:spPr>
        <p:txBody>
          <a:bodyPr wrap="none" rtlCol="0">
            <a:spAutoFit/>
          </a:bodyPr>
          <a:lstStyle/>
          <a:p>
            <a:r>
              <a:rPr lang="it-IT" sz="1050" i="1" dirty="0"/>
              <a:t>* Valori % (numero rispondenti al questionario, 43)</a:t>
            </a:r>
          </a:p>
        </p:txBody>
      </p:sp>
      <p:sp>
        <p:nvSpPr>
          <p:cNvPr id="12" name="Titolo 1">
            <a:extLst>
              <a:ext uri="{FF2B5EF4-FFF2-40B4-BE49-F238E27FC236}">
                <a16:creationId xmlns:a16="http://schemas.microsoft.com/office/drawing/2014/main" id="{8E1EB320-AA47-4075-9C41-53CB6A667AD0}"/>
              </a:ext>
            </a:extLst>
          </p:cNvPr>
          <p:cNvSpPr txBox="1">
            <a:spLocks/>
          </p:cNvSpPr>
          <p:nvPr/>
        </p:nvSpPr>
        <p:spPr>
          <a:xfrm>
            <a:off x="882542" y="607455"/>
            <a:ext cx="10403211" cy="12079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it-IT" sz="1400" dirty="0"/>
              <a:t>Osservando come si distribuisce il livello di competenza dei Garanti nel campo della partecipazione  rispetto all’ambito a cui afferisce la loro formazione si osserva che le discipline maggiormente rappresentate tra i «Garanti» rispondenti (ovvero discipline «Urbanistiche, …» e «Giuridiche») sono quelle con un maggiore appiattimento verso il basso delle competenze in materia di partecipazione, rispetto alle discipline «Umanistiche» e della «Comunicazione» che invece sono quelle meno rappresentate tra i rispondenti al questionario.</a:t>
            </a:r>
          </a:p>
        </p:txBody>
      </p:sp>
      <p:graphicFrame>
        <p:nvGraphicFramePr>
          <p:cNvPr id="16" name="Grafico 15">
            <a:extLst>
              <a:ext uri="{FF2B5EF4-FFF2-40B4-BE49-F238E27FC236}">
                <a16:creationId xmlns:a16="http://schemas.microsoft.com/office/drawing/2014/main" id="{7FEB03D6-257A-4692-943C-81DB0331CDC2}"/>
              </a:ext>
            </a:extLst>
          </p:cNvPr>
          <p:cNvGraphicFramePr>
            <a:graphicFrameLocks/>
          </p:cNvGraphicFramePr>
          <p:nvPr>
            <p:extLst>
              <p:ext uri="{D42A27DB-BD31-4B8C-83A1-F6EECF244321}">
                <p14:modId xmlns:p14="http://schemas.microsoft.com/office/powerpoint/2010/main" val="156068829"/>
              </p:ext>
            </p:extLst>
          </p:nvPr>
        </p:nvGraphicFramePr>
        <p:xfrm>
          <a:off x="906246" y="1815364"/>
          <a:ext cx="10379507" cy="4678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317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9000" b="-9000"/>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F4CB1A-C96E-47C5-8654-6D9AAFDA552B}"/>
              </a:ext>
            </a:extLst>
          </p:cNvPr>
          <p:cNvSpPr>
            <a:spLocks noGrp="1"/>
          </p:cNvSpPr>
          <p:nvPr>
            <p:ph idx="1"/>
          </p:nvPr>
        </p:nvSpPr>
        <p:spPr>
          <a:xfrm>
            <a:off x="1110342" y="5296613"/>
            <a:ext cx="10646229" cy="586597"/>
          </a:xfrm>
        </p:spPr>
        <p:txBody>
          <a:bodyPr>
            <a:noAutofit/>
          </a:bodyPr>
          <a:lstStyle/>
          <a:p>
            <a:pPr marL="0" indent="0">
              <a:buNone/>
            </a:pPr>
            <a:r>
              <a:rPr lang="it-IT" sz="3600" b="1" i="1" dirty="0">
                <a:solidFill>
                  <a:schemeClr val="accent1"/>
                </a:solidFill>
              </a:rPr>
              <a:t>Il processo di partecipazione attivato per il Piano</a:t>
            </a:r>
          </a:p>
        </p:txBody>
      </p:sp>
      <p:pic>
        <p:nvPicPr>
          <p:cNvPr id="5" name="Elemento grafico 4" descr="Frecce a zig zag con riempimento a tinta unita">
            <a:extLst>
              <a:ext uri="{FF2B5EF4-FFF2-40B4-BE49-F238E27FC236}">
                <a16:creationId xmlns:a16="http://schemas.microsoft.com/office/drawing/2014/main" id="{AD4C5D96-9534-44AB-A017-3A872ED372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71" y="5132711"/>
            <a:ext cx="914400" cy="914400"/>
          </a:xfrm>
          <a:prstGeom prst="rect">
            <a:avLst/>
          </a:prstGeom>
        </p:spPr>
      </p:pic>
    </p:spTree>
    <p:extLst>
      <p:ext uri="{BB962C8B-B14F-4D97-AF65-F5344CB8AC3E}">
        <p14:creationId xmlns:p14="http://schemas.microsoft.com/office/powerpoint/2010/main" val="314837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4FBE7C9-429D-4F48-B3E2-1C54284E8FB1}"/>
              </a:ext>
            </a:extLst>
          </p:cNvPr>
          <p:cNvSpPr txBox="1">
            <a:spLocks/>
          </p:cNvSpPr>
          <p:nvPr/>
        </p:nvSpPr>
        <p:spPr>
          <a:xfrm>
            <a:off x="688910" y="239508"/>
            <a:ext cx="11170297" cy="452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Processo di pianificazione territoriale ed urbanistica: </a:t>
            </a:r>
            <a:r>
              <a:rPr lang="it-IT" sz="2800" dirty="0">
                <a:effectLst>
                  <a:outerShdw blurRad="38100" dist="38100" dir="2700000" algn="tl">
                    <a:srgbClr val="000000">
                      <a:alpha val="43137"/>
                    </a:srgbClr>
                  </a:outerShdw>
                </a:effectLst>
              </a:rPr>
              <a:t>quale fase?</a:t>
            </a:r>
          </a:p>
        </p:txBody>
      </p:sp>
      <mc:AlternateContent xmlns:mc="http://schemas.openxmlformats.org/markup-compatibility/2006" xmlns:cx2="http://schemas.microsoft.com/office/drawing/2015/10/21/chartex">
        <mc:Choice Requires="cx2">
          <p:graphicFrame>
            <p:nvGraphicFramePr>
              <p:cNvPr id="3" name="Grafico 2">
                <a:extLst>
                  <a:ext uri="{FF2B5EF4-FFF2-40B4-BE49-F238E27FC236}">
                    <a16:creationId xmlns:a16="http://schemas.microsoft.com/office/drawing/2014/main" id="{6B51B8C1-CED3-4855-813C-76691AC68662}"/>
                  </a:ext>
                </a:extLst>
              </p:cNvPr>
              <p:cNvGraphicFramePr/>
              <p:nvPr>
                <p:extLst>
                  <p:ext uri="{D42A27DB-BD31-4B8C-83A1-F6EECF244321}">
                    <p14:modId xmlns:p14="http://schemas.microsoft.com/office/powerpoint/2010/main" val="1490009622"/>
                  </p:ext>
                </p:extLst>
              </p:nvPr>
            </p:nvGraphicFramePr>
            <p:xfrm>
              <a:off x="688911" y="1847461"/>
              <a:ext cx="10745283" cy="454400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Grafico 2">
                <a:extLst>
                  <a:ext uri="{FF2B5EF4-FFF2-40B4-BE49-F238E27FC236}">
                    <a16:creationId xmlns:a16="http://schemas.microsoft.com/office/drawing/2014/main" id="{6B51B8C1-CED3-4855-813C-76691AC68662}"/>
                  </a:ext>
                </a:extLst>
              </p:cNvPr>
              <p:cNvPicPr>
                <a:picLocks noGrp="1" noRot="1" noChangeAspect="1" noMove="1" noResize="1" noEditPoints="1" noAdjustHandles="1" noChangeArrowheads="1" noChangeShapeType="1"/>
              </p:cNvPicPr>
              <p:nvPr/>
            </p:nvPicPr>
            <p:blipFill>
              <a:blip r:embed="rId3"/>
              <a:stretch>
                <a:fillRect/>
              </a:stretch>
            </p:blipFill>
            <p:spPr>
              <a:xfrm>
                <a:off x="688911" y="1847461"/>
                <a:ext cx="10745283" cy="4544008"/>
              </a:xfrm>
              <a:prstGeom prst="rect">
                <a:avLst/>
              </a:prstGeom>
            </p:spPr>
          </p:pic>
        </mc:Fallback>
      </mc:AlternateContent>
      <p:sp>
        <p:nvSpPr>
          <p:cNvPr id="7" name="CasellaDiTesto 6">
            <a:extLst>
              <a:ext uri="{FF2B5EF4-FFF2-40B4-BE49-F238E27FC236}">
                <a16:creationId xmlns:a16="http://schemas.microsoft.com/office/drawing/2014/main" id="{9990A1E0-40DE-4A24-A6C5-227259B09387}"/>
              </a:ext>
            </a:extLst>
          </p:cNvPr>
          <p:cNvSpPr txBox="1"/>
          <p:nvPr/>
        </p:nvSpPr>
        <p:spPr>
          <a:xfrm>
            <a:off x="688911" y="6488668"/>
            <a:ext cx="2954655" cy="253916"/>
          </a:xfrm>
          <a:prstGeom prst="rect">
            <a:avLst/>
          </a:prstGeom>
          <a:noFill/>
        </p:spPr>
        <p:txBody>
          <a:bodyPr wrap="none" rtlCol="0">
            <a:spAutoFit/>
          </a:bodyPr>
          <a:lstStyle/>
          <a:p>
            <a:r>
              <a:rPr lang="it-IT" sz="1050" i="1" dirty="0"/>
              <a:t>* Valori % (numero rispondenti al questionario, 43)</a:t>
            </a:r>
          </a:p>
        </p:txBody>
      </p:sp>
      <p:sp>
        <p:nvSpPr>
          <p:cNvPr id="8" name="Titolo 1">
            <a:extLst>
              <a:ext uri="{FF2B5EF4-FFF2-40B4-BE49-F238E27FC236}">
                <a16:creationId xmlns:a16="http://schemas.microsoft.com/office/drawing/2014/main" id="{19E14EAC-595B-4F25-B244-CED4C44BF7E8}"/>
              </a:ext>
            </a:extLst>
          </p:cNvPr>
          <p:cNvSpPr>
            <a:spLocks noGrp="1"/>
          </p:cNvSpPr>
          <p:nvPr>
            <p:ph type="title"/>
          </p:nvPr>
        </p:nvSpPr>
        <p:spPr>
          <a:xfrm>
            <a:off x="688910" y="855677"/>
            <a:ext cx="10745283" cy="787985"/>
          </a:xfrm>
        </p:spPr>
        <p:txBody>
          <a:bodyPr>
            <a:noAutofit/>
          </a:bodyPr>
          <a:lstStyle/>
          <a:p>
            <a:pPr algn="just"/>
            <a:r>
              <a:rPr lang="it-IT" sz="1400" dirty="0"/>
              <a:t>Nel 58,1% dei casi rilevati, il processo di pianificazione territoriale ed urbanistica è ancora nella fase di «</a:t>
            </a:r>
            <a:r>
              <a:rPr lang="it-IT" sz="1400" b="1" dirty="0"/>
              <a:t>Formazione del Piano</a:t>
            </a:r>
            <a:r>
              <a:rPr lang="it-IT" sz="1400" dirty="0"/>
              <a:t>»: tra questi, la maggior parte dei processi di pianificazione è ancora nella fase di «Analisi conoscitiva» (27,9%), il 20,9% è nella fase di «Consultazione preliminare» e il 9,3% nella fase di «Impostazione della Strategia». Il 23,3% dei processi di pianificazione è nella fase di «Assunzione della Proposta di Piano» mentre solo il 9,3% è nelle fasi finali del processo di pianificazione (Adozione, Approvazione ed Invio del Piano alla Regione).</a:t>
            </a:r>
          </a:p>
        </p:txBody>
      </p:sp>
    </p:spTree>
    <p:extLst>
      <p:ext uri="{BB962C8B-B14F-4D97-AF65-F5344CB8AC3E}">
        <p14:creationId xmlns:p14="http://schemas.microsoft.com/office/powerpoint/2010/main" val="87523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4FBE7C9-429D-4F48-B3E2-1C54284E8FB1}"/>
              </a:ext>
            </a:extLst>
          </p:cNvPr>
          <p:cNvSpPr txBox="1">
            <a:spLocks/>
          </p:cNvSpPr>
          <p:nvPr/>
        </p:nvSpPr>
        <p:spPr>
          <a:xfrm>
            <a:off x="652365" y="127438"/>
            <a:ext cx="11336693" cy="452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a:t>Processo di pianificazione territoriale ed urbanistica: </a:t>
            </a:r>
            <a:r>
              <a:rPr lang="it-IT" sz="2400" dirty="0">
                <a:effectLst>
                  <a:outerShdw blurRad="38100" dist="38100" dir="2700000" algn="tl">
                    <a:srgbClr val="000000">
                      <a:alpha val="43137"/>
                    </a:srgbClr>
                  </a:outerShdw>
                </a:effectLst>
              </a:rPr>
              <a:t>figure esperte per la partecipazione</a:t>
            </a:r>
          </a:p>
        </p:txBody>
      </p:sp>
      <p:graphicFrame>
        <p:nvGraphicFramePr>
          <p:cNvPr id="5" name="Grafico 4">
            <a:extLst>
              <a:ext uri="{FF2B5EF4-FFF2-40B4-BE49-F238E27FC236}">
                <a16:creationId xmlns:a16="http://schemas.microsoft.com/office/drawing/2014/main" id="{FDCA0D70-F25B-4B18-B5B9-7919C9B0B117}"/>
              </a:ext>
            </a:extLst>
          </p:cNvPr>
          <p:cNvGraphicFramePr/>
          <p:nvPr>
            <p:extLst>
              <p:ext uri="{D42A27DB-BD31-4B8C-83A1-F6EECF244321}">
                <p14:modId xmlns:p14="http://schemas.microsoft.com/office/powerpoint/2010/main" val="3116776852"/>
              </p:ext>
            </p:extLst>
          </p:nvPr>
        </p:nvGraphicFramePr>
        <p:xfrm>
          <a:off x="688911" y="1539550"/>
          <a:ext cx="5788465" cy="2440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B59C8225-D389-49D5-B40C-AB628B65D176}"/>
              </a:ext>
            </a:extLst>
          </p:cNvPr>
          <p:cNvGraphicFramePr/>
          <p:nvPr>
            <p:extLst>
              <p:ext uri="{D42A27DB-BD31-4B8C-83A1-F6EECF244321}">
                <p14:modId xmlns:p14="http://schemas.microsoft.com/office/powerpoint/2010/main" val="401832121"/>
              </p:ext>
            </p:extLst>
          </p:nvPr>
        </p:nvGraphicFramePr>
        <p:xfrm>
          <a:off x="6477377" y="1539551"/>
          <a:ext cx="5475138" cy="4980112"/>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9990A1E0-40DE-4A24-A6C5-227259B09387}"/>
              </a:ext>
            </a:extLst>
          </p:cNvPr>
          <p:cNvSpPr txBox="1"/>
          <p:nvPr/>
        </p:nvSpPr>
        <p:spPr>
          <a:xfrm>
            <a:off x="688911" y="6488668"/>
            <a:ext cx="4102405" cy="253916"/>
          </a:xfrm>
          <a:prstGeom prst="rect">
            <a:avLst/>
          </a:prstGeom>
          <a:noFill/>
        </p:spPr>
        <p:txBody>
          <a:bodyPr wrap="none" rtlCol="0">
            <a:spAutoFit/>
          </a:bodyPr>
          <a:lstStyle/>
          <a:p>
            <a:r>
              <a:rPr lang="it-IT" sz="1050" i="1" dirty="0"/>
              <a:t>* Valori % e valori % di colonna (numero rispondenti al questionario, 43)</a:t>
            </a:r>
          </a:p>
        </p:txBody>
      </p:sp>
      <p:sp>
        <p:nvSpPr>
          <p:cNvPr id="8" name="Titolo 1">
            <a:extLst>
              <a:ext uri="{FF2B5EF4-FFF2-40B4-BE49-F238E27FC236}">
                <a16:creationId xmlns:a16="http://schemas.microsoft.com/office/drawing/2014/main" id="{19E14EAC-595B-4F25-B244-CED4C44BF7E8}"/>
              </a:ext>
            </a:extLst>
          </p:cNvPr>
          <p:cNvSpPr>
            <a:spLocks noGrp="1"/>
          </p:cNvSpPr>
          <p:nvPr>
            <p:ph type="title"/>
          </p:nvPr>
        </p:nvSpPr>
        <p:spPr>
          <a:xfrm>
            <a:off x="688910" y="580231"/>
            <a:ext cx="11263604" cy="943821"/>
          </a:xfrm>
        </p:spPr>
        <p:txBody>
          <a:bodyPr>
            <a:noAutofit/>
          </a:bodyPr>
          <a:lstStyle/>
          <a:p>
            <a:pPr algn="just"/>
            <a:r>
              <a:rPr lang="it-IT" sz="1400" dirty="0"/>
              <a:t>Nel 55,8% dei casi il processo di partecipazione è stato ideato e/o gestito da soggetti esterni (facilitatori esterni o società di consulenza esterne all’Amministrazione), nel 30,2% dei casi dal «Garante» stesso e solo nel 14% dei casi da facilitatori interni all’Amministrazione. Nel 60,5% dei casi a supporto del processo di partecipazione del Piano sono stati coinvolti Esperti tematici e Tecnici dell’ Ufficio di Piano.</a:t>
            </a:r>
          </a:p>
        </p:txBody>
      </p:sp>
      <p:graphicFrame>
        <p:nvGraphicFramePr>
          <p:cNvPr id="9" name="Grafico 8">
            <a:extLst>
              <a:ext uri="{FF2B5EF4-FFF2-40B4-BE49-F238E27FC236}">
                <a16:creationId xmlns:a16="http://schemas.microsoft.com/office/drawing/2014/main" id="{185ACB2E-3272-4DAB-B4B2-77A2C5C4F5F3}"/>
              </a:ext>
            </a:extLst>
          </p:cNvPr>
          <p:cNvGraphicFramePr/>
          <p:nvPr>
            <p:extLst>
              <p:ext uri="{D42A27DB-BD31-4B8C-83A1-F6EECF244321}">
                <p14:modId xmlns:p14="http://schemas.microsoft.com/office/powerpoint/2010/main" val="2842632895"/>
              </p:ext>
            </p:extLst>
          </p:nvPr>
        </p:nvGraphicFramePr>
        <p:xfrm>
          <a:off x="688910" y="3979900"/>
          <a:ext cx="5788465" cy="25242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009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08121-237A-48FC-819F-A944B14B95C5}"/>
              </a:ext>
            </a:extLst>
          </p:cNvPr>
          <p:cNvSpPr>
            <a:spLocks noGrp="1"/>
          </p:cNvSpPr>
          <p:nvPr>
            <p:ph type="title"/>
          </p:nvPr>
        </p:nvSpPr>
        <p:spPr>
          <a:xfrm>
            <a:off x="318782" y="16797"/>
            <a:ext cx="11685864" cy="450129"/>
          </a:xfrm>
        </p:spPr>
        <p:txBody>
          <a:bodyPr>
            <a:noAutofit/>
          </a:bodyPr>
          <a:lstStyle/>
          <a:p>
            <a:r>
              <a:rPr lang="it-IT" sz="2400" dirty="0"/>
              <a:t>Processo di pianificazione territoriale ed urbanistica: </a:t>
            </a:r>
            <a:r>
              <a:rPr lang="it-IT" sz="2400" dirty="0">
                <a:effectLst>
                  <a:outerShdw blurRad="38100" dist="38100" dir="2700000" algn="tl">
                    <a:srgbClr val="000000">
                      <a:alpha val="43137"/>
                    </a:srgbClr>
                  </a:outerShdw>
                </a:effectLst>
              </a:rPr>
              <a:t>strumenti attivati (o che saranno attivati).</a:t>
            </a:r>
          </a:p>
        </p:txBody>
      </p:sp>
      <p:graphicFrame>
        <p:nvGraphicFramePr>
          <p:cNvPr id="5" name="Grafico 4">
            <a:extLst>
              <a:ext uri="{FF2B5EF4-FFF2-40B4-BE49-F238E27FC236}">
                <a16:creationId xmlns:a16="http://schemas.microsoft.com/office/drawing/2014/main" id="{35DEFAA0-10C3-4C67-9399-DBA2A4A07E00}"/>
              </a:ext>
            </a:extLst>
          </p:cNvPr>
          <p:cNvGraphicFramePr/>
          <p:nvPr>
            <p:extLst>
              <p:ext uri="{D42A27DB-BD31-4B8C-83A1-F6EECF244321}">
                <p14:modId xmlns:p14="http://schemas.microsoft.com/office/powerpoint/2010/main" val="3608950319"/>
              </p:ext>
            </p:extLst>
          </p:nvPr>
        </p:nvGraphicFramePr>
        <p:xfrm>
          <a:off x="426378" y="1593908"/>
          <a:ext cx="3575170" cy="51338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3842C226-2403-44AB-BEA4-C71815E72392}"/>
              </a:ext>
            </a:extLst>
          </p:cNvPr>
          <p:cNvGraphicFramePr/>
          <p:nvPr>
            <p:extLst>
              <p:ext uri="{D42A27DB-BD31-4B8C-83A1-F6EECF244321}">
                <p14:modId xmlns:p14="http://schemas.microsoft.com/office/powerpoint/2010/main" val="882728531"/>
              </p:ext>
            </p:extLst>
          </p:nvPr>
        </p:nvGraphicFramePr>
        <p:xfrm>
          <a:off x="4001549" y="1593908"/>
          <a:ext cx="3024402" cy="5133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a:extLst>
              <a:ext uri="{FF2B5EF4-FFF2-40B4-BE49-F238E27FC236}">
                <a16:creationId xmlns:a16="http://schemas.microsoft.com/office/drawing/2014/main" id="{DA10850B-53AA-482E-A599-75BDB4E65CEC}"/>
              </a:ext>
            </a:extLst>
          </p:cNvPr>
          <p:cNvGraphicFramePr/>
          <p:nvPr>
            <p:extLst>
              <p:ext uri="{D42A27DB-BD31-4B8C-83A1-F6EECF244321}">
                <p14:modId xmlns:p14="http://schemas.microsoft.com/office/powerpoint/2010/main" val="1388569410"/>
              </p:ext>
            </p:extLst>
          </p:nvPr>
        </p:nvGraphicFramePr>
        <p:xfrm>
          <a:off x="7025951" y="1593907"/>
          <a:ext cx="4483744" cy="5133856"/>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llaDiTesto 7">
            <a:extLst>
              <a:ext uri="{FF2B5EF4-FFF2-40B4-BE49-F238E27FC236}">
                <a16:creationId xmlns:a16="http://schemas.microsoft.com/office/drawing/2014/main" id="{7B2E4069-E436-4358-A2EE-44B07F967D27}"/>
              </a:ext>
            </a:extLst>
          </p:cNvPr>
          <p:cNvSpPr txBox="1"/>
          <p:nvPr/>
        </p:nvSpPr>
        <p:spPr>
          <a:xfrm rot="16200000">
            <a:off x="10587715" y="4989254"/>
            <a:ext cx="2954655" cy="253916"/>
          </a:xfrm>
          <a:prstGeom prst="rect">
            <a:avLst/>
          </a:prstGeom>
          <a:noFill/>
        </p:spPr>
        <p:txBody>
          <a:bodyPr wrap="none" rtlCol="0">
            <a:spAutoFit/>
          </a:bodyPr>
          <a:lstStyle/>
          <a:p>
            <a:r>
              <a:rPr lang="it-IT" sz="1050" i="1" dirty="0"/>
              <a:t>* Valori % (numero rispondenti al questionario, 43)</a:t>
            </a:r>
          </a:p>
        </p:txBody>
      </p:sp>
      <p:sp>
        <p:nvSpPr>
          <p:cNvPr id="9" name="Titolo 1">
            <a:extLst>
              <a:ext uri="{FF2B5EF4-FFF2-40B4-BE49-F238E27FC236}">
                <a16:creationId xmlns:a16="http://schemas.microsoft.com/office/drawing/2014/main" id="{FFED33C8-6CAD-4BF6-B7FF-B4D5E42BFFE0}"/>
              </a:ext>
            </a:extLst>
          </p:cNvPr>
          <p:cNvSpPr txBox="1">
            <a:spLocks/>
          </p:cNvSpPr>
          <p:nvPr/>
        </p:nvSpPr>
        <p:spPr>
          <a:xfrm>
            <a:off x="318782" y="528506"/>
            <a:ext cx="11190913" cy="981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it-IT" sz="1400" dirty="0"/>
              <a:t>Per le attività di </a:t>
            </a:r>
            <a:r>
              <a:rPr lang="it-IT" sz="1400" b="1" dirty="0"/>
              <a:t>informazione e comunicazione </a:t>
            </a:r>
            <a:r>
              <a:rPr lang="it-IT" sz="1400" dirty="0"/>
              <a:t>prevale il ricorso a strumenti di uso comune, tra cui: Sito/pagina web, comunicati stampa e momenti di formazione e informazione rivolte ai vari attori coinvolti nel processo; meno frequente è invece il ricorso a strumenti quali i «social media» (55,8%) e il «Quaderno del partecipante» (18,6%). Per le attività di </a:t>
            </a:r>
            <a:r>
              <a:rPr lang="it-IT" sz="1400" b="1" dirty="0"/>
              <a:t>consultazione</a:t>
            </a:r>
            <a:r>
              <a:rPr lang="it-IT" sz="1400" dirty="0"/>
              <a:t> sono stati attivati più frequentemente questionari on-line e sondaggi interattivi durante gli incontri. Per quanto riguarda le attività di </a:t>
            </a:r>
            <a:r>
              <a:rPr lang="it-IT" sz="1400" b="1" dirty="0"/>
              <a:t>partecipazione</a:t>
            </a:r>
            <a:r>
              <a:rPr lang="it-IT" sz="1400" dirty="0"/>
              <a:t> prevale l’utilizzo di </a:t>
            </a:r>
            <a:r>
              <a:rPr lang="it-IT" sz="1400" b="1" dirty="0"/>
              <a:t>strumenti mirati a particolari categorie di attori </a:t>
            </a:r>
            <a:r>
              <a:rPr lang="it-IT" sz="1400" dirty="0"/>
              <a:t>(Focus-group, interviste singole) e </a:t>
            </a:r>
            <a:r>
              <a:rPr lang="it-IT" sz="1400" b="1" dirty="0"/>
              <a:t>laboratori rivolti a cittadini </a:t>
            </a:r>
            <a:r>
              <a:rPr lang="it-IT" sz="1400" dirty="0"/>
              <a:t>(tematici e/o territoriali).</a:t>
            </a:r>
          </a:p>
        </p:txBody>
      </p:sp>
    </p:spTree>
    <p:extLst>
      <p:ext uri="{BB962C8B-B14F-4D97-AF65-F5344CB8AC3E}">
        <p14:creationId xmlns:p14="http://schemas.microsoft.com/office/powerpoint/2010/main" val="33898653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9F84525EF540D47A2D5F182898DE1EB" ma:contentTypeVersion="6" ma:contentTypeDescription="Creare un nuovo documento." ma:contentTypeScope="" ma:versionID="b055d984d74835fdc5158e22db2a371b">
  <xsd:schema xmlns:xsd="http://www.w3.org/2001/XMLSchema" xmlns:xs="http://www.w3.org/2001/XMLSchema" xmlns:p="http://schemas.microsoft.com/office/2006/metadata/properties" xmlns:ns2="a92ce4f1-cb62-4694-9d4d-fd578eeed920" targetNamespace="http://schemas.microsoft.com/office/2006/metadata/properties" ma:root="true" ma:fieldsID="39e0776eae3e0a79ae07d8ca272f0696" ns2:_="">
    <xsd:import namespace="a92ce4f1-cb62-4694-9d4d-fd578eeed9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ce4f1-cb62-4694-9d4d-fd578eeed9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F0D15-99AF-4858-98A9-14E7A487EE98}">
  <ds:schemaRefs>
    <ds:schemaRef ds:uri="http://schemas.microsoft.com/sharepoint/v3/contenttype/forms"/>
  </ds:schemaRefs>
</ds:datastoreItem>
</file>

<file path=customXml/itemProps2.xml><?xml version="1.0" encoding="utf-8"?>
<ds:datastoreItem xmlns:ds="http://schemas.openxmlformats.org/officeDocument/2006/customXml" ds:itemID="{D7A78BA0-E307-43DC-8AC7-7DFEE99AF1F8}">
  <ds:schemaRefs>
    <ds:schemaRef ds:uri="a92ce4f1-cb62-4694-9d4d-fd578eeed9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847BB7-FBF6-4E42-B24B-AB690C6B841E}">
  <ds:schemaRefs>
    <ds:schemaRef ds:uri="a92ce4f1-cb62-4694-9d4d-fd578eeed9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1541</TotalTime>
  <Words>1920</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Tema di Office</vt:lpstr>
      <vt:lpstr>Presentazione standard di PowerPoint</vt:lpstr>
      <vt:lpstr>Presentazione standard di PowerPoint</vt:lpstr>
      <vt:lpstr>Nella quasi totalità dei casi rilevati, i «Garanti per la Comunicazione e la Partecipazione» che hanno risposto al questionario sono dipendenti pubblici (97,7%),  Garanti per conto di un Comune (86%), afferenti al Settore Urbanistica e Territorio (65,1%) o alla Segreteria Generale (14%). Nel 90,7% dei casi, i rispondenti hanno assunto il ruolo di Garante su proposta del responsabile dell’Ufficio di Piano o di altra figura istituzionale dell’Ente c/o cui, nel 67,4% dei casi analizzati complessivamente, non è presente un ufficio dedicato che si occupa di partecipazione.</vt:lpstr>
      <vt:lpstr>Come valuti le tue competenze (formazione ed esperienza professionale) nel campo della ….</vt:lpstr>
      <vt:lpstr>Presentazione standard di PowerPoint</vt:lpstr>
      <vt:lpstr>Presentazione standard di PowerPoint</vt:lpstr>
      <vt:lpstr>Nel 58,1% dei casi rilevati, il processo di pianificazione territoriale ed urbanistica è ancora nella fase di «Formazione del Piano»: tra questi, la maggior parte dei processi di pianificazione è ancora nella fase di «Analisi conoscitiva» (27,9%), il 20,9% è nella fase di «Consultazione preliminare» e il 9,3% nella fase di «Impostazione della Strategia». Il 23,3% dei processi di pianificazione è nella fase di «Assunzione della Proposta di Piano» mentre solo il 9,3% è nelle fasi finali del processo di pianificazione (Adozione, Approvazione ed Invio del Piano alla Regione).</vt:lpstr>
      <vt:lpstr>Nel 55,8% dei casi il processo di partecipazione è stato ideato e/o gestito da soggetti esterni (facilitatori esterni o società di consulenza esterne all’Amministrazione), nel 30,2% dei casi dal «Garante» stesso e solo nel 14% dei casi da facilitatori interni all’Amministrazione. Nel 60,5% dei casi a supporto del processo di partecipazione del Piano sono stati coinvolti Esperti tematici e Tecnici dell’ Ufficio di Piano.</vt:lpstr>
      <vt:lpstr>Processo di pianificazione territoriale ed urbanistica: strumenti attivati (o che saranno attivati).</vt:lpstr>
      <vt:lpstr>Processo di pianificazione territoriale ed urbanistica: gli attori.</vt:lpstr>
      <vt:lpstr>Presentazione standard di PowerPoint</vt:lpstr>
      <vt:lpstr>L’esperienza di «Garante»: autovalutazione e collaborazione con l’Ufficio di Piano.</vt:lpstr>
      <vt:lpstr>L’esperienza di «Garante»: partecipazione dei cittadini (1).</vt:lpstr>
      <vt:lpstr>L’esperienza di «Garante»: partecipazione dei cittadini (2).</vt:lpstr>
      <vt:lpstr>Presentazione standard di PowerPoint</vt:lpstr>
      <vt:lpstr>Il «Garante» del futuro: formazione, confronto e linee guida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Cocchi Simone</dc:creator>
  <cp:lastModifiedBy>Paron Francesca</cp:lastModifiedBy>
  <cp:revision>2</cp:revision>
  <dcterms:created xsi:type="dcterms:W3CDTF">2021-11-15T09:04:14Z</dcterms:created>
  <dcterms:modified xsi:type="dcterms:W3CDTF">2022-04-11T09:48:04Z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0x010100D9F84525EF540D47A2D5F182898DE1EB</vt:lpwstr>
  </property>
</Properties>
</file>