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ommentAuthors" Target="commentAuthors.xml"/><Relationship Id="rId21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customXml" Target="../customXml/item2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customXml" Target="../customXml/item1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ESTO_foto2.jpg" descr="TESTO_foto2.jpg"/>
          <p:cNvPicPr>
            <a:picLocks noChangeAspect="1"/>
          </p:cNvPicPr>
          <p:nvPr/>
        </p:nvPicPr>
        <p:blipFill>
          <a:blip r:embed="rId2">
            <a:extLst/>
          </a:blip>
          <a:srcRect l="0" t="6588" r="6280" b="0"/>
          <a:stretch>
            <a:fillRect/>
          </a:stretch>
        </p:blipFill>
        <p:spPr>
          <a:xfrm>
            <a:off x="0" y="0"/>
            <a:ext cx="9144001" cy="684212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ttangolo"/>
          <p:cNvSpPr/>
          <p:nvPr/>
        </p:nvSpPr>
        <p:spPr>
          <a:xfrm rot="10800000">
            <a:off x="-1" y="0"/>
            <a:ext cx="9144002" cy="6858001"/>
          </a:xfrm>
          <a:prstGeom prst="rect">
            <a:avLst/>
          </a:prstGeom>
          <a:gradFill>
            <a:gsLst>
              <a:gs pos="0">
                <a:srgbClr val="000000">
                  <a:alpha val="67999"/>
                </a:srgbClr>
              </a:gs>
              <a:gs pos="100000">
                <a:srgbClr val="000000">
                  <a:alpha val="19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" name="Rettangolo"/>
          <p:cNvSpPr/>
          <p:nvPr/>
        </p:nvSpPr>
        <p:spPr>
          <a:xfrm>
            <a:off x="-1" y="3213100"/>
            <a:ext cx="9144002" cy="3644900"/>
          </a:xfrm>
          <a:prstGeom prst="rect">
            <a:avLst/>
          </a:prstGeom>
          <a:gradFill>
            <a:gsLst>
              <a:gs pos="0">
                <a:srgbClr val="000000">
                  <a:alpha val="67999"/>
                </a:srgbClr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5" name="igp.png" descr="ig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2862" y="6403975"/>
            <a:ext cx="3625851" cy="40957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itolo Testo"/>
          <p:cNvSpPr txBox="1"/>
          <p:nvPr>
            <p:ph type="title"/>
          </p:nvPr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27" name="Corpo livello uno…"/>
          <p:cNvSpPr txBox="1"/>
          <p:nvPr>
            <p:ph type="body" idx="1"/>
          </p:nvPr>
        </p:nvSpPr>
        <p:spPr>
          <a:xfrm>
            <a:off x="457200" y="1495425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STO_foto2.jpg" descr="TESTO_foto2.jpg"/>
          <p:cNvPicPr>
            <a:picLocks noChangeAspect="1"/>
          </p:cNvPicPr>
          <p:nvPr/>
        </p:nvPicPr>
        <p:blipFill>
          <a:blip r:embed="rId2">
            <a:extLst/>
          </a:blip>
          <a:srcRect l="0" t="6588" r="6280" b="0"/>
          <a:stretch>
            <a:fillRect/>
          </a:stretch>
        </p:blipFill>
        <p:spPr>
          <a:xfrm>
            <a:off x="0" y="0"/>
            <a:ext cx="9144001" cy="68421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ttangolo"/>
          <p:cNvSpPr/>
          <p:nvPr/>
        </p:nvSpPr>
        <p:spPr>
          <a:xfrm rot="10800000">
            <a:off x="-1" y="0"/>
            <a:ext cx="9144002" cy="6858001"/>
          </a:xfrm>
          <a:prstGeom prst="rect">
            <a:avLst/>
          </a:prstGeom>
          <a:gradFill>
            <a:gsLst>
              <a:gs pos="0">
                <a:srgbClr val="000000">
                  <a:alpha val="67999"/>
                </a:srgbClr>
              </a:gs>
              <a:gs pos="100000">
                <a:srgbClr val="000000">
                  <a:alpha val="19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" name="Rettangolo"/>
          <p:cNvSpPr/>
          <p:nvPr/>
        </p:nvSpPr>
        <p:spPr>
          <a:xfrm>
            <a:off x="-1" y="3213100"/>
            <a:ext cx="9144002" cy="3644900"/>
          </a:xfrm>
          <a:prstGeom prst="rect">
            <a:avLst/>
          </a:prstGeom>
          <a:gradFill>
            <a:gsLst>
              <a:gs pos="0">
                <a:srgbClr val="000000">
                  <a:alpha val="67999"/>
                </a:srgbClr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5" name="igp.png" descr="ig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2862" y="6403975"/>
            <a:ext cx="3625851" cy="4095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olo Testo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0000CC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Titolo Testo</a:t>
            </a:r>
          </a:p>
        </p:txBody>
      </p:sp>
      <p:sp>
        <p:nvSpPr>
          <p:cNvPr id="7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" name="Numero diapositiva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00"/>
          </a:solidFill>
          <a:uFillTx/>
          <a:latin typeface="Impact"/>
          <a:ea typeface="Impact"/>
          <a:cs typeface="Impact"/>
          <a:sym typeface="Impac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00"/>
          </a:solidFill>
          <a:uFillTx/>
          <a:latin typeface="Impact"/>
          <a:ea typeface="Impact"/>
          <a:cs typeface="Impact"/>
          <a:sym typeface="Impac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00"/>
          </a:solidFill>
          <a:uFillTx/>
          <a:latin typeface="Impact"/>
          <a:ea typeface="Impact"/>
          <a:cs typeface="Impact"/>
          <a:sym typeface="Impac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00"/>
          </a:solidFill>
          <a:uFillTx/>
          <a:latin typeface="Impact"/>
          <a:ea typeface="Impact"/>
          <a:cs typeface="Impact"/>
          <a:sym typeface="Impac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00"/>
          </a:solidFill>
          <a:uFillTx/>
          <a:latin typeface="Impact"/>
          <a:ea typeface="Impact"/>
          <a:cs typeface="Impact"/>
          <a:sym typeface="Impact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00"/>
          </a:solidFill>
          <a:uFillTx/>
          <a:latin typeface="Impact"/>
          <a:ea typeface="Impact"/>
          <a:cs typeface="Impact"/>
          <a:sym typeface="Impact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00"/>
          </a:solidFill>
          <a:uFillTx/>
          <a:latin typeface="Impact"/>
          <a:ea typeface="Impact"/>
          <a:cs typeface="Impact"/>
          <a:sym typeface="Impact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00"/>
          </a:solidFill>
          <a:uFillTx/>
          <a:latin typeface="Impact"/>
          <a:ea typeface="Impact"/>
          <a:cs typeface="Impact"/>
          <a:sym typeface="Impact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00"/>
          </a:solidFill>
          <a:uFillTx/>
          <a:latin typeface="Impact"/>
          <a:ea typeface="Impact"/>
          <a:cs typeface="Impact"/>
          <a:sym typeface="Impact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54133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10064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00"/>
          </a:solidFill>
          <a:uFillTx/>
          <a:latin typeface="+mj-lt"/>
          <a:ea typeface="+mj-ea"/>
          <a:cs typeface="+mj-cs"/>
          <a:sym typeface="Arial"/>
        </a:defRPr>
      </a:lvl3pPr>
      <a:lvl4pPr marL="1744662" marR="0" indent="-330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2600" u="none">
          <a:solidFill>
            <a:srgbClr val="FFFF00"/>
          </a:solidFill>
          <a:uFillTx/>
          <a:latin typeface="+mj-lt"/>
          <a:ea typeface="+mj-ea"/>
          <a:cs typeface="+mj-cs"/>
          <a:sym typeface="Arial"/>
        </a:defRPr>
      </a:lvl4pPr>
      <a:lvl5pPr marL="2159000" marR="0" indent="-330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2600" u="none">
          <a:solidFill>
            <a:srgbClr val="FFFF00"/>
          </a:solidFill>
          <a:uFillTx/>
          <a:latin typeface="+mj-lt"/>
          <a:ea typeface="+mj-ea"/>
          <a:cs typeface="+mj-cs"/>
          <a:sym typeface="Arial"/>
        </a:defRPr>
      </a:lvl5pPr>
      <a:lvl6pPr marL="2616200" marR="0" indent="-330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solidFill>
            <a:srgbClr val="FFFF00"/>
          </a:solidFill>
          <a:uFillTx/>
          <a:latin typeface="+mj-lt"/>
          <a:ea typeface="+mj-ea"/>
          <a:cs typeface="+mj-cs"/>
          <a:sym typeface="Arial"/>
        </a:defRPr>
      </a:lvl6pPr>
      <a:lvl7pPr marL="3073400" marR="0" indent="-330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solidFill>
            <a:srgbClr val="FFFF00"/>
          </a:solidFill>
          <a:uFillTx/>
          <a:latin typeface="+mj-lt"/>
          <a:ea typeface="+mj-ea"/>
          <a:cs typeface="+mj-cs"/>
          <a:sym typeface="Arial"/>
        </a:defRPr>
      </a:lvl7pPr>
      <a:lvl8pPr marL="3530600" marR="0" indent="-330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solidFill>
            <a:srgbClr val="FFFF00"/>
          </a:solidFill>
          <a:uFillTx/>
          <a:latin typeface="+mj-lt"/>
          <a:ea typeface="+mj-ea"/>
          <a:cs typeface="+mj-cs"/>
          <a:sym typeface="Arial"/>
        </a:defRPr>
      </a:lvl8pPr>
      <a:lvl9pPr marL="3987800" marR="0" indent="-330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solidFill>
            <a:srgbClr val="FFFF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CLAVI.jpg" descr="SCLAV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LA PARTECIPAZIONE  col vento CONTRARIO"/>
          <p:cNvSpPr txBox="1"/>
          <p:nvPr/>
        </p:nvSpPr>
        <p:spPr>
          <a:xfrm>
            <a:off x="1476375" y="2349500"/>
            <a:ext cx="7272338" cy="9296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8398" dir="6993903">
              <a:srgbClr val="00038A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 algn="r">
              <a:spcBef>
                <a:spcPts val="500"/>
              </a:spcBef>
              <a:defRPr sz="240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LA PARTECIPAZIONE  col vento CONTRARIO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SCOLTO ATTIVO"/>
          <p:cNvSpPr txBox="1"/>
          <p:nvPr>
            <p:ph type="title"/>
          </p:nvPr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ASCOLTO ATTIVO</a:t>
            </a:r>
          </a:p>
        </p:txBody>
      </p:sp>
      <p:sp>
        <p:nvSpPr>
          <p:cNvPr id="129" name="SE TUTTI HANNO RAGIONE, CHE NE È DEL MAIALINO ?"/>
          <p:cNvSpPr txBox="1"/>
          <p:nvPr/>
        </p:nvSpPr>
        <p:spPr>
          <a:xfrm>
            <a:off x="1136650" y="944562"/>
            <a:ext cx="800735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2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SE TUTTI HANNO RAGIONE, CHE NE È DEL MAIALINO ?</a:t>
            </a:r>
          </a:p>
        </p:txBody>
      </p:sp>
      <p:sp>
        <p:nvSpPr>
          <p:cNvPr id="130" name="COTTO O CRUDO"/>
          <p:cNvSpPr txBox="1"/>
          <p:nvPr/>
        </p:nvSpPr>
        <p:spPr>
          <a:xfrm rot="20885076">
            <a:off x="398396" y="2005019"/>
            <a:ext cx="4672014" cy="701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0000CC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900"/>
              </a:spcBef>
              <a:defRPr sz="4000">
                <a:solidFill>
                  <a:srgbClr val="FFFF00"/>
                </a:solidFill>
                <a:latin typeface="Tondo"/>
                <a:ea typeface="Tondo"/>
                <a:cs typeface="Tondo"/>
                <a:sym typeface="Tondo"/>
              </a:defRPr>
            </a:lvl1pPr>
          </a:lstStyle>
          <a:p>
            <a:pPr/>
            <a:r>
              <a:t>COTTO O CRUDO</a:t>
            </a:r>
          </a:p>
        </p:txBody>
      </p:sp>
      <p:sp>
        <p:nvSpPr>
          <p:cNvPr id="131" name="COCCOLATO O MANGIATO"/>
          <p:cNvSpPr txBox="1"/>
          <p:nvPr/>
        </p:nvSpPr>
        <p:spPr>
          <a:xfrm rot="735886">
            <a:off x="2711011" y="3306715"/>
            <a:ext cx="5186364" cy="523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0000CC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600"/>
              </a:spcBef>
              <a:defRPr sz="2800">
                <a:solidFill>
                  <a:srgbClr val="FFFF00"/>
                </a:solidFill>
                <a:latin typeface="Tondo"/>
                <a:ea typeface="Tondo"/>
                <a:cs typeface="Tondo"/>
                <a:sym typeface="Tondo"/>
              </a:defRPr>
            </a:lvl1pPr>
          </a:lstStyle>
          <a:p>
            <a:pPr/>
            <a:r>
              <a:t>COCCOLATO O MANGIATO</a:t>
            </a:r>
          </a:p>
        </p:txBody>
      </p:sp>
      <p:sp>
        <p:nvSpPr>
          <p:cNvPr id="132" name="METAFORA O REALTA’"/>
          <p:cNvSpPr txBox="1"/>
          <p:nvPr/>
        </p:nvSpPr>
        <p:spPr>
          <a:xfrm>
            <a:off x="395287" y="4941887"/>
            <a:ext cx="6337301" cy="574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0000CC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700"/>
              </a:spcBef>
              <a:defRPr sz="3200">
                <a:solidFill>
                  <a:srgbClr val="FFFF00"/>
                </a:solidFill>
                <a:latin typeface="Tondo"/>
                <a:ea typeface="Tondo"/>
                <a:cs typeface="Tondo"/>
                <a:sym typeface="Tondo"/>
              </a:defRPr>
            </a:lvl1pPr>
          </a:lstStyle>
          <a:p>
            <a:pPr/>
            <a:r>
              <a:t>METAFORA O REALTA’</a:t>
            </a:r>
          </a:p>
        </p:txBody>
      </p:sp>
      <p:sp>
        <p:nvSpPr>
          <p:cNvPr id="133" name="IMPURO O SAPORITO"/>
          <p:cNvSpPr txBox="1"/>
          <p:nvPr/>
        </p:nvSpPr>
        <p:spPr>
          <a:xfrm>
            <a:off x="4572000" y="4365625"/>
            <a:ext cx="4032250" cy="5232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0000CC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600"/>
              </a:spcBef>
              <a:defRPr sz="2800">
                <a:solidFill>
                  <a:srgbClr val="FFFF00"/>
                </a:solidFill>
                <a:latin typeface="Tondo"/>
                <a:ea typeface="Tondo"/>
                <a:cs typeface="Tondo"/>
                <a:sym typeface="Tondo"/>
              </a:defRPr>
            </a:lvl1pPr>
          </a:lstStyle>
          <a:p>
            <a:pPr/>
            <a:r>
              <a:t>IMPURO O SAPORITO</a:t>
            </a:r>
          </a:p>
        </p:txBody>
      </p:sp>
      <p:sp>
        <p:nvSpPr>
          <p:cNvPr id="134" name="SANO O AMMALATO"/>
          <p:cNvSpPr txBox="1"/>
          <p:nvPr/>
        </p:nvSpPr>
        <p:spPr>
          <a:xfrm>
            <a:off x="2195512" y="5516562"/>
            <a:ext cx="6553201" cy="828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0000CC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1100"/>
              </a:spcBef>
              <a:defRPr sz="4800">
                <a:solidFill>
                  <a:srgbClr val="FFFF00"/>
                </a:solidFill>
                <a:latin typeface="Tondo"/>
                <a:ea typeface="Tondo"/>
                <a:cs typeface="Tondo"/>
                <a:sym typeface="Tondo"/>
              </a:defRPr>
            </a:lvl1pPr>
          </a:lstStyle>
          <a:p>
            <a:pPr/>
            <a:r>
              <a:t>SANO O AMMALATO</a:t>
            </a:r>
          </a:p>
        </p:txBody>
      </p:sp>
      <p:sp>
        <p:nvSpPr>
          <p:cNvPr id="135" name="?"/>
          <p:cNvSpPr txBox="1"/>
          <p:nvPr/>
        </p:nvSpPr>
        <p:spPr>
          <a:xfrm>
            <a:off x="395287" y="3429000"/>
            <a:ext cx="703263" cy="5556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0000CC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800"/>
              </a:spcBef>
              <a:defRPr sz="3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36" name="?"/>
          <p:cNvSpPr txBox="1"/>
          <p:nvPr/>
        </p:nvSpPr>
        <p:spPr>
          <a:xfrm>
            <a:off x="7812087" y="1812925"/>
            <a:ext cx="703263" cy="149799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0000CC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2400"/>
              </a:spcBef>
              <a:defRPr sz="10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37" name="?"/>
          <p:cNvSpPr txBox="1"/>
          <p:nvPr/>
        </p:nvSpPr>
        <p:spPr>
          <a:xfrm>
            <a:off x="2268537" y="3429000"/>
            <a:ext cx="703263" cy="102103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0000CC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1500"/>
              </a:spcBef>
              <a:defRPr sz="6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38" name="Cerchio"/>
          <p:cNvSpPr/>
          <p:nvPr/>
        </p:nvSpPr>
        <p:spPr>
          <a:xfrm>
            <a:off x="107950" y="222250"/>
            <a:ext cx="1079500" cy="1079500"/>
          </a:xfrm>
          <a:prstGeom prst="ellipse">
            <a:avLst/>
          </a:prstGeom>
          <a:solidFill>
            <a:srgbClr val="000000">
              <a:alpha val="49000"/>
            </a:srgbClr>
          </a:solidFill>
          <a:ln>
            <a:solidFill>
              <a:srgbClr val="FFFF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" name="1"/>
          <p:cNvSpPr txBox="1"/>
          <p:nvPr/>
        </p:nvSpPr>
        <p:spPr>
          <a:xfrm>
            <a:off x="333375" y="182562"/>
            <a:ext cx="442724" cy="11836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0000CC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600"/>
              </a:spcBef>
              <a:defRPr sz="70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40" name="Rettangolo"/>
          <p:cNvSpPr/>
          <p:nvPr/>
        </p:nvSpPr>
        <p:spPr>
          <a:xfrm>
            <a:off x="34925" y="6324600"/>
            <a:ext cx="9109075" cy="4889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400"/>
              </a:spcBef>
              <a:defRPr sz="2600">
                <a:solidFill>
                  <a:srgbClr val="FFFF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Class="entr" nodeType="after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Class="entr" nodeType="afterEffect" presetSubtype="0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Class="entr" nodeType="afterEffect" presetSubtype="0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Class="entr" nodeType="afterEffect" presetSubtype="0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Class="entr" nodeType="afterEffect" presetSubtype="0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3"/>
      <p:bldP build="whole" bldLvl="1" animBg="1" rev="0" advAuto="0" spid="137" grpId="6"/>
      <p:bldP build="whole" bldLvl="1" animBg="1" rev="0" advAuto="0" spid="136" grpId="8"/>
      <p:bldP build="whole" bldLvl="1" animBg="1" rev="0" advAuto="0" spid="130" grpId="1"/>
      <p:bldP build="whole" bldLvl="1" animBg="1" rev="0" advAuto="0" spid="135" grpId="2"/>
      <p:bldP build="whole" bldLvl="1" animBg="1" rev="0" advAuto="0" spid="134" grpId="7"/>
      <p:bldP build="whole" bldLvl="1" animBg="1" rev="0" advAuto="0" spid="132" grpId="4"/>
      <p:bldP build="whole" bldLvl="1" animBg="1" rev="0" advAuto="0" spid="133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MOLTIPLICAZIONE DELLE OPZIONI"/>
          <p:cNvSpPr txBox="1"/>
          <p:nvPr>
            <p:ph type="title"/>
          </p:nvPr>
        </p:nvSpPr>
        <p:spPr>
          <a:xfrm>
            <a:off x="-47625" y="-26988"/>
            <a:ext cx="8229600" cy="1143001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pPr/>
            <a:r>
              <a:t>MOLTIPLICAZIONE DELLE OPZIONI</a:t>
            </a:r>
          </a:p>
        </p:txBody>
      </p:sp>
      <p:sp>
        <p:nvSpPr>
          <p:cNvPr id="143" name="Testo"/>
          <p:cNvSpPr txBox="1"/>
          <p:nvPr/>
        </p:nvSpPr>
        <p:spPr>
          <a:xfrm>
            <a:off x="-160338" y="1020762"/>
            <a:ext cx="8404226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2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44" name="EV601-053.jpg" descr="EV601-053.jpg"/>
          <p:cNvPicPr>
            <a:picLocks noChangeAspect="1"/>
          </p:cNvPicPr>
          <p:nvPr/>
        </p:nvPicPr>
        <p:blipFill>
          <a:blip r:embed="rId2">
            <a:extLst/>
          </a:blip>
          <a:srcRect l="15859" t="0" r="13414" b="0"/>
          <a:stretch>
            <a:fillRect/>
          </a:stretch>
        </p:blipFill>
        <p:spPr>
          <a:xfrm>
            <a:off x="2482850" y="1881187"/>
            <a:ext cx="4176713" cy="4133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magine1.png" descr="Immagin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2850" y="4487862"/>
            <a:ext cx="4176713" cy="189388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Cerchio"/>
          <p:cNvSpPr/>
          <p:nvPr/>
        </p:nvSpPr>
        <p:spPr>
          <a:xfrm>
            <a:off x="107950" y="222250"/>
            <a:ext cx="1079500" cy="1079500"/>
          </a:xfrm>
          <a:prstGeom prst="ellipse">
            <a:avLst/>
          </a:prstGeom>
          <a:solidFill>
            <a:srgbClr val="000000">
              <a:alpha val="49000"/>
            </a:srgbClr>
          </a:solidFill>
          <a:ln>
            <a:solidFill>
              <a:srgbClr val="FFFF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" name="2"/>
          <p:cNvSpPr txBox="1"/>
          <p:nvPr/>
        </p:nvSpPr>
        <p:spPr>
          <a:xfrm>
            <a:off x="333374" y="182562"/>
            <a:ext cx="550378" cy="11836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0000CC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600"/>
              </a:spcBef>
              <a:defRPr sz="70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48" name="Rettangolo"/>
          <p:cNvSpPr/>
          <p:nvPr/>
        </p:nvSpPr>
        <p:spPr>
          <a:xfrm>
            <a:off x="9525" y="6324600"/>
            <a:ext cx="9134475" cy="4889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400"/>
              </a:spcBef>
              <a:defRPr sz="2600">
                <a:solidFill>
                  <a:srgbClr val="FFFF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e"/>
          <p:cNvSpPr/>
          <p:nvPr/>
        </p:nvSpPr>
        <p:spPr>
          <a:xfrm>
            <a:off x="179387" y="3394075"/>
            <a:ext cx="735013" cy="827088"/>
          </a:xfrm>
          <a:prstGeom prst="ellipse">
            <a:avLst/>
          </a:prstGeom>
          <a:solidFill>
            <a:srgbClr val="000000">
              <a:alpha val="49000"/>
            </a:srgbClr>
          </a:solidFill>
          <a:ln>
            <a:solidFill>
              <a:srgbClr val="FFFF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1" name="Doppio clic per modificare"/>
          <p:cNvSpPr txBox="1"/>
          <p:nvPr>
            <p:ph type="title"/>
          </p:nvPr>
        </p:nvSpPr>
        <p:spPr>
          <a:xfrm>
            <a:off x="457200" y="-26988"/>
            <a:ext cx="8229600" cy="208438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 </a:t>
            </a:r>
          </a:p>
        </p:txBody>
      </p:sp>
      <p:sp>
        <p:nvSpPr>
          <p:cNvPr id="42" name="1"/>
          <p:cNvSpPr txBox="1"/>
          <p:nvPr/>
        </p:nvSpPr>
        <p:spPr>
          <a:xfrm>
            <a:off x="0" y="2895600"/>
            <a:ext cx="8640763" cy="3072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defRPr sz="2600">
                <a:solidFill>
                  <a:srgbClr val="0000CC"/>
                </a:solidFill>
              </a:defRPr>
            </a:pPr>
            <a:r>
              <a:t>  </a:t>
            </a:r>
            <a:r>
              <a:rPr sz="2800"/>
              <a:t> </a:t>
            </a:r>
            <a:endParaRPr sz="2800"/>
          </a:p>
          <a:p>
            <a:pPr marL="342900" indent="-342900">
              <a:spcBef>
                <a:spcPts val="800"/>
              </a:spcBef>
              <a:defRPr sz="2800">
                <a:solidFill>
                  <a:srgbClr val="0000CC"/>
                </a:solidFill>
              </a:defRPr>
            </a:pPr>
            <a:r>
              <a:t> 	</a:t>
            </a:r>
            <a:r>
              <a:rPr sz="36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  <a:endParaRPr sz="3600">
              <a:solidFill>
                <a:srgbClr val="FFFF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342900" indent="-342900">
              <a:spcBef>
                <a:spcPts val="400"/>
              </a:spcBef>
              <a:defRPr sz="2800">
                <a:solidFill>
                  <a:srgbClr val="0000CC"/>
                </a:solidFill>
              </a:defRPr>
            </a:pPr>
          </a:p>
          <a:p>
            <a:pPr marL="342900" indent="-342900">
              <a:spcBef>
                <a:spcPts val="600"/>
              </a:spcBef>
              <a:defRPr sz="2800">
                <a:solidFill>
                  <a:srgbClr val="0000CC"/>
                </a:solidFill>
              </a:defRPr>
            </a:pPr>
            <a:r>
              <a:t>		</a:t>
            </a:r>
            <a:r>
              <a:rPr b="1">
                <a:solidFill>
                  <a:srgbClr val="FFFFFF"/>
                </a:solidFill>
              </a:rPr>
              <a:t> </a:t>
            </a:r>
            <a:endParaRPr b="1"/>
          </a:p>
          <a:p>
            <a:pPr marL="342900" indent="-342900">
              <a:spcBef>
                <a:spcPts val="400"/>
              </a:spcBef>
              <a:defRPr sz="2800">
                <a:solidFill>
                  <a:srgbClr val="FFFFFF"/>
                </a:solidFill>
              </a:defRPr>
            </a:pPr>
          </a:p>
          <a:p>
            <a:pPr marL="342900" indent="-342900">
              <a:spcBef>
                <a:spcPts val="600"/>
              </a:spcBef>
              <a:defRPr b="1" sz="2800">
                <a:solidFill>
                  <a:srgbClr val="FFFFFF"/>
                </a:solidFill>
              </a:defRPr>
            </a:pPr>
            <a:r>
              <a:t>		 </a:t>
            </a:r>
          </a:p>
        </p:txBody>
      </p:sp>
      <p:sp>
        <p:nvSpPr>
          <p:cNvPr id="43" name="Cerchio"/>
          <p:cNvSpPr/>
          <p:nvPr/>
        </p:nvSpPr>
        <p:spPr>
          <a:xfrm>
            <a:off x="179387" y="4402137"/>
            <a:ext cx="827088" cy="827088"/>
          </a:xfrm>
          <a:prstGeom prst="ellipse">
            <a:avLst/>
          </a:prstGeom>
          <a:solidFill>
            <a:srgbClr val="000000">
              <a:alpha val="49000"/>
            </a:srgbClr>
          </a:solidFill>
          <a:ln>
            <a:solidFill>
              <a:srgbClr val="FFFF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" name="2"/>
          <p:cNvSpPr txBox="1"/>
          <p:nvPr/>
        </p:nvSpPr>
        <p:spPr>
          <a:xfrm>
            <a:off x="395287" y="4495800"/>
            <a:ext cx="333634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800"/>
              </a:spcBef>
              <a:defRPr sz="36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5" name="MODO dipendenza"/>
          <p:cNvSpPr txBox="1"/>
          <p:nvPr/>
        </p:nvSpPr>
        <p:spPr>
          <a:xfrm>
            <a:off x="1406524" y="3033712"/>
            <a:ext cx="4887502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spcBef>
                <a:spcPts val="1000"/>
              </a:spcBef>
              <a:defRPr i="1" sz="4400">
                <a:solidFill>
                  <a:srgbClr val="FFFF00"/>
                </a:solidFill>
              </a:defRPr>
            </a:pPr>
            <a:r>
              <a:t>MODO </a:t>
            </a:r>
            <a:r>
              <a:rPr>
                <a:solidFill>
                  <a:srgbClr val="FFFFFF"/>
                </a:solidFill>
              </a:rPr>
              <a:t>dipendenza</a:t>
            </a:r>
          </a:p>
        </p:txBody>
      </p:sp>
      <p:sp>
        <p:nvSpPr>
          <p:cNvPr id="46" name="MODO fight or flight…"/>
          <p:cNvSpPr txBox="1"/>
          <p:nvPr/>
        </p:nvSpPr>
        <p:spPr>
          <a:xfrm>
            <a:off x="1558925" y="4125912"/>
            <a:ext cx="5534544" cy="1188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spcBef>
                <a:spcPts val="1000"/>
              </a:spcBef>
              <a:defRPr i="1" sz="4400">
                <a:solidFill>
                  <a:srgbClr val="FFFF00"/>
                </a:solidFill>
              </a:defRPr>
            </a:pPr>
            <a:r>
              <a:t>MODO </a:t>
            </a:r>
            <a:r>
              <a:rPr>
                <a:solidFill>
                  <a:srgbClr val="FFFFFF"/>
                </a:solidFill>
              </a:rPr>
              <a:t>fight </a:t>
            </a:r>
            <a:r>
              <a:rPr>
                <a:solidFill>
                  <a:srgbClr val="FFFFFF"/>
                </a:solidFill>
              </a:rPr>
              <a:t>or flight</a:t>
            </a:r>
            <a:r>
              <a:t> </a:t>
            </a:r>
          </a:p>
          <a:p>
            <a:pPr>
              <a:spcBef>
                <a:spcPts val="600"/>
              </a:spcBef>
              <a:defRPr sz="2600">
                <a:solidFill>
                  <a:srgbClr val="FFFF00"/>
                </a:solidFill>
              </a:defRPr>
            </a:pPr>
            <a:r>
              <a:t> ( CONTRAPPOSIZIONE O FUGA )  </a:t>
            </a:r>
          </a:p>
        </p:txBody>
      </p:sp>
      <p:sp>
        <p:nvSpPr>
          <p:cNvPr id="47" name="La partecipazione…"/>
          <p:cNvSpPr txBox="1"/>
          <p:nvPr/>
        </p:nvSpPr>
        <p:spPr>
          <a:xfrm>
            <a:off x="923925" y="1901825"/>
            <a:ext cx="6950309" cy="947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spcBef>
                <a:spcPts val="400"/>
              </a:spcBef>
              <a:defRPr sz="2600">
                <a:solidFill>
                  <a:srgbClr val="FFFF00"/>
                </a:solidFill>
              </a:defRPr>
            </a:pPr>
            <a:r>
              <a:t>La partecipazione </a:t>
            </a:r>
          </a:p>
          <a:p>
            <a:pPr>
              <a:spcBef>
                <a:spcPts val="600"/>
              </a:spcBef>
              <a:defRPr sz="2600">
                <a:solidFill>
                  <a:srgbClr val="FFFF00"/>
                </a:solidFill>
              </a:defRPr>
            </a:pPr>
            <a:r>
              <a:t>  </a:t>
            </a:r>
            <a:r>
              <a:rPr>
                <a:solidFill>
                  <a:srgbClr val="FFFFFF"/>
                </a:solidFill>
              </a:rPr>
              <a:t> “Spontaneamente” si manifesta in due modi:</a:t>
            </a:r>
            <a:r>
              <a:t> </a:t>
            </a:r>
          </a:p>
        </p:txBody>
      </p:sp>
      <p:sp>
        <p:nvSpPr>
          <p:cNvPr id="48" name="Rettangolo"/>
          <p:cNvSpPr/>
          <p:nvPr/>
        </p:nvSpPr>
        <p:spPr>
          <a:xfrm>
            <a:off x="-1" y="6477000"/>
            <a:ext cx="9144002" cy="4889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400"/>
              </a:spcBef>
              <a:defRPr sz="2600">
                <a:solidFill>
                  <a:srgbClr val="FFFF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j0118667.png" descr="j01186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1844675"/>
            <a:ext cx="4176713" cy="396398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Rettangolo"/>
          <p:cNvSpPr/>
          <p:nvPr/>
        </p:nvSpPr>
        <p:spPr>
          <a:xfrm>
            <a:off x="-1" y="1846262"/>
            <a:ext cx="4572002" cy="3960813"/>
          </a:xfrm>
          <a:prstGeom prst="rect">
            <a:avLst/>
          </a:prstGeom>
          <a:solidFill>
            <a:srgbClr val="000000">
              <a:alpha val="49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" name="LA PARTECIPAZIONE “SPONTANEA”"/>
          <p:cNvSpPr txBox="1"/>
          <p:nvPr>
            <p:ph type="title"/>
          </p:nvPr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LA PARTECIPAZIONE “SPONTANEA”</a:t>
            </a:r>
          </a:p>
        </p:txBody>
      </p:sp>
      <p:sp>
        <p:nvSpPr>
          <p:cNvPr id="53" name="IL MODO DIPENDENZA:…"/>
          <p:cNvSpPr txBox="1"/>
          <p:nvPr/>
        </p:nvSpPr>
        <p:spPr>
          <a:xfrm>
            <a:off x="395287" y="2024062"/>
            <a:ext cx="4176713" cy="2368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300"/>
              </a:spcBef>
              <a:defRPr b="1" sz="1600">
                <a:solidFill>
                  <a:srgbClr val="FFFF00"/>
                </a:solidFill>
              </a:defRPr>
            </a:pPr>
            <a:r>
              <a:t>IL MODO DIPENDENZA:</a:t>
            </a:r>
          </a:p>
          <a:p>
            <a:pPr>
              <a:spcBef>
                <a:spcPts val="400"/>
              </a:spcBef>
              <a:defRPr>
                <a:solidFill>
                  <a:srgbClr val="FFFFFF"/>
                </a:solidFill>
              </a:defRPr>
            </a:pPr>
            <a:r>
              <a:t>le persone agiscono come se l’apprendimento dipendesse dalle parole del </a:t>
            </a:r>
            <a:r>
              <a:rPr b="1"/>
              <a:t>leader/ esperto/ docente</a:t>
            </a:r>
            <a:r>
              <a:t>  </a:t>
            </a:r>
          </a:p>
          <a:p>
            <a:pPr>
              <a:spcBef>
                <a:spcPts val="600"/>
              </a:spcBef>
              <a:defRPr>
                <a:solidFill>
                  <a:srgbClr val="FFFFFF"/>
                </a:solidFill>
              </a:defRPr>
            </a:pPr>
          </a:p>
          <a:p>
            <a:pPr>
              <a:spcBef>
                <a:spcPts val="400"/>
              </a:spcBef>
              <a:defRPr>
                <a:solidFill>
                  <a:srgbClr val="FFFFFF"/>
                </a:solidFill>
              </a:defRPr>
            </a:pPr>
            <a:r>
              <a:t>Non hanno </a:t>
            </a:r>
            <a:r>
              <a:rPr b="1"/>
              <a:t>alcuna occasione,ne’desiderio</a:t>
            </a:r>
            <a:r>
              <a:t> di apprendere l'una dall'altra</a:t>
            </a:r>
            <a:r>
              <a:rPr>
                <a:solidFill>
                  <a:srgbClr val="00038A"/>
                </a:solidFill>
              </a:rPr>
              <a:t>  </a:t>
            </a:r>
          </a:p>
        </p:txBody>
      </p:sp>
      <p:sp>
        <p:nvSpPr>
          <p:cNvPr id="54" name="( Wilfred Bion : Esperienze nei gruppi, Armando, ed. originale 1961)"/>
          <p:cNvSpPr txBox="1"/>
          <p:nvPr/>
        </p:nvSpPr>
        <p:spPr>
          <a:xfrm>
            <a:off x="395287" y="5892800"/>
            <a:ext cx="83534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>
                <a:solidFill>
                  <a:srgbClr val="FFFF00"/>
                </a:solidFill>
              </a:defRPr>
            </a:pPr>
            <a:r>
              <a:t>( Wilfred Bion : </a:t>
            </a:r>
            <a:r>
              <a:rPr i="1"/>
              <a:t>Esperienze nei gruppi</a:t>
            </a:r>
            <a:r>
              <a:t>, Armando, ed. originale 1961)</a:t>
            </a:r>
          </a:p>
        </p:txBody>
      </p:sp>
      <p:sp>
        <p:nvSpPr>
          <p:cNvPr id="55" name="LE  DINAMICHE  “spontanee”  SONO:"/>
          <p:cNvSpPr txBox="1"/>
          <p:nvPr/>
        </p:nvSpPr>
        <p:spPr>
          <a:xfrm>
            <a:off x="344487" y="1338262"/>
            <a:ext cx="8404226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17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LE  DINAMICHE  “</a:t>
            </a:r>
            <a:r>
              <a:rPr sz="1900"/>
              <a:t>spontanee”  </a:t>
            </a:r>
            <a:r>
              <a:t>SONO:</a:t>
            </a:r>
          </a:p>
        </p:txBody>
      </p:sp>
      <p:sp>
        <p:nvSpPr>
          <p:cNvPr id="56" name="1"/>
          <p:cNvSpPr txBox="1"/>
          <p:nvPr/>
        </p:nvSpPr>
        <p:spPr>
          <a:xfrm>
            <a:off x="34925" y="1989137"/>
            <a:ext cx="27826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800"/>
              </a:spcBef>
              <a:defRPr sz="36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59" name="Gruppo"/>
          <p:cNvGrpSpPr/>
          <p:nvPr/>
        </p:nvGrpSpPr>
        <p:grpSpPr>
          <a:xfrm>
            <a:off x="4572000" y="1843087"/>
            <a:ext cx="4176713" cy="3962401"/>
            <a:chOff x="0" y="0"/>
            <a:chExt cx="4176712" cy="3962400"/>
          </a:xfrm>
        </p:grpSpPr>
        <p:sp>
          <p:nvSpPr>
            <p:cNvPr id="57" name="Rettangolo"/>
            <p:cNvSpPr/>
            <p:nvPr/>
          </p:nvSpPr>
          <p:spPr>
            <a:xfrm>
              <a:off x="0" y="0"/>
              <a:ext cx="4176713" cy="3962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58" name="classe.jpg" descr="classe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360" t="0" r="7328" b="0"/>
            <a:stretch>
              <a:fillRect/>
            </a:stretch>
          </p:blipFill>
          <p:spPr>
            <a:xfrm>
              <a:off x="0" y="322262"/>
              <a:ext cx="4176713" cy="3317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2" name="Gruppo"/>
          <p:cNvGrpSpPr/>
          <p:nvPr/>
        </p:nvGrpSpPr>
        <p:grpSpPr>
          <a:xfrm>
            <a:off x="4572000" y="1843087"/>
            <a:ext cx="4176713" cy="3962401"/>
            <a:chOff x="0" y="0"/>
            <a:chExt cx="4176712" cy="3962400"/>
          </a:xfrm>
        </p:grpSpPr>
        <p:sp>
          <p:nvSpPr>
            <p:cNvPr id="60" name="Rettangolo"/>
            <p:cNvSpPr/>
            <p:nvPr/>
          </p:nvSpPr>
          <p:spPr>
            <a:xfrm>
              <a:off x="0" y="0"/>
              <a:ext cx="4176713" cy="3962400"/>
            </a:xfrm>
            <a:prstGeom prst="rect">
              <a:avLst/>
            </a:prstGeom>
            <a:solidFill>
              <a:srgbClr val="EDD4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61" name="42-18121546.jpg" descr="42-18121546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11401" r="0" b="10015"/>
            <a:stretch>
              <a:fillRect/>
            </a:stretch>
          </p:blipFill>
          <p:spPr>
            <a:xfrm>
              <a:off x="558800" y="1587"/>
              <a:ext cx="3057525" cy="3960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3" name="Rettangolo"/>
          <p:cNvSpPr/>
          <p:nvPr/>
        </p:nvSpPr>
        <p:spPr>
          <a:xfrm>
            <a:off x="-15875" y="6369050"/>
            <a:ext cx="9159875" cy="4889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400"/>
              </a:spcBef>
              <a:defRPr sz="2600">
                <a:solidFill>
                  <a:srgbClr val="FFFF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" grpId="2"/>
      <p:bldP build="whole" bldLvl="1" animBg="1" rev="0" advAuto="0" spid="5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mban326l.jpg" descr="mban326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3800" y="1844675"/>
            <a:ext cx="3876675" cy="3963988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Rettangolo"/>
          <p:cNvSpPr/>
          <p:nvPr/>
        </p:nvSpPr>
        <p:spPr>
          <a:xfrm>
            <a:off x="0" y="1844675"/>
            <a:ext cx="4859338" cy="3960813"/>
          </a:xfrm>
          <a:prstGeom prst="rect">
            <a:avLst/>
          </a:prstGeom>
          <a:solidFill>
            <a:srgbClr val="000000">
              <a:alpha val="49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" name="LA PARTECIPAZIONE “SPONTANEA”"/>
          <p:cNvSpPr txBox="1"/>
          <p:nvPr>
            <p:ph type="title"/>
          </p:nvPr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LA PARTECIPAZIONE “SPONTANEA”</a:t>
            </a:r>
          </a:p>
        </p:txBody>
      </p:sp>
      <p:sp>
        <p:nvSpPr>
          <p:cNvPr id="68" name="( Wilfred Bion : Esperienze nei gruppi, Armando, ed. originale 1961)"/>
          <p:cNvSpPr txBox="1"/>
          <p:nvPr/>
        </p:nvSpPr>
        <p:spPr>
          <a:xfrm>
            <a:off x="395287" y="5892800"/>
            <a:ext cx="83534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>
                <a:solidFill>
                  <a:srgbClr val="FFFF00"/>
                </a:solidFill>
              </a:defRPr>
            </a:pPr>
            <a:r>
              <a:t>( Wilfred Bion : </a:t>
            </a:r>
            <a:r>
              <a:rPr i="1"/>
              <a:t>Esperienze nei gruppi</a:t>
            </a:r>
            <a:r>
              <a:t>, Armando, ed. originale 1961)</a:t>
            </a:r>
          </a:p>
        </p:txBody>
      </p:sp>
      <p:sp>
        <p:nvSpPr>
          <p:cNvPr id="69" name="2"/>
          <p:cNvSpPr txBox="1"/>
          <p:nvPr/>
        </p:nvSpPr>
        <p:spPr>
          <a:xfrm>
            <a:off x="34925" y="1989137"/>
            <a:ext cx="33363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800"/>
              </a:spcBef>
              <a:defRPr sz="36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70" name="IL  MODO FIGHT/FLIGHT (CONTRAPPOSIZIONE/FUGA):…"/>
          <p:cNvSpPr txBox="1"/>
          <p:nvPr/>
        </p:nvSpPr>
        <p:spPr>
          <a:xfrm>
            <a:off x="395287" y="2024062"/>
            <a:ext cx="4392613" cy="3209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 sz="1600">
                <a:solidFill>
                  <a:srgbClr val="FFFF00"/>
                </a:solidFill>
              </a:defRPr>
            </a:pPr>
            <a:r>
              <a:t>IL  MODO FIGHT/FLIGHT (CONTRAPPOSIZIONE/FUGA):</a:t>
            </a:r>
          </a:p>
          <a:p>
            <a:pPr>
              <a:spcBef>
                <a:spcPts val="400"/>
              </a:spcBef>
              <a:defRPr>
                <a:solidFill>
                  <a:srgbClr val="FFFFFF"/>
                </a:solidFill>
              </a:defRPr>
            </a:pPr>
            <a:r>
              <a:t>Le persone esprimono  il proprio protagonismo dando </a:t>
            </a:r>
            <a:r>
              <a:rPr b="1"/>
              <a:t>giudizi pro o contro</a:t>
            </a:r>
            <a:r>
              <a:t>, in una dialettica </a:t>
            </a:r>
            <a:r>
              <a:rPr b="1"/>
              <a:t>amico-nemico</a:t>
            </a:r>
            <a:r>
              <a:t>, e in una ottica </a:t>
            </a:r>
            <a:r>
              <a:rPr b="1"/>
              <a:t>giusto-sbagliato.</a:t>
            </a:r>
          </a:p>
          <a:p>
            <a:pPr>
              <a:spcBef>
                <a:spcPts val="600"/>
              </a:spcBef>
              <a:defRPr>
                <a:solidFill>
                  <a:srgbClr val="FFFFFF"/>
                </a:solidFill>
              </a:defRPr>
            </a:pPr>
          </a:p>
          <a:p>
            <a:pPr>
              <a:spcBef>
                <a:spcPts val="400"/>
              </a:spcBef>
              <a:defRPr>
                <a:solidFill>
                  <a:srgbClr val="FFFFFF"/>
                </a:solidFill>
              </a:defRPr>
            </a:pPr>
            <a:r>
              <a:t>Oppure  </a:t>
            </a:r>
            <a:r>
              <a:rPr b="1"/>
              <a:t>si sottraggono </a:t>
            </a:r>
            <a:r>
              <a:t>all’argomento trattato (noia, indifferenza, non coinvolgimento )  </a:t>
            </a:r>
          </a:p>
        </p:txBody>
      </p:sp>
      <p:sp>
        <p:nvSpPr>
          <p:cNvPr id="71" name="LE DINAMICHE  “spontanee “ SONO:"/>
          <p:cNvSpPr txBox="1"/>
          <p:nvPr/>
        </p:nvSpPr>
        <p:spPr>
          <a:xfrm>
            <a:off x="344487" y="1338262"/>
            <a:ext cx="8404226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17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LE DINAMICHE  “</a:t>
            </a:r>
            <a:r>
              <a:rPr sz="1900"/>
              <a:t>spontanee “ </a:t>
            </a:r>
            <a:r>
              <a:t>SONO:</a:t>
            </a:r>
          </a:p>
        </p:txBody>
      </p:sp>
      <p:pic>
        <p:nvPicPr>
          <p:cNvPr id="72" name="istockphoto_2163479_threat_of_violence.jpeg" descr="istockphoto_2163479_threat_of_violenc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3800" y="1844675"/>
            <a:ext cx="3962400" cy="3962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5" name="Gruppo"/>
          <p:cNvGrpSpPr/>
          <p:nvPr/>
        </p:nvGrpSpPr>
        <p:grpSpPr>
          <a:xfrm>
            <a:off x="5003800" y="1844675"/>
            <a:ext cx="3962400" cy="3962400"/>
            <a:chOff x="0" y="0"/>
            <a:chExt cx="3962400" cy="3962400"/>
          </a:xfrm>
        </p:grpSpPr>
        <p:sp>
          <p:nvSpPr>
            <p:cNvPr id="73" name="Quadrato"/>
            <p:cNvSpPr/>
            <p:nvPr/>
          </p:nvSpPr>
          <p:spPr>
            <a:xfrm>
              <a:off x="0" y="0"/>
              <a:ext cx="3962400" cy="39624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74" name="sleepy.png" descr="sleepy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01700" y="0"/>
              <a:ext cx="2266950" cy="396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6" name="Rettangolo"/>
          <p:cNvSpPr/>
          <p:nvPr/>
        </p:nvSpPr>
        <p:spPr>
          <a:xfrm>
            <a:off x="-1" y="6477000"/>
            <a:ext cx="9144002" cy="4889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400"/>
              </a:spcBef>
              <a:defRPr sz="2600">
                <a:solidFill>
                  <a:srgbClr val="FFFF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2"/>
      <p:bldP build="whole" bldLvl="1" animBg="1" rev="0" advAuto="0" spid="7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42-18278671.jpg" descr="42-18278671.jpg"/>
          <p:cNvPicPr>
            <a:picLocks noChangeAspect="1"/>
          </p:cNvPicPr>
          <p:nvPr/>
        </p:nvPicPr>
        <p:blipFill>
          <a:blip r:embed="rId2">
            <a:extLst/>
          </a:blip>
          <a:srcRect l="0" t="12455" r="0" b="0"/>
          <a:stretch>
            <a:fillRect/>
          </a:stretch>
        </p:blipFill>
        <p:spPr>
          <a:xfrm>
            <a:off x="457200" y="266699"/>
            <a:ext cx="8277225" cy="6053139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e  PARTECIPAZIONE  =  Potere-Dipendenza si va col vento in poppa Se PARTECIPAZIONE= Autorità-Co-Protagonismo  si va  contro -vento."/>
          <p:cNvSpPr txBox="1"/>
          <p:nvPr>
            <p:ph type="title"/>
          </p:nvPr>
        </p:nvSpPr>
        <p:spPr>
          <a:xfrm>
            <a:off x="609600" y="1041400"/>
            <a:ext cx="7924800" cy="74613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 </a:t>
            </a:r>
            <a:r>
              <a:rPr sz="2800"/>
              <a:t>Se  PARTECIPAZIONE  =  Potere-Dipendenza</a:t>
            </a:r>
            <a:br>
              <a:rPr sz="2800"/>
            </a:br>
            <a:r>
              <a:rPr sz="2800">
                <a:solidFill>
                  <a:srgbClr val="FFFFFF"/>
                </a:solidFill>
              </a:rPr>
              <a:t>si va col vento in poppa</a:t>
            </a:r>
            <a:br>
              <a:rPr sz="2800">
                <a:solidFill>
                  <a:srgbClr val="FFFFFF"/>
                </a:solidFill>
              </a:rPr>
            </a:br>
            <a:r>
              <a:rPr sz="2800"/>
              <a:t>Se PARTECIPAZIONE= Autorità-Co-Protagonismo</a:t>
            </a:r>
            <a:br>
              <a:rPr sz="2800"/>
            </a:br>
            <a:r>
              <a:rPr sz="3200"/>
              <a:t> </a:t>
            </a:r>
            <a:r>
              <a:rPr sz="2800">
                <a:solidFill>
                  <a:srgbClr val="FFFFFF"/>
                </a:solidFill>
              </a:rPr>
              <a:t>si va  contro -vento.</a:t>
            </a:r>
            <a:r>
              <a:rPr sz="2800"/>
              <a:t> </a:t>
            </a:r>
            <a:r>
              <a:t>  </a:t>
            </a:r>
          </a:p>
        </p:txBody>
      </p:sp>
      <p:sp>
        <p:nvSpPr>
          <p:cNvPr id="80" name="COME andare  in  PORTO COL VENTO CONTRARIO?"/>
          <p:cNvSpPr txBox="1"/>
          <p:nvPr/>
        </p:nvSpPr>
        <p:spPr>
          <a:xfrm>
            <a:off x="381000" y="2514600"/>
            <a:ext cx="8404225" cy="284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 sz="2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COME andare  in  PORTO COL VENTO CONTRARIO?</a:t>
            </a:r>
          </a:p>
          <a:p>
            <a:pPr algn="ctr">
              <a:spcBef>
                <a:spcPts val="600"/>
              </a:spcBef>
              <a:defRPr sz="2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</a:p>
          <a:p>
            <a:pPr algn="ctr">
              <a:spcBef>
                <a:spcPts val="600"/>
              </a:spcBef>
              <a:defRPr sz="2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</a:p>
          <a:p>
            <a:pPr algn="ctr">
              <a:spcBef>
                <a:spcPts val="600"/>
              </a:spcBef>
              <a:defRPr sz="2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</a:p>
          <a:p>
            <a:pPr algn="ctr">
              <a:spcBef>
                <a:spcPts val="600"/>
              </a:spcBef>
              <a:defRPr sz="2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</a:p>
        </p:txBody>
      </p:sp>
      <p:sp>
        <p:nvSpPr>
          <p:cNvPr id="81" name="Rettangolo"/>
          <p:cNvSpPr/>
          <p:nvPr/>
        </p:nvSpPr>
        <p:spPr>
          <a:xfrm>
            <a:off x="34925" y="6172200"/>
            <a:ext cx="9109075" cy="4889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400"/>
              </a:spcBef>
              <a:defRPr sz="2600">
                <a:solidFill>
                  <a:srgbClr val="FFFF00"/>
                </a:solidFill>
              </a:defRPr>
            </a:pPr>
          </a:p>
        </p:txBody>
      </p:sp>
      <p:sp>
        <p:nvSpPr>
          <p:cNvPr id="82" name="Una democrazia con gli anticorpi…"/>
          <p:cNvSpPr txBox="1"/>
          <p:nvPr/>
        </p:nvSpPr>
        <p:spPr>
          <a:xfrm>
            <a:off x="1427337" y="3253669"/>
            <a:ext cx="342051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Una democrazia con gli anticorpi</a:t>
            </a:r>
          </a:p>
          <a:p>
            <a:pPr/>
            <a:r>
              <a:t>verso violenza e autoritarismo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42-18278671.jpg" descr="42-18278671.jpg"/>
          <p:cNvPicPr>
            <a:picLocks noChangeAspect="1"/>
          </p:cNvPicPr>
          <p:nvPr/>
        </p:nvPicPr>
        <p:blipFill>
          <a:blip r:embed="rId2">
            <a:extLst/>
          </a:blip>
          <a:srcRect l="0" t="12455" r="0" b="0"/>
          <a:stretch>
            <a:fillRect/>
          </a:stretch>
        </p:blipFill>
        <p:spPr>
          <a:xfrm>
            <a:off x="395287" y="1628775"/>
            <a:ext cx="8353426" cy="4752975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IL navigatore  col  vento contrario può"/>
          <p:cNvSpPr txBox="1"/>
          <p:nvPr>
            <p:ph type="title"/>
          </p:nvPr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/>
          <a:lstStyle/>
          <a:p>
            <a:pPr defTabSz="777240">
              <a:defRPr sz="3400"/>
            </a:pPr>
            <a:r>
              <a:t>IL navigatore  col  vento contrario</a:t>
            </a:r>
            <a:br/>
            <a:r>
              <a:t>può</a:t>
            </a:r>
            <a:r>
              <a:rPr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86" name="Rettangolo"/>
          <p:cNvSpPr/>
          <p:nvPr/>
        </p:nvSpPr>
        <p:spPr>
          <a:xfrm>
            <a:off x="395287" y="1628775"/>
            <a:ext cx="8353426" cy="4752975"/>
          </a:xfrm>
          <a:prstGeom prst="rect">
            <a:avLst/>
          </a:prstGeom>
          <a:solidFill>
            <a:srgbClr val="000000">
              <a:alpha val="82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7" name="Insistere nell’andare contro vento e ribaltarsi…"/>
          <p:cNvSpPr txBox="1"/>
          <p:nvPr/>
        </p:nvSpPr>
        <p:spPr>
          <a:xfrm>
            <a:off x="395287" y="2133600"/>
            <a:ext cx="8404226" cy="1930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r>
              <a:t> Insistere nell’andare contro vento e ribaltarsi</a:t>
            </a:r>
          </a:p>
          <a:p>
            <a:pPr marL="342900" indent="-342900"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r>
              <a:t> Rinunciare</a:t>
            </a:r>
          </a:p>
          <a:p>
            <a:pPr marL="342900" indent="-342900"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r>
              <a:t> Ammainare la vela e remare</a:t>
            </a:r>
            <a:endParaRPr>
              <a:solidFill>
                <a:srgbClr val="0000CC"/>
              </a:solidFill>
            </a:endParaRPr>
          </a:p>
        </p:txBody>
      </p:sp>
      <p:sp>
        <p:nvSpPr>
          <p:cNvPr id="88" name="Oppure, all’incontrario:…"/>
          <p:cNvSpPr txBox="1"/>
          <p:nvPr/>
        </p:nvSpPr>
        <p:spPr>
          <a:xfrm>
            <a:off x="395287" y="4149725"/>
            <a:ext cx="8404226" cy="138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r>
              <a:t>Oppure, all’</a:t>
            </a:r>
            <a:r>
              <a:rPr i="1"/>
              <a:t>incontrario</a:t>
            </a:r>
            <a:r>
              <a:t>: </a:t>
            </a:r>
          </a:p>
          <a:p>
            <a:pPr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r>
              <a:t>usando il vento contrario come alleato, procedendo  verso il  porto a </a:t>
            </a:r>
            <a:r>
              <a:rPr i="1"/>
              <a:t>zig zag</a:t>
            </a:r>
            <a:r>
              <a:rPr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89" name="Rettangolo"/>
          <p:cNvSpPr/>
          <p:nvPr/>
        </p:nvSpPr>
        <p:spPr>
          <a:xfrm>
            <a:off x="-1" y="6477000"/>
            <a:ext cx="9144002" cy="4889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400"/>
              </a:spcBef>
              <a:defRPr sz="2600">
                <a:solidFill>
                  <a:srgbClr val="FFFF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42-18278671.jpg" descr="42-18278671.jpg"/>
          <p:cNvPicPr>
            <a:picLocks noChangeAspect="1"/>
          </p:cNvPicPr>
          <p:nvPr/>
        </p:nvPicPr>
        <p:blipFill>
          <a:blip r:embed="rId2">
            <a:extLst/>
          </a:blip>
          <a:srcRect l="0" t="12455" r="0" b="0"/>
          <a:stretch>
            <a:fillRect/>
          </a:stretch>
        </p:blipFill>
        <p:spPr>
          <a:xfrm>
            <a:off x="395287" y="1628775"/>
            <a:ext cx="8353426" cy="4752975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Rettangolo"/>
          <p:cNvSpPr/>
          <p:nvPr/>
        </p:nvSpPr>
        <p:spPr>
          <a:xfrm>
            <a:off x="0" y="1628775"/>
            <a:ext cx="8748713" cy="4752975"/>
          </a:xfrm>
          <a:prstGeom prst="rect">
            <a:avLst/>
          </a:prstGeom>
          <a:solidFill>
            <a:srgbClr val="000000">
              <a:alpha val="82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" name="Bisogna sapere che si può usare il vento contrario come alleato…"/>
          <p:cNvSpPr txBox="1"/>
          <p:nvPr/>
        </p:nvSpPr>
        <p:spPr>
          <a:xfrm>
            <a:off x="755650" y="2133600"/>
            <a:ext cx="8404225" cy="4674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defRPr sz="2800">
                <a:solidFill>
                  <a:srgbClr val="0000CC"/>
                </a:solidFill>
              </a:defRPr>
            </a:pPr>
            <a:r>
              <a:t>	</a:t>
            </a:r>
            <a:r>
              <a:rPr>
                <a:solidFill>
                  <a:srgbClr val="FFFFFF"/>
                </a:solidFill>
              </a:rPr>
              <a:t>Bisogna sapere che si può usare il vento contrario come alleato  </a:t>
            </a:r>
            <a:endParaRPr>
              <a:solidFill>
                <a:srgbClr val="FFFFFF"/>
              </a:solidFill>
            </a:endParaRPr>
          </a:p>
          <a:p>
            <a:pPr marL="342900" indent="-342900">
              <a:spcBef>
                <a:spcPts val="400"/>
              </a:spcBef>
              <a:defRPr sz="2800">
                <a:solidFill>
                  <a:srgbClr val="FFFFFF"/>
                </a:solidFill>
              </a:defRPr>
            </a:pPr>
          </a:p>
          <a:p>
            <a:pPr marL="342900" indent="-342900"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r>
              <a:t>	Saperlo fare</a:t>
            </a:r>
          </a:p>
          <a:p>
            <a:pPr marL="342900" indent="-342900">
              <a:spcBef>
                <a:spcPts val="400"/>
              </a:spcBef>
              <a:defRPr sz="2800">
                <a:solidFill>
                  <a:srgbClr val="FFFFFF"/>
                </a:solidFill>
              </a:defRPr>
            </a:pPr>
          </a:p>
          <a:p>
            <a:pPr marL="342900" indent="-342900"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r>
              <a:t>= Non è “spontaneo”.  Richiede training, </a:t>
            </a:r>
          </a:p>
          <a:p>
            <a:pPr marL="342900" indent="-342900"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r>
              <a:t>richiede  saperi e competenze specifiche</a:t>
            </a:r>
          </a:p>
          <a:p>
            <a:pPr marL="342900" indent="-342900">
              <a:spcBef>
                <a:spcPts val="400"/>
              </a:spcBef>
              <a:defRPr sz="2800">
                <a:solidFill>
                  <a:srgbClr val="FFFFFF"/>
                </a:solidFill>
              </a:defRPr>
            </a:pPr>
          </a:p>
          <a:p>
            <a:pPr marL="342900" indent="-342900">
              <a:spcBef>
                <a:spcPts val="400"/>
              </a:spcBef>
              <a:defRPr sz="2800">
                <a:solidFill>
                  <a:srgbClr val="FFFFFF"/>
                </a:solidFill>
              </a:defRPr>
            </a:pPr>
          </a:p>
        </p:txBody>
      </p:sp>
      <p:sp>
        <p:nvSpPr>
          <p:cNvPr id="94" name="Per  partecipare  COL VENTO CONTRARIO:"/>
          <p:cNvSpPr txBox="1"/>
          <p:nvPr/>
        </p:nvSpPr>
        <p:spPr>
          <a:xfrm>
            <a:off x="-1" y="404812"/>
            <a:ext cx="914400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900"/>
              </a:spcBef>
              <a:defRPr sz="4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Per  </a:t>
            </a:r>
            <a:r>
              <a:rPr>
                <a:solidFill>
                  <a:srgbClr val="FFFF00"/>
                </a:solidFill>
              </a:rPr>
              <a:t>partecipare  </a:t>
            </a:r>
            <a:r>
              <a:t>COL VENTO CONTRARIO</a:t>
            </a:r>
            <a:r>
              <a:rPr sz="3600"/>
              <a:t>:</a:t>
            </a:r>
          </a:p>
        </p:txBody>
      </p:sp>
      <p:grpSp>
        <p:nvGrpSpPr>
          <p:cNvPr id="97" name="Gruppo"/>
          <p:cNvGrpSpPr/>
          <p:nvPr/>
        </p:nvGrpSpPr>
        <p:grpSpPr>
          <a:xfrm>
            <a:off x="73025" y="2133600"/>
            <a:ext cx="827088" cy="827088"/>
            <a:chOff x="0" y="0"/>
            <a:chExt cx="827087" cy="827087"/>
          </a:xfrm>
        </p:grpSpPr>
        <p:sp>
          <p:nvSpPr>
            <p:cNvPr id="95" name="Cerchio"/>
            <p:cNvSpPr/>
            <p:nvPr/>
          </p:nvSpPr>
          <p:spPr>
            <a:xfrm>
              <a:off x="0" y="0"/>
              <a:ext cx="827088" cy="827088"/>
            </a:xfrm>
            <a:prstGeom prst="ellipse">
              <a:avLst/>
            </a:prstGeom>
            <a:solidFill>
              <a:srgbClr val="000000">
                <a:alpha val="49000"/>
              </a:srgbClr>
            </a:solidFill>
            <a:ln w="9525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" name="1"/>
            <p:cNvSpPr txBox="1"/>
            <p:nvPr/>
          </p:nvSpPr>
          <p:spPr>
            <a:xfrm>
              <a:off x="233362" y="93662"/>
              <a:ext cx="278270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spcBef>
                  <a:spcPts val="800"/>
                </a:spcBef>
                <a:defRPr sz="3600">
                  <a:solidFill>
                    <a:srgbClr val="FFFF00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100" name="Gruppo"/>
          <p:cNvGrpSpPr/>
          <p:nvPr/>
        </p:nvGrpSpPr>
        <p:grpSpPr>
          <a:xfrm>
            <a:off x="73025" y="3465512"/>
            <a:ext cx="827088" cy="827088"/>
            <a:chOff x="0" y="0"/>
            <a:chExt cx="827087" cy="827087"/>
          </a:xfrm>
        </p:grpSpPr>
        <p:sp>
          <p:nvSpPr>
            <p:cNvPr id="98" name="Cerchio"/>
            <p:cNvSpPr/>
            <p:nvPr/>
          </p:nvSpPr>
          <p:spPr>
            <a:xfrm>
              <a:off x="0" y="0"/>
              <a:ext cx="827088" cy="827088"/>
            </a:xfrm>
            <a:prstGeom prst="ellipse">
              <a:avLst/>
            </a:prstGeom>
            <a:solidFill>
              <a:srgbClr val="000000">
                <a:alpha val="49000"/>
              </a:srgbClr>
            </a:solidFill>
            <a:ln w="9525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" name="2"/>
            <p:cNvSpPr txBox="1"/>
            <p:nvPr/>
          </p:nvSpPr>
          <p:spPr>
            <a:xfrm>
              <a:off x="215900" y="93662"/>
              <a:ext cx="333633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spcBef>
                  <a:spcPts val="800"/>
                </a:spcBef>
                <a:defRPr sz="3600">
                  <a:solidFill>
                    <a:srgbClr val="FFFF00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/>
              <a:r>
                <a:t>2</a:t>
              </a:r>
            </a:p>
          </p:txBody>
        </p:sp>
      </p:grpSp>
      <p:sp>
        <p:nvSpPr>
          <p:cNvPr id="101" name="Rettangolo"/>
          <p:cNvSpPr/>
          <p:nvPr/>
        </p:nvSpPr>
        <p:spPr>
          <a:xfrm>
            <a:off x="-1" y="6400800"/>
            <a:ext cx="9144002" cy="4889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400"/>
              </a:spcBef>
              <a:defRPr sz="2600">
                <a:solidFill>
                  <a:srgbClr val="FFFF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42-18278671.jpg" descr="42-18278671.jpg"/>
          <p:cNvPicPr>
            <a:picLocks noChangeAspect="1"/>
          </p:cNvPicPr>
          <p:nvPr/>
        </p:nvPicPr>
        <p:blipFill>
          <a:blip r:embed="rId2">
            <a:extLst/>
          </a:blip>
          <a:srcRect l="0" t="12455" r="0" b="0"/>
          <a:stretch>
            <a:fillRect/>
          </a:stretch>
        </p:blipFill>
        <p:spPr>
          <a:xfrm>
            <a:off x="395287" y="1628775"/>
            <a:ext cx="8353426" cy="475297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ttangolo"/>
          <p:cNvSpPr/>
          <p:nvPr/>
        </p:nvSpPr>
        <p:spPr>
          <a:xfrm>
            <a:off x="0" y="1628775"/>
            <a:ext cx="8748713" cy="4752975"/>
          </a:xfrm>
          <a:prstGeom prst="rect">
            <a:avLst/>
          </a:prstGeom>
          <a:solidFill>
            <a:srgbClr val="000000">
              <a:alpha val="82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5" name="Cerchio"/>
          <p:cNvSpPr/>
          <p:nvPr/>
        </p:nvSpPr>
        <p:spPr>
          <a:xfrm>
            <a:off x="179387" y="3394075"/>
            <a:ext cx="827088" cy="827088"/>
          </a:xfrm>
          <a:prstGeom prst="ellipse">
            <a:avLst/>
          </a:prstGeom>
          <a:solidFill>
            <a:srgbClr val="000000">
              <a:alpha val="49000"/>
            </a:srgbClr>
          </a:solidFill>
          <a:ln>
            <a:solidFill>
              <a:srgbClr val="FFFF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6" name="Per essere LIBERI  DI PARTECIPARE"/>
          <p:cNvSpPr txBox="1"/>
          <p:nvPr>
            <p:ph type="title"/>
          </p:nvPr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Per essere LIBERI  DI PARTECIPARE</a:t>
            </a:r>
          </a:p>
        </p:txBody>
      </p:sp>
      <p:sp>
        <p:nvSpPr>
          <p:cNvPr id="107" name="Bisogna trovare il coraggio di esplicitare e praticare…"/>
          <p:cNvSpPr txBox="1"/>
          <p:nvPr/>
        </p:nvSpPr>
        <p:spPr>
          <a:xfrm>
            <a:off x="0" y="2133600"/>
            <a:ext cx="8640763" cy="290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defRPr sz="2600">
                <a:solidFill>
                  <a:srgbClr val="FFFFFF"/>
                </a:solidFill>
              </a:defRPr>
            </a:pPr>
            <a:r>
              <a:t>Bisogna trovare il coraggio di </a:t>
            </a:r>
            <a:r>
              <a:rPr b="1"/>
              <a:t>esplicitare e praticare</a:t>
            </a:r>
            <a:r>
              <a:t> </a:t>
            </a:r>
          </a:p>
          <a:p>
            <a:pPr marL="342900" indent="-342900">
              <a:spcBef>
                <a:spcPts val="600"/>
              </a:spcBef>
              <a:defRPr b="1" sz="2600">
                <a:solidFill>
                  <a:srgbClr val="FFFF00"/>
                </a:solidFill>
              </a:defRPr>
            </a:pPr>
            <a:r>
              <a:t>le due regole</a:t>
            </a:r>
            <a:r>
              <a:rPr>
                <a:solidFill>
                  <a:srgbClr val="FFFFFF"/>
                </a:solidFill>
              </a:rPr>
              <a:t> </a:t>
            </a:r>
            <a:r>
              <a:t>d’oro</a:t>
            </a:r>
            <a:r>
              <a:rPr b="0">
                <a:solidFill>
                  <a:srgbClr val="FFFFFF"/>
                </a:solidFill>
              </a:rPr>
              <a:t> della partecipazione all’incontrario:</a:t>
            </a:r>
            <a:r>
              <a:rPr b="0">
                <a:solidFill>
                  <a:srgbClr val="0000CC"/>
                </a:solidFill>
              </a:rPr>
              <a:t>   </a:t>
            </a:r>
            <a:r>
              <a:rPr b="0" sz="2800">
                <a:solidFill>
                  <a:srgbClr val="0000CC"/>
                </a:solidFill>
              </a:rPr>
              <a:t> </a:t>
            </a:r>
            <a:endParaRPr sz="280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defRPr sz="2800">
                <a:solidFill>
                  <a:srgbClr val="0000CC"/>
                </a:solidFill>
              </a:defRPr>
            </a:pPr>
            <a:r>
              <a:t> 	</a:t>
            </a:r>
          </a:p>
          <a:p>
            <a:pPr marL="342900" indent="-342900">
              <a:spcBef>
                <a:spcPts val="600"/>
              </a:spcBef>
              <a:defRPr sz="2800">
                <a:solidFill>
                  <a:srgbClr val="0000CC"/>
                </a:solidFill>
              </a:defRPr>
            </a:pPr>
            <a:r>
              <a:t>		</a:t>
            </a:r>
            <a:r>
              <a:rPr b="1">
                <a:solidFill>
                  <a:srgbClr val="FFFFFF"/>
                </a:solidFill>
              </a:rPr>
              <a:t>ASCOLTO ATTIVO</a:t>
            </a:r>
            <a:endParaRPr b="1"/>
          </a:p>
          <a:p>
            <a:pPr marL="342900" indent="-342900">
              <a:spcBef>
                <a:spcPts val="400"/>
              </a:spcBef>
              <a:defRPr sz="2800">
                <a:solidFill>
                  <a:srgbClr val="FFFFFF"/>
                </a:solidFill>
              </a:defRPr>
            </a:pPr>
          </a:p>
          <a:p>
            <a:pPr marL="342900" indent="-342900">
              <a:spcBef>
                <a:spcPts val="600"/>
              </a:spcBef>
              <a:defRPr b="1" sz="2800">
                <a:solidFill>
                  <a:srgbClr val="FFFFFF"/>
                </a:solidFill>
              </a:defRPr>
            </a:pPr>
            <a:r>
              <a:t>		MOLTIPLICAZIONE DELLE OPZIONI</a:t>
            </a:r>
          </a:p>
        </p:txBody>
      </p:sp>
      <p:sp>
        <p:nvSpPr>
          <p:cNvPr id="108" name="1"/>
          <p:cNvSpPr txBox="1"/>
          <p:nvPr/>
        </p:nvSpPr>
        <p:spPr>
          <a:xfrm>
            <a:off x="412750" y="3487737"/>
            <a:ext cx="27826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800"/>
              </a:spcBef>
              <a:defRPr sz="36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09" name="Cerchio"/>
          <p:cNvSpPr/>
          <p:nvPr/>
        </p:nvSpPr>
        <p:spPr>
          <a:xfrm>
            <a:off x="179387" y="4402137"/>
            <a:ext cx="827088" cy="827088"/>
          </a:xfrm>
          <a:prstGeom prst="ellipse">
            <a:avLst/>
          </a:prstGeom>
          <a:solidFill>
            <a:srgbClr val="000000">
              <a:alpha val="49000"/>
            </a:srgbClr>
          </a:solidFill>
          <a:ln>
            <a:solidFill>
              <a:srgbClr val="FFFF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" name="2"/>
          <p:cNvSpPr txBox="1"/>
          <p:nvPr/>
        </p:nvSpPr>
        <p:spPr>
          <a:xfrm>
            <a:off x="395287" y="4495800"/>
            <a:ext cx="333634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800"/>
              </a:spcBef>
              <a:defRPr sz="36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11" name="Rettangolo"/>
          <p:cNvSpPr/>
          <p:nvPr/>
        </p:nvSpPr>
        <p:spPr>
          <a:xfrm>
            <a:off x="-1" y="6400800"/>
            <a:ext cx="9144002" cy="4889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400"/>
              </a:spcBef>
              <a:defRPr sz="2600">
                <a:solidFill>
                  <a:srgbClr val="FFFF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SCOLTO ATTIVO"/>
          <p:cNvSpPr txBox="1"/>
          <p:nvPr>
            <p:ph type="title"/>
          </p:nvPr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ASCOLTO ATTIVO</a:t>
            </a:r>
          </a:p>
        </p:txBody>
      </p:sp>
      <p:pic>
        <p:nvPicPr>
          <p:cNvPr id="114" name="1 pig alone.jpg" descr="1 pig al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1587" y="1352550"/>
            <a:ext cx="4059238" cy="4151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2 pig &amp; macelaio.jpg" descr="2 pig &amp; macelai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1587" y="1352550"/>
            <a:ext cx="4059238" cy="4151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3 pig &amp; macelaio&amp;bambina.jpg" descr="3 pig &amp; macelaio&amp;bambin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41587" y="1352550"/>
            <a:ext cx="4059238" cy="4151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4 pig &amp;mac&amp;bamb&amp;mussulmano.jpg" descr="4 pig &amp;mac&amp;bamb&amp;mussulmano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41587" y="1352550"/>
            <a:ext cx="4059238" cy="4151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5 pig &amp;mac&amp;bamb&amp;muss&amp;filosofo.jpg" descr="5 pig &amp;mac&amp;bamb&amp;muss&amp;filosofo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41587" y="1352550"/>
            <a:ext cx="4059238" cy="4151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6 pig &amp;mac&amp;bamb&amp;mus&amp;filos&amp;vet.jpg" descr="6 pig &amp;mac&amp;bamb&amp;mus&amp;filos&amp;vet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541587" y="1352550"/>
            <a:ext cx="4059238" cy="4151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7 pig &amp;mac&amp;bamb&amp;mus&amp;fil&amp;vet&amp;contadi.jpg" descr="7 pig &amp;mac&amp;bamb&amp;mus&amp;fil&amp;vet&amp;contadi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41587" y="1352550"/>
            <a:ext cx="4059238" cy="4151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8 pig &amp;mac.jpg" descr="8 pig &amp;mac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541587" y="1352550"/>
            <a:ext cx="4059238" cy="4151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9 pig full.jpg" descr="9 pig full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541587" y="1352550"/>
            <a:ext cx="4059238" cy="4151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Gareth Morgan: Immaginizzazione, Franco Angeli, 1996"/>
          <p:cNvSpPr txBox="1"/>
          <p:nvPr/>
        </p:nvSpPr>
        <p:spPr>
          <a:xfrm>
            <a:off x="304800" y="5867400"/>
            <a:ext cx="6400800" cy="47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>
                <a:solidFill>
                  <a:srgbClr val="FFFFFF"/>
                </a:solidFill>
              </a:defRPr>
            </a:pPr>
            <a:r>
              <a:t>Gareth Morgan: </a:t>
            </a:r>
            <a:r>
              <a:rPr i="1"/>
              <a:t>Immaginizzazione</a:t>
            </a:r>
            <a:r>
              <a:t>, Franco Angeli, 1996</a:t>
            </a:r>
            <a:r>
              <a:rPr sz="2600">
                <a:solidFill>
                  <a:srgbClr val="00038A"/>
                </a:solidFill>
              </a:rPr>
              <a:t> </a:t>
            </a:r>
          </a:p>
        </p:txBody>
      </p:sp>
      <p:sp>
        <p:nvSpPr>
          <p:cNvPr id="124" name="Cerchio"/>
          <p:cNvSpPr/>
          <p:nvPr/>
        </p:nvSpPr>
        <p:spPr>
          <a:xfrm>
            <a:off x="107950" y="222250"/>
            <a:ext cx="1079500" cy="1079500"/>
          </a:xfrm>
          <a:prstGeom prst="ellipse">
            <a:avLst/>
          </a:prstGeom>
          <a:solidFill>
            <a:srgbClr val="000000">
              <a:alpha val="49000"/>
            </a:srgbClr>
          </a:solidFill>
          <a:ln>
            <a:solidFill>
              <a:srgbClr val="FFFF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5" name="1"/>
          <p:cNvSpPr txBox="1"/>
          <p:nvPr/>
        </p:nvSpPr>
        <p:spPr>
          <a:xfrm>
            <a:off x="333375" y="182562"/>
            <a:ext cx="442724" cy="11836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0000CC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600"/>
              </a:spcBef>
              <a:defRPr sz="70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26" name="Rettangolo"/>
          <p:cNvSpPr/>
          <p:nvPr/>
        </p:nvSpPr>
        <p:spPr>
          <a:xfrm>
            <a:off x="542925" y="6324600"/>
            <a:ext cx="8601075" cy="4889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400"/>
              </a:spcBef>
              <a:defRPr sz="2600">
                <a:solidFill>
                  <a:srgbClr val="FFFF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1"/>
      <p:bldP build="whole" bldLvl="1" animBg="1" rev="0" advAuto="0" spid="122" grpId="8"/>
      <p:bldP build="whole" bldLvl="1" animBg="1" rev="0" advAuto="0" spid="116" grpId="2"/>
      <p:bldP build="whole" bldLvl="1" animBg="1" rev="0" advAuto="0" spid="117" grpId="3"/>
      <p:bldP build="whole" bldLvl="1" animBg="1" rev="0" advAuto="0" spid="120" grpId="6"/>
      <p:bldP build="whole" bldLvl="1" animBg="1" rev="0" advAuto="0" spid="121" grpId="7"/>
      <p:bldP build="whole" bldLvl="1" animBg="1" rev="0" advAuto="0" spid="118" grpId="4"/>
      <p:bldP build="whole" bldLvl="1" animBg="1" rev="0" advAuto="0" spid="119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3B9742F27190A40BB7DE49F4F07DDA8" ma:contentTypeVersion="12" ma:contentTypeDescription="Creare un nuovo documento." ma:contentTypeScope="" ma:versionID="88573e1a7ba0b1d1f88370ad69403c7c">
  <xsd:schema xmlns:xsd="http://www.w3.org/2001/XMLSchema" xmlns:xs="http://www.w3.org/2001/XMLSchema" xmlns:p="http://schemas.microsoft.com/office/2006/metadata/properties" xmlns:ns2="9f9809b8-deb7-4fa3-bf6f-2efc504d20fb" xmlns:ns3="a5bcc9dc-98ae-421d-bdd1-3645786d5899" targetNamespace="http://schemas.microsoft.com/office/2006/metadata/properties" ma:root="true" ma:fieldsID="0084f331c1239ecd8f29df7a85eafa11" ns2:_="" ns3:_="">
    <xsd:import namespace="9f9809b8-deb7-4fa3-bf6f-2efc504d20fb"/>
    <xsd:import namespace="a5bcc9dc-98ae-421d-bdd1-3645786d58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809b8-deb7-4fa3-bf6f-2efc504d20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cc9dc-98ae-421d-bdd1-3645786d589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03DEC9-126E-4225-AFBD-C4D2DCAD7F48}"/>
</file>

<file path=customXml/itemProps2.xml><?xml version="1.0" encoding="utf-8"?>
<ds:datastoreItem xmlns:ds="http://schemas.openxmlformats.org/officeDocument/2006/customXml" ds:itemID="{052FC55B-A611-4112-80AF-CC26A8AB1597}"/>
</file>

<file path=customXml/itemProps3.xml><?xml version="1.0" encoding="utf-8"?>
<ds:datastoreItem xmlns:ds="http://schemas.openxmlformats.org/officeDocument/2006/customXml" ds:itemID="{E5CD419E-BD82-4328-9A61-72370C000717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0x01010043B9742F27190A40BB7DE49F4F07DDA8</vt:lpwstr>
  </property>
</Properties>
</file>