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0"/>
  </p:notesMasterIdLst>
  <p:sldIdLst>
    <p:sldId id="306" r:id="rId5"/>
    <p:sldId id="330" r:id="rId6"/>
    <p:sldId id="331" r:id="rId7"/>
    <p:sldId id="332" r:id="rId8"/>
    <p:sldId id="333" r:id="rId9"/>
    <p:sldId id="334" r:id="rId10"/>
    <p:sldId id="304" r:id="rId11"/>
    <p:sldId id="264" r:id="rId12"/>
    <p:sldId id="310" r:id="rId13"/>
    <p:sldId id="309" r:id="rId14"/>
    <p:sldId id="311" r:id="rId15"/>
    <p:sldId id="312" r:id="rId16"/>
    <p:sldId id="313" r:id="rId17"/>
    <p:sldId id="314" r:id="rId18"/>
    <p:sldId id="315" r:id="rId19"/>
    <p:sldId id="305" r:id="rId20"/>
    <p:sldId id="316" r:id="rId21"/>
    <p:sldId id="324" r:id="rId22"/>
    <p:sldId id="325" r:id="rId23"/>
    <p:sldId id="326" r:id="rId24"/>
    <p:sldId id="327" r:id="rId25"/>
    <p:sldId id="297" r:id="rId26"/>
    <p:sldId id="299" r:id="rId27"/>
    <p:sldId id="295" r:id="rId28"/>
    <p:sldId id="303" r:id="rId29"/>
    <p:sldId id="298" r:id="rId30"/>
    <p:sldId id="294" r:id="rId31"/>
    <p:sldId id="300" r:id="rId32"/>
    <p:sldId id="337" r:id="rId33"/>
    <p:sldId id="308" r:id="rId34"/>
    <p:sldId id="296" r:id="rId35"/>
    <p:sldId id="335" r:id="rId36"/>
    <p:sldId id="329" r:id="rId37"/>
    <p:sldId id="301" r:id="rId38"/>
    <p:sldId id="336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1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21C154-4D92-421B-BB89-AC6237C6E0FE}" type="doc">
      <dgm:prSet loTypeId="urn:microsoft.com/office/officeart/2005/8/layout/cycle5" loCatId="cycle" qsTypeId="urn:microsoft.com/office/officeart/2005/8/quickstyle/3d2#1" qsCatId="3D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4AF6B2EC-CBA7-4D76-995E-01787E7792EA}">
      <dgm:prSet phldrT="[Testo]"/>
      <dgm:spPr/>
      <dgm:t>
        <a:bodyPr/>
        <a:lstStyle/>
        <a:p>
          <a:r>
            <a:rPr lang="it-IT" dirty="0"/>
            <a:t>Promuovere la partecipazione e la condivisione</a:t>
          </a:r>
        </a:p>
      </dgm:t>
    </dgm:pt>
    <dgm:pt modelId="{90BC7BD6-8C60-4010-A2E4-C9A67842664E}" type="parTrans" cxnId="{412BC574-0EEF-45D1-91FD-88807A114E06}">
      <dgm:prSet/>
      <dgm:spPr/>
      <dgm:t>
        <a:bodyPr/>
        <a:lstStyle/>
        <a:p>
          <a:endParaRPr lang="it-IT"/>
        </a:p>
      </dgm:t>
    </dgm:pt>
    <dgm:pt modelId="{4D00540A-F895-4FD5-8B3D-1A99FE87C37C}" type="sibTrans" cxnId="{412BC574-0EEF-45D1-91FD-88807A114E06}">
      <dgm:prSet/>
      <dgm:spPr/>
      <dgm:t>
        <a:bodyPr/>
        <a:lstStyle/>
        <a:p>
          <a:endParaRPr lang="it-IT"/>
        </a:p>
      </dgm:t>
    </dgm:pt>
    <dgm:pt modelId="{757C8B12-81EB-4869-8A0A-9C54A30B81D6}">
      <dgm:prSet phldrT="[Testo]"/>
      <dgm:spPr/>
      <dgm:t>
        <a:bodyPr/>
        <a:lstStyle/>
        <a:p>
          <a:r>
            <a:rPr lang="it-IT" dirty="0"/>
            <a:t>Agevolare la messa in rete di risorse e idee</a:t>
          </a:r>
        </a:p>
      </dgm:t>
    </dgm:pt>
    <dgm:pt modelId="{5395B295-3860-45B0-8794-297AF39C6C2D}" type="parTrans" cxnId="{B910EF23-90FF-4C74-98D5-326663B3F31E}">
      <dgm:prSet/>
      <dgm:spPr/>
      <dgm:t>
        <a:bodyPr/>
        <a:lstStyle/>
        <a:p>
          <a:endParaRPr lang="it-IT"/>
        </a:p>
      </dgm:t>
    </dgm:pt>
    <dgm:pt modelId="{D5AFA56C-5F58-475A-90F0-4B2987FD6B1D}" type="sibTrans" cxnId="{B910EF23-90FF-4C74-98D5-326663B3F31E}">
      <dgm:prSet/>
      <dgm:spPr/>
      <dgm:t>
        <a:bodyPr/>
        <a:lstStyle/>
        <a:p>
          <a:endParaRPr lang="it-IT"/>
        </a:p>
      </dgm:t>
    </dgm:pt>
    <dgm:pt modelId="{8A8E5557-13EB-4DAF-B10B-5B3113B5E878}">
      <dgm:prSet phldrT="[Testo]"/>
      <dgm:spPr/>
      <dgm:t>
        <a:bodyPr/>
        <a:lstStyle/>
        <a:p>
          <a:r>
            <a:rPr lang="it-IT" dirty="0"/>
            <a:t>Favorire lo scambio di buone pratiche </a:t>
          </a:r>
          <a:r>
            <a:rPr lang="it-IT"/>
            <a:t>e di competenze</a:t>
          </a:r>
        </a:p>
      </dgm:t>
    </dgm:pt>
    <dgm:pt modelId="{6729AB57-979D-49BF-B9C4-F907DA718BC8}" type="parTrans" cxnId="{EF025C07-960A-4749-A389-CB743AF480DC}">
      <dgm:prSet/>
      <dgm:spPr/>
      <dgm:t>
        <a:bodyPr/>
        <a:lstStyle/>
        <a:p>
          <a:endParaRPr lang="it-IT"/>
        </a:p>
      </dgm:t>
    </dgm:pt>
    <dgm:pt modelId="{6CB8D3F4-1FA6-4360-8AF7-C517CAA8EC45}" type="sibTrans" cxnId="{EF025C07-960A-4749-A389-CB743AF480DC}">
      <dgm:prSet/>
      <dgm:spPr/>
      <dgm:t>
        <a:bodyPr/>
        <a:lstStyle/>
        <a:p>
          <a:endParaRPr lang="it-IT"/>
        </a:p>
      </dgm:t>
    </dgm:pt>
    <dgm:pt modelId="{D1B7AA8E-1A2B-4DEA-8CF9-8EC119A52F61}">
      <dgm:prSet phldrT="[Testo]"/>
      <dgm:spPr/>
      <dgm:t>
        <a:bodyPr/>
        <a:lstStyle/>
        <a:p>
          <a:r>
            <a:rPr lang="it-IT" dirty="0"/>
            <a:t>Crescere in termini qualitativi</a:t>
          </a:r>
        </a:p>
      </dgm:t>
    </dgm:pt>
    <dgm:pt modelId="{2588914A-E071-4BAD-888C-89D9B8208A4F}" type="parTrans" cxnId="{68248B21-727C-48D6-B9D4-BC9CA6DA020D}">
      <dgm:prSet/>
      <dgm:spPr/>
      <dgm:t>
        <a:bodyPr/>
        <a:lstStyle/>
        <a:p>
          <a:endParaRPr lang="it-IT"/>
        </a:p>
      </dgm:t>
    </dgm:pt>
    <dgm:pt modelId="{A025C51E-4813-465B-B102-EBBBCB786E1A}" type="sibTrans" cxnId="{68248B21-727C-48D6-B9D4-BC9CA6DA020D}">
      <dgm:prSet/>
      <dgm:spPr/>
      <dgm:t>
        <a:bodyPr/>
        <a:lstStyle/>
        <a:p>
          <a:endParaRPr lang="it-IT"/>
        </a:p>
      </dgm:t>
    </dgm:pt>
    <dgm:pt modelId="{CB59E55E-E146-4A23-AA8C-3EE5ED6A1C2C}">
      <dgm:prSet phldrT="[Testo]"/>
      <dgm:spPr/>
      <dgm:t>
        <a:bodyPr/>
        <a:lstStyle/>
        <a:p>
          <a:r>
            <a:rPr lang="it-IT" dirty="0"/>
            <a:t>Migliorare la qualità dei servizi</a:t>
          </a:r>
        </a:p>
      </dgm:t>
    </dgm:pt>
    <dgm:pt modelId="{41DF11D9-018B-4C56-A0C3-C57490660713}" type="parTrans" cxnId="{6F1752D6-430F-49F1-8ABA-A4578D8E2838}">
      <dgm:prSet/>
      <dgm:spPr/>
      <dgm:t>
        <a:bodyPr/>
        <a:lstStyle/>
        <a:p>
          <a:endParaRPr lang="it-IT"/>
        </a:p>
      </dgm:t>
    </dgm:pt>
    <dgm:pt modelId="{1E7DBFF1-FE12-4E1A-AE3D-0400488D226B}" type="sibTrans" cxnId="{6F1752D6-430F-49F1-8ABA-A4578D8E2838}">
      <dgm:prSet/>
      <dgm:spPr/>
      <dgm:t>
        <a:bodyPr/>
        <a:lstStyle/>
        <a:p>
          <a:endParaRPr lang="it-IT"/>
        </a:p>
      </dgm:t>
    </dgm:pt>
    <dgm:pt modelId="{3C4FE8F2-B9AA-4784-9917-8D9995B806CC}" type="pres">
      <dgm:prSet presAssocID="{6821C154-4D92-421B-BB89-AC6237C6E0FE}" presName="cycle" presStyleCnt="0">
        <dgm:presLayoutVars>
          <dgm:dir/>
          <dgm:resizeHandles val="exact"/>
        </dgm:presLayoutVars>
      </dgm:prSet>
      <dgm:spPr/>
    </dgm:pt>
    <dgm:pt modelId="{C966C638-4047-445E-A63A-7B13563C5FE4}" type="pres">
      <dgm:prSet presAssocID="{4AF6B2EC-CBA7-4D76-995E-01787E7792EA}" presName="node" presStyleLbl="node1" presStyleIdx="0" presStyleCnt="5">
        <dgm:presLayoutVars>
          <dgm:bulletEnabled val="1"/>
        </dgm:presLayoutVars>
      </dgm:prSet>
      <dgm:spPr/>
    </dgm:pt>
    <dgm:pt modelId="{2FFE0DD0-49C7-4E0C-B727-648E6276AF65}" type="pres">
      <dgm:prSet presAssocID="{4AF6B2EC-CBA7-4D76-995E-01787E7792EA}" presName="spNode" presStyleCnt="0"/>
      <dgm:spPr/>
    </dgm:pt>
    <dgm:pt modelId="{EB8E79D8-3C3F-49B9-B3A5-FD5C3DAADD66}" type="pres">
      <dgm:prSet presAssocID="{4D00540A-F895-4FD5-8B3D-1A99FE87C37C}" presName="sibTrans" presStyleLbl="sibTrans1D1" presStyleIdx="0" presStyleCnt="5"/>
      <dgm:spPr/>
    </dgm:pt>
    <dgm:pt modelId="{A2A4D360-5B6E-43F4-90B9-717F53191872}" type="pres">
      <dgm:prSet presAssocID="{757C8B12-81EB-4869-8A0A-9C54A30B81D6}" presName="node" presStyleLbl="node1" presStyleIdx="1" presStyleCnt="5">
        <dgm:presLayoutVars>
          <dgm:bulletEnabled val="1"/>
        </dgm:presLayoutVars>
      </dgm:prSet>
      <dgm:spPr/>
    </dgm:pt>
    <dgm:pt modelId="{5920FD32-09D6-47B7-9351-EB2E540E261A}" type="pres">
      <dgm:prSet presAssocID="{757C8B12-81EB-4869-8A0A-9C54A30B81D6}" presName="spNode" presStyleCnt="0"/>
      <dgm:spPr/>
    </dgm:pt>
    <dgm:pt modelId="{A856E87E-EE9D-4429-871C-D6CBF109AEDF}" type="pres">
      <dgm:prSet presAssocID="{D5AFA56C-5F58-475A-90F0-4B2987FD6B1D}" presName="sibTrans" presStyleLbl="sibTrans1D1" presStyleIdx="1" presStyleCnt="5"/>
      <dgm:spPr/>
    </dgm:pt>
    <dgm:pt modelId="{D020FD4F-41E9-4824-A91C-4DCA218A0AF6}" type="pres">
      <dgm:prSet presAssocID="{8A8E5557-13EB-4DAF-B10B-5B3113B5E878}" presName="node" presStyleLbl="node1" presStyleIdx="2" presStyleCnt="5">
        <dgm:presLayoutVars>
          <dgm:bulletEnabled val="1"/>
        </dgm:presLayoutVars>
      </dgm:prSet>
      <dgm:spPr/>
    </dgm:pt>
    <dgm:pt modelId="{3DBB32C2-18B1-43F9-A0D3-FD7CA5C0C946}" type="pres">
      <dgm:prSet presAssocID="{8A8E5557-13EB-4DAF-B10B-5B3113B5E878}" presName="spNode" presStyleCnt="0"/>
      <dgm:spPr/>
    </dgm:pt>
    <dgm:pt modelId="{E9B21166-FFD0-4A13-BC31-1C2A04B77A63}" type="pres">
      <dgm:prSet presAssocID="{6CB8D3F4-1FA6-4360-8AF7-C517CAA8EC45}" presName="sibTrans" presStyleLbl="sibTrans1D1" presStyleIdx="2" presStyleCnt="5"/>
      <dgm:spPr/>
    </dgm:pt>
    <dgm:pt modelId="{966E4D80-EFA1-4D8D-97EA-86B8E0CCBE6F}" type="pres">
      <dgm:prSet presAssocID="{D1B7AA8E-1A2B-4DEA-8CF9-8EC119A52F61}" presName="node" presStyleLbl="node1" presStyleIdx="3" presStyleCnt="5">
        <dgm:presLayoutVars>
          <dgm:bulletEnabled val="1"/>
        </dgm:presLayoutVars>
      </dgm:prSet>
      <dgm:spPr/>
    </dgm:pt>
    <dgm:pt modelId="{4B4204F5-9555-4438-87A1-AA7E7477F97B}" type="pres">
      <dgm:prSet presAssocID="{D1B7AA8E-1A2B-4DEA-8CF9-8EC119A52F61}" presName="spNode" presStyleCnt="0"/>
      <dgm:spPr/>
    </dgm:pt>
    <dgm:pt modelId="{C38A0043-F181-430C-A564-5AF4F8F08845}" type="pres">
      <dgm:prSet presAssocID="{A025C51E-4813-465B-B102-EBBBCB786E1A}" presName="sibTrans" presStyleLbl="sibTrans1D1" presStyleIdx="3" presStyleCnt="5"/>
      <dgm:spPr/>
    </dgm:pt>
    <dgm:pt modelId="{D0C332F7-23DE-4E0E-853C-668C9566FA58}" type="pres">
      <dgm:prSet presAssocID="{CB59E55E-E146-4A23-AA8C-3EE5ED6A1C2C}" presName="node" presStyleLbl="node1" presStyleIdx="4" presStyleCnt="5">
        <dgm:presLayoutVars>
          <dgm:bulletEnabled val="1"/>
        </dgm:presLayoutVars>
      </dgm:prSet>
      <dgm:spPr/>
    </dgm:pt>
    <dgm:pt modelId="{7BDFD10C-064E-4695-B568-4036D75D39CB}" type="pres">
      <dgm:prSet presAssocID="{CB59E55E-E146-4A23-AA8C-3EE5ED6A1C2C}" presName="spNode" presStyleCnt="0"/>
      <dgm:spPr/>
    </dgm:pt>
    <dgm:pt modelId="{15901F11-DDEB-42CC-99BD-D95D04C803D3}" type="pres">
      <dgm:prSet presAssocID="{1E7DBFF1-FE12-4E1A-AE3D-0400488D226B}" presName="sibTrans" presStyleLbl="sibTrans1D1" presStyleIdx="4" presStyleCnt="5"/>
      <dgm:spPr/>
    </dgm:pt>
  </dgm:ptLst>
  <dgm:cxnLst>
    <dgm:cxn modelId="{EF025C07-960A-4749-A389-CB743AF480DC}" srcId="{6821C154-4D92-421B-BB89-AC6237C6E0FE}" destId="{8A8E5557-13EB-4DAF-B10B-5B3113B5E878}" srcOrd="2" destOrd="0" parTransId="{6729AB57-979D-49BF-B9C4-F907DA718BC8}" sibTransId="{6CB8D3F4-1FA6-4360-8AF7-C517CAA8EC45}"/>
    <dgm:cxn modelId="{68248B21-727C-48D6-B9D4-BC9CA6DA020D}" srcId="{6821C154-4D92-421B-BB89-AC6237C6E0FE}" destId="{D1B7AA8E-1A2B-4DEA-8CF9-8EC119A52F61}" srcOrd="3" destOrd="0" parTransId="{2588914A-E071-4BAD-888C-89D9B8208A4F}" sibTransId="{A025C51E-4813-465B-B102-EBBBCB786E1A}"/>
    <dgm:cxn modelId="{B910EF23-90FF-4C74-98D5-326663B3F31E}" srcId="{6821C154-4D92-421B-BB89-AC6237C6E0FE}" destId="{757C8B12-81EB-4869-8A0A-9C54A30B81D6}" srcOrd="1" destOrd="0" parTransId="{5395B295-3860-45B0-8794-297AF39C6C2D}" sibTransId="{D5AFA56C-5F58-475A-90F0-4B2987FD6B1D}"/>
    <dgm:cxn modelId="{B6A4BF3B-B91A-4BAF-B374-EB931FE60C1C}" type="presOf" srcId="{CB59E55E-E146-4A23-AA8C-3EE5ED6A1C2C}" destId="{D0C332F7-23DE-4E0E-853C-668C9566FA58}" srcOrd="0" destOrd="0" presId="urn:microsoft.com/office/officeart/2005/8/layout/cycle5"/>
    <dgm:cxn modelId="{48B96D47-F287-482F-BC4F-97F5C454A151}" type="presOf" srcId="{6821C154-4D92-421B-BB89-AC6237C6E0FE}" destId="{3C4FE8F2-B9AA-4784-9917-8D9995B806CC}" srcOrd="0" destOrd="0" presId="urn:microsoft.com/office/officeart/2005/8/layout/cycle5"/>
    <dgm:cxn modelId="{412BC574-0EEF-45D1-91FD-88807A114E06}" srcId="{6821C154-4D92-421B-BB89-AC6237C6E0FE}" destId="{4AF6B2EC-CBA7-4D76-995E-01787E7792EA}" srcOrd="0" destOrd="0" parTransId="{90BC7BD6-8C60-4010-A2E4-C9A67842664E}" sibTransId="{4D00540A-F895-4FD5-8B3D-1A99FE87C37C}"/>
    <dgm:cxn modelId="{7669BB58-2172-4CA6-8AFA-1D6D09164931}" type="presOf" srcId="{8A8E5557-13EB-4DAF-B10B-5B3113B5E878}" destId="{D020FD4F-41E9-4824-A91C-4DCA218A0AF6}" srcOrd="0" destOrd="0" presId="urn:microsoft.com/office/officeart/2005/8/layout/cycle5"/>
    <dgm:cxn modelId="{93B5CB89-274C-452B-80CB-7F45AE978E3B}" type="presOf" srcId="{4AF6B2EC-CBA7-4D76-995E-01787E7792EA}" destId="{C966C638-4047-445E-A63A-7B13563C5FE4}" srcOrd="0" destOrd="0" presId="urn:microsoft.com/office/officeart/2005/8/layout/cycle5"/>
    <dgm:cxn modelId="{5AABF091-865F-4E8E-876F-9F3185A3F95F}" type="presOf" srcId="{4D00540A-F895-4FD5-8B3D-1A99FE87C37C}" destId="{EB8E79D8-3C3F-49B9-B3A5-FD5C3DAADD66}" srcOrd="0" destOrd="0" presId="urn:microsoft.com/office/officeart/2005/8/layout/cycle5"/>
    <dgm:cxn modelId="{867613B3-C800-493E-B5D3-E276DA442C56}" type="presOf" srcId="{1E7DBFF1-FE12-4E1A-AE3D-0400488D226B}" destId="{15901F11-DDEB-42CC-99BD-D95D04C803D3}" srcOrd="0" destOrd="0" presId="urn:microsoft.com/office/officeart/2005/8/layout/cycle5"/>
    <dgm:cxn modelId="{5176F9BE-055E-4887-BDBE-315B4A70A34F}" type="presOf" srcId="{D1B7AA8E-1A2B-4DEA-8CF9-8EC119A52F61}" destId="{966E4D80-EFA1-4D8D-97EA-86B8E0CCBE6F}" srcOrd="0" destOrd="0" presId="urn:microsoft.com/office/officeart/2005/8/layout/cycle5"/>
    <dgm:cxn modelId="{7B1808C5-CDFD-4C4B-8713-543476BBB744}" type="presOf" srcId="{D5AFA56C-5F58-475A-90F0-4B2987FD6B1D}" destId="{A856E87E-EE9D-4429-871C-D6CBF109AEDF}" srcOrd="0" destOrd="0" presId="urn:microsoft.com/office/officeart/2005/8/layout/cycle5"/>
    <dgm:cxn modelId="{423695D0-A243-4D4E-BAF4-9A7A436729E8}" type="presOf" srcId="{6CB8D3F4-1FA6-4360-8AF7-C517CAA8EC45}" destId="{E9B21166-FFD0-4A13-BC31-1C2A04B77A63}" srcOrd="0" destOrd="0" presId="urn:microsoft.com/office/officeart/2005/8/layout/cycle5"/>
    <dgm:cxn modelId="{6F1752D6-430F-49F1-8ABA-A4578D8E2838}" srcId="{6821C154-4D92-421B-BB89-AC6237C6E0FE}" destId="{CB59E55E-E146-4A23-AA8C-3EE5ED6A1C2C}" srcOrd="4" destOrd="0" parTransId="{41DF11D9-018B-4C56-A0C3-C57490660713}" sibTransId="{1E7DBFF1-FE12-4E1A-AE3D-0400488D226B}"/>
    <dgm:cxn modelId="{A00820DC-B930-4DFF-B69E-E64B5BC0823B}" type="presOf" srcId="{757C8B12-81EB-4869-8A0A-9C54A30B81D6}" destId="{A2A4D360-5B6E-43F4-90B9-717F53191872}" srcOrd="0" destOrd="0" presId="urn:microsoft.com/office/officeart/2005/8/layout/cycle5"/>
    <dgm:cxn modelId="{A124D1F7-A948-43EF-B0DD-A77AA30068FA}" type="presOf" srcId="{A025C51E-4813-465B-B102-EBBBCB786E1A}" destId="{C38A0043-F181-430C-A564-5AF4F8F08845}" srcOrd="0" destOrd="0" presId="urn:microsoft.com/office/officeart/2005/8/layout/cycle5"/>
    <dgm:cxn modelId="{DDB247DA-17FF-456A-971E-3EAAE96A133F}" type="presParOf" srcId="{3C4FE8F2-B9AA-4784-9917-8D9995B806CC}" destId="{C966C638-4047-445E-A63A-7B13563C5FE4}" srcOrd="0" destOrd="0" presId="urn:microsoft.com/office/officeart/2005/8/layout/cycle5"/>
    <dgm:cxn modelId="{8AAF7FE2-F87F-415E-AB3C-A5B1C3787D56}" type="presParOf" srcId="{3C4FE8F2-B9AA-4784-9917-8D9995B806CC}" destId="{2FFE0DD0-49C7-4E0C-B727-648E6276AF65}" srcOrd="1" destOrd="0" presId="urn:microsoft.com/office/officeart/2005/8/layout/cycle5"/>
    <dgm:cxn modelId="{FCB7C00E-BB67-4046-AA32-86ABBA99F192}" type="presParOf" srcId="{3C4FE8F2-B9AA-4784-9917-8D9995B806CC}" destId="{EB8E79D8-3C3F-49B9-B3A5-FD5C3DAADD66}" srcOrd="2" destOrd="0" presId="urn:microsoft.com/office/officeart/2005/8/layout/cycle5"/>
    <dgm:cxn modelId="{6E285732-246F-496B-B351-8324B7C2B4B2}" type="presParOf" srcId="{3C4FE8F2-B9AA-4784-9917-8D9995B806CC}" destId="{A2A4D360-5B6E-43F4-90B9-717F53191872}" srcOrd="3" destOrd="0" presId="urn:microsoft.com/office/officeart/2005/8/layout/cycle5"/>
    <dgm:cxn modelId="{2EE3B74A-88B4-4D25-878F-445EF42BF665}" type="presParOf" srcId="{3C4FE8F2-B9AA-4784-9917-8D9995B806CC}" destId="{5920FD32-09D6-47B7-9351-EB2E540E261A}" srcOrd="4" destOrd="0" presId="urn:microsoft.com/office/officeart/2005/8/layout/cycle5"/>
    <dgm:cxn modelId="{6C0F4A63-0D55-4AE2-85F5-ABEFEE7D228F}" type="presParOf" srcId="{3C4FE8F2-B9AA-4784-9917-8D9995B806CC}" destId="{A856E87E-EE9D-4429-871C-D6CBF109AEDF}" srcOrd="5" destOrd="0" presId="urn:microsoft.com/office/officeart/2005/8/layout/cycle5"/>
    <dgm:cxn modelId="{693AA197-3F8D-45FB-AF12-2D8CED73C097}" type="presParOf" srcId="{3C4FE8F2-B9AA-4784-9917-8D9995B806CC}" destId="{D020FD4F-41E9-4824-A91C-4DCA218A0AF6}" srcOrd="6" destOrd="0" presId="urn:microsoft.com/office/officeart/2005/8/layout/cycle5"/>
    <dgm:cxn modelId="{F41AA102-067E-423E-AAB4-32F83092D848}" type="presParOf" srcId="{3C4FE8F2-B9AA-4784-9917-8D9995B806CC}" destId="{3DBB32C2-18B1-43F9-A0D3-FD7CA5C0C946}" srcOrd="7" destOrd="0" presId="urn:microsoft.com/office/officeart/2005/8/layout/cycle5"/>
    <dgm:cxn modelId="{45D3E8A3-4A37-4BB4-AACA-40E1779635CC}" type="presParOf" srcId="{3C4FE8F2-B9AA-4784-9917-8D9995B806CC}" destId="{E9B21166-FFD0-4A13-BC31-1C2A04B77A63}" srcOrd="8" destOrd="0" presId="urn:microsoft.com/office/officeart/2005/8/layout/cycle5"/>
    <dgm:cxn modelId="{9FC42BCB-4B2D-4B37-9CBB-ACE6752C979D}" type="presParOf" srcId="{3C4FE8F2-B9AA-4784-9917-8D9995B806CC}" destId="{966E4D80-EFA1-4D8D-97EA-86B8E0CCBE6F}" srcOrd="9" destOrd="0" presId="urn:microsoft.com/office/officeart/2005/8/layout/cycle5"/>
    <dgm:cxn modelId="{D1BD9CD2-CEBB-406B-A1E3-65181A9DBFE5}" type="presParOf" srcId="{3C4FE8F2-B9AA-4784-9917-8D9995B806CC}" destId="{4B4204F5-9555-4438-87A1-AA7E7477F97B}" srcOrd="10" destOrd="0" presId="urn:microsoft.com/office/officeart/2005/8/layout/cycle5"/>
    <dgm:cxn modelId="{D767F718-F72B-484B-9245-E901AF05CB43}" type="presParOf" srcId="{3C4FE8F2-B9AA-4784-9917-8D9995B806CC}" destId="{C38A0043-F181-430C-A564-5AF4F8F08845}" srcOrd="11" destOrd="0" presId="urn:microsoft.com/office/officeart/2005/8/layout/cycle5"/>
    <dgm:cxn modelId="{59B8E0A7-10CF-403E-97F1-A8B8BD3D7FC4}" type="presParOf" srcId="{3C4FE8F2-B9AA-4784-9917-8D9995B806CC}" destId="{D0C332F7-23DE-4E0E-853C-668C9566FA58}" srcOrd="12" destOrd="0" presId="urn:microsoft.com/office/officeart/2005/8/layout/cycle5"/>
    <dgm:cxn modelId="{25BFE43A-0949-49FD-A737-0DFFBB663928}" type="presParOf" srcId="{3C4FE8F2-B9AA-4784-9917-8D9995B806CC}" destId="{7BDFD10C-064E-4695-B568-4036D75D39CB}" srcOrd="13" destOrd="0" presId="urn:microsoft.com/office/officeart/2005/8/layout/cycle5"/>
    <dgm:cxn modelId="{973E28E1-86EF-46BE-8C1C-F9F8F15CE850}" type="presParOf" srcId="{3C4FE8F2-B9AA-4784-9917-8D9995B806CC}" destId="{15901F11-DDEB-42CC-99BD-D95D04C803D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409EF8-D50B-47EE-B5D3-FBA3E44BDFB8}" type="doc">
      <dgm:prSet loTypeId="urn:microsoft.com/office/officeart/2005/8/layout/cycle7" loCatId="cycle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8F1D1E16-C6FE-4B34-AA82-F4E36E825E3D}">
      <dgm:prSet phldrT="[Testo]"/>
      <dgm:spPr/>
      <dgm:t>
        <a:bodyPr/>
        <a:lstStyle/>
        <a:p>
          <a:r>
            <a:rPr lang="it-IT" dirty="0">
              <a:cs typeface="Calibri Light"/>
            </a:rPr>
            <a:t>Coordinamento istituzionale</a:t>
          </a:r>
          <a:endParaRPr lang="it-IT" dirty="0"/>
        </a:p>
      </dgm:t>
    </dgm:pt>
    <dgm:pt modelId="{F6EB4DC9-9A67-4022-9753-0BD632708AA9}" type="parTrans" cxnId="{566D2574-DED2-4028-9FA4-8B88FCDD5E4C}">
      <dgm:prSet/>
      <dgm:spPr/>
      <dgm:t>
        <a:bodyPr/>
        <a:lstStyle/>
        <a:p>
          <a:endParaRPr lang="it-IT"/>
        </a:p>
      </dgm:t>
    </dgm:pt>
    <dgm:pt modelId="{95AFACFE-9A7E-440B-8344-BCC5D81B129D}" type="sibTrans" cxnId="{566D2574-DED2-4028-9FA4-8B88FCDD5E4C}">
      <dgm:prSet/>
      <dgm:spPr/>
      <dgm:t>
        <a:bodyPr/>
        <a:lstStyle/>
        <a:p>
          <a:endParaRPr lang="it-IT"/>
        </a:p>
      </dgm:t>
    </dgm:pt>
    <dgm:pt modelId="{5A767FA1-2BAB-452A-B90B-7D008D3836A8}">
      <dgm:prSet phldrT="[Testo]"/>
      <dgm:spPr/>
      <dgm:t>
        <a:bodyPr/>
        <a:lstStyle/>
        <a:p>
          <a:r>
            <a:rPr lang="it-IT" dirty="0"/>
            <a:t>Coordinamenti </a:t>
          </a:r>
          <a:r>
            <a:rPr lang="it-IT" dirty="0">
              <a:latin typeface="Calibri Light" panose="020F0302020204030204"/>
            </a:rPr>
            <a:t>tematici</a:t>
          </a:r>
          <a:endParaRPr lang="it-IT" dirty="0"/>
        </a:p>
      </dgm:t>
    </dgm:pt>
    <dgm:pt modelId="{A22A7C2F-EF4E-4FBE-8654-F686FAACD7D5}" type="parTrans" cxnId="{AD5DA3A1-E1DB-4FFA-9970-6D51B45E87A4}">
      <dgm:prSet/>
      <dgm:spPr/>
      <dgm:t>
        <a:bodyPr/>
        <a:lstStyle/>
        <a:p>
          <a:endParaRPr lang="it-IT"/>
        </a:p>
      </dgm:t>
    </dgm:pt>
    <dgm:pt modelId="{6B7BC65C-EB4F-4791-8D86-221F582C259C}" type="sibTrans" cxnId="{AD5DA3A1-E1DB-4FFA-9970-6D51B45E87A4}">
      <dgm:prSet/>
      <dgm:spPr/>
      <dgm:t>
        <a:bodyPr/>
        <a:lstStyle/>
        <a:p>
          <a:endParaRPr lang="it-IT"/>
        </a:p>
      </dgm:t>
    </dgm:pt>
    <dgm:pt modelId="{C7F60562-64A0-4993-A1CA-132CFCC5AB52}">
      <dgm:prSet phldrT="[Testo]"/>
      <dgm:spPr/>
      <dgm:t>
        <a:bodyPr/>
        <a:lstStyle/>
        <a:p>
          <a:r>
            <a:rPr lang="it-IT" dirty="0"/>
            <a:t>Coordinamenti territoriali</a:t>
          </a:r>
        </a:p>
      </dgm:t>
    </dgm:pt>
    <dgm:pt modelId="{F6B93B31-242D-4208-BEE6-87C88CD48E2F}" type="parTrans" cxnId="{7618E8D3-89C2-4CC7-9E06-0A5573CB888F}">
      <dgm:prSet/>
      <dgm:spPr/>
      <dgm:t>
        <a:bodyPr/>
        <a:lstStyle/>
        <a:p>
          <a:endParaRPr lang="it-IT"/>
        </a:p>
      </dgm:t>
    </dgm:pt>
    <dgm:pt modelId="{C356CA2D-119F-48D2-B8F5-DD226F2A0B0A}" type="sibTrans" cxnId="{7618E8D3-89C2-4CC7-9E06-0A5573CB888F}">
      <dgm:prSet/>
      <dgm:spPr/>
      <dgm:t>
        <a:bodyPr/>
        <a:lstStyle/>
        <a:p>
          <a:endParaRPr lang="it-IT"/>
        </a:p>
      </dgm:t>
    </dgm:pt>
    <dgm:pt modelId="{3BF76C84-456E-48AA-B8A6-9B0513CA3F12}" type="pres">
      <dgm:prSet presAssocID="{1B409EF8-D50B-47EE-B5D3-FBA3E44BDFB8}" presName="Name0" presStyleCnt="0">
        <dgm:presLayoutVars>
          <dgm:dir/>
          <dgm:resizeHandles val="exact"/>
        </dgm:presLayoutVars>
      </dgm:prSet>
      <dgm:spPr/>
    </dgm:pt>
    <dgm:pt modelId="{74A13227-30BC-4BEF-82A7-91F9072F3889}" type="pres">
      <dgm:prSet presAssocID="{8F1D1E16-C6FE-4B34-AA82-F4E36E825E3D}" presName="node" presStyleLbl="node1" presStyleIdx="0" presStyleCnt="3">
        <dgm:presLayoutVars>
          <dgm:bulletEnabled val="1"/>
        </dgm:presLayoutVars>
      </dgm:prSet>
      <dgm:spPr/>
    </dgm:pt>
    <dgm:pt modelId="{8B15A1AA-180F-47EB-8554-BFF015CBBD49}" type="pres">
      <dgm:prSet presAssocID="{95AFACFE-9A7E-440B-8344-BCC5D81B129D}" presName="sibTrans" presStyleLbl="sibTrans2D1" presStyleIdx="0" presStyleCnt="3"/>
      <dgm:spPr/>
    </dgm:pt>
    <dgm:pt modelId="{85886E49-A764-4835-9038-EA71CEE517AC}" type="pres">
      <dgm:prSet presAssocID="{95AFACFE-9A7E-440B-8344-BCC5D81B129D}" presName="connectorText" presStyleLbl="sibTrans2D1" presStyleIdx="0" presStyleCnt="3"/>
      <dgm:spPr/>
    </dgm:pt>
    <dgm:pt modelId="{11337BA0-02CA-4035-926C-B0F874C2128F}" type="pres">
      <dgm:prSet presAssocID="{5A767FA1-2BAB-452A-B90B-7D008D3836A8}" presName="node" presStyleLbl="node1" presStyleIdx="1" presStyleCnt="3">
        <dgm:presLayoutVars>
          <dgm:bulletEnabled val="1"/>
        </dgm:presLayoutVars>
      </dgm:prSet>
      <dgm:spPr/>
    </dgm:pt>
    <dgm:pt modelId="{300D4144-282B-41E1-B7C3-C31B4F58BADC}" type="pres">
      <dgm:prSet presAssocID="{6B7BC65C-EB4F-4791-8D86-221F582C259C}" presName="sibTrans" presStyleLbl="sibTrans2D1" presStyleIdx="1" presStyleCnt="3"/>
      <dgm:spPr/>
    </dgm:pt>
    <dgm:pt modelId="{3B602405-11C0-487B-965E-E7B56D187E4E}" type="pres">
      <dgm:prSet presAssocID="{6B7BC65C-EB4F-4791-8D86-221F582C259C}" presName="connectorText" presStyleLbl="sibTrans2D1" presStyleIdx="1" presStyleCnt="3"/>
      <dgm:spPr/>
    </dgm:pt>
    <dgm:pt modelId="{D5FE2F75-80B7-437E-8A38-FFC2E74AFBD2}" type="pres">
      <dgm:prSet presAssocID="{C7F60562-64A0-4993-A1CA-132CFCC5AB52}" presName="node" presStyleLbl="node1" presStyleIdx="2" presStyleCnt="3">
        <dgm:presLayoutVars>
          <dgm:bulletEnabled val="1"/>
        </dgm:presLayoutVars>
      </dgm:prSet>
      <dgm:spPr/>
    </dgm:pt>
    <dgm:pt modelId="{7969442C-2747-479B-B7D2-349837DA8488}" type="pres">
      <dgm:prSet presAssocID="{C356CA2D-119F-48D2-B8F5-DD226F2A0B0A}" presName="sibTrans" presStyleLbl="sibTrans2D1" presStyleIdx="2" presStyleCnt="3"/>
      <dgm:spPr/>
    </dgm:pt>
    <dgm:pt modelId="{69850E83-2006-4D21-AE99-4C1A7BA1EF4E}" type="pres">
      <dgm:prSet presAssocID="{C356CA2D-119F-48D2-B8F5-DD226F2A0B0A}" presName="connectorText" presStyleLbl="sibTrans2D1" presStyleIdx="2" presStyleCnt="3"/>
      <dgm:spPr/>
    </dgm:pt>
  </dgm:ptLst>
  <dgm:cxnLst>
    <dgm:cxn modelId="{83D1A72C-B1BA-4292-BCF2-E2216AE4445A}" type="presOf" srcId="{C7F60562-64A0-4993-A1CA-132CFCC5AB52}" destId="{D5FE2F75-80B7-437E-8A38-FFC2E74AFBD2}" srcOrd="0" destOrd="0" presId="urn:microsoft.com/office/officeart/2005/8/layout/cycle7"/>
    <dgm:cxn modelId="{65671040-FF6E-497E-9BB9-4833F5B6598D}" type="presOf" srcId="{95AFACFE-9A7E-440B-8344-BCC5D81B129D}" destId="{85886E49-A764-4835-9038-EA71CEE517AC}" srcOrd="1" destOrd="0" presId="urn:microsoft.com/office/officeart/2005/8/layout/cycle7"/>
    <dgm:cxn modelId="{5568CE6B-E81D-4CDB-AF82-00A1025BDC76}" type="presOf" srcId="{95AFACFE-9A7E-440B-8344-BCC5D81B129D}" destId="{8B15A1AA-180F-47EB-8554-BFF015CBBD49}" srcOrd="0" destOrd="0" presId="urn:microsoft.com/office/officeart/2005/8/layout/cycle7"/>
    <dgm:cxn modelId="{06EF6F6E-EC62-4136-951B-1D9A3A699259}" type="presOf" srcId="{C356CA2D-119F-48D2-B8F5-DD226F2A0B0A}" destId="{7969442C-2747-479B-B7D2-349837DA8488}" srcOrd="0" destOrd="0" presId="urn:microsoft.com/office/officeart/2005/8/layout/cycle7"/>
    <dgm:cxn modelId="{76A16372-F5A9-45DB-90EA-0EB33EFBF671}" type="presOf" srcId="{5A767FA1-2BAB-452A-B90B-7D008D3836A8}" destId="{11337BA0-02CA-4035-926C-B0F874C2128F}" srcOrd="0" destOrd="0" presId="urn:microsoft.com/office/officeart/2005/8/layout/cycle7"/>
    <dgm:cxn modelId="{566D2574-DED2-4028-9FA4-8B88FCDD5E4C}" srcId="{1B409EF8-D50B-47EE-B5D3-FBA3E44BDFB8}" destId="{8F1D1E16-C6FE-4B34-AA82-F4E36E825E3D}" srcOrd="0" destOrd="0" parTransId="{F6EB4DC9-9A67-4022-9753-0BD632708AA9}" sibTransId="{95AFACFE-9A7E-440B-8344-BCC5D81B129D}"/>
    <dgm:cxn modelId="{76F48557-4F6D-4BA3-9DA5-B7471200508A}" type="presOf" srcId="{6B7BC65C-EB4F-4791-8D86-221F582C259C}" destId="{3B602405-11C0-487B-965E-E7B56D187E4E}" srcOrd="1" destOrd="0" presId="urn:microsoft.com/office/officeart/2005/8/layout/cycle7"/>
    <dgm:cxn modelId="{7EECD98A-5593-4CD6-BA8A-26E56D2A357C}" type="presOf" srcId="{6B7BC65C-EB4F-4791-8D86-221F582C259C}" destId="{300D4144-282B-41E1-B7C3-C31B4F58BADC}" srcOrd="0" destOrd="0" presId="urn:microsoft.com/office/officeart/2005/8/layout/cycle7"/>
    <dgm:cxn modelId="{AD5DA3A1-E1DB-4FFA-9970-6D51B45E87A4}" srcId="{1B409EF8-D50B-47EE-B5D3-FBA3E44BDFB8}" destId="{5A767FA1-2BAB-452A-B90B-7D008D3836A8}" srcOrd="1" destOrd="0" parTransId="{A22A7C2F-EF4E-4FBE-8654-F686FAACD7D5}" sibTransId="{6B7BC65C-EB4F-4791-8D86-221F582C259C}"/>
    <dgm:cxn modelId="{236DDBAA-B00A-42B0-8046-00656C340DEB}" type="presOf" srcId="{1B409EF8-D50B-47EE-B5D3-FBA3E44BDFB8}" destId="{3BF76C84-456E-48AA-B8A6-9B0513CA3F12}" srcOrd="0" destOrd="0" presId="urn:microsoft.com/office/officeart/2005/8/layout/cycle7"/>
    <dgm:cxn modelId="{8DF02BB0-9A81-4F51-95B0-772A34B1E59B}" type="presOf" srcId="{C356CA2D-119F-48D2-B8F5-DD226F2A0B0A}" destId="{69850E83-2006-4D21-AE99-4C1A7BA1EF4E}" srcOrd="1" destOrd="0" presId="urn:microsoft.com/office/officeart/2005/8/layout/cycle7"/>
    <dgm:cxn modelId="{7618E8D3-89C2-4CC7-9E06-0A5573CB888F}" srcId="{1B409EF8-D50B-47EE-B5D3-FBA3E44BDFB8}" destId="{C7F60562-64A0-4993-A1CA-132CFCC5AB52}" srcOrd="2" destOrd="0" parTransId="{F6B93B31-242D-4208-BEE6-87C88CD48E2F}" sibTransId="{C356CA2D-119F-48D2-B8F5-DD226F2A0B0A}"/>
    <dgm:cxn modelId="{350245DF-895C-4F6C-93D4-7411F03EF1D4}" type="presOf" srcId="{8F1D1E16-C6FE-4B34-AA82-F4E36E825E3D}" destId="{74A13227-30BC-4BEF-82A7-91F9072F3889}" srcOrd="0" destOrd="0" presId="urn:microsoft.com/office/officeart/2005/8/layout/cycle7"/>
    <dgm:cxn modelId="{D105793E-291D-4C48-A2CA-B20476EFE442}" type="presParOf" srcId="{3BF76C84-456E-48AA-B8A6-9B0513CA3F12}" destId="{74A13227-30BC-4BEF-82A7-91F9072F3889}" srcOrd="0" destOrd="0" presId="urn:microsoft.com/office/officeart/2005/8/layout/cycle7"/>
    <dgm:cxn modelId="{E5149C56-6A27-4EE1-AC49-CFF2CFEE15F7}" type="presParOf" srcId="{3BF76C84-456E-48AA-B8A6-9B0513CA3F12}" destId="{8B15A1AA-180F-47EB-8554-BFF015CBBD49}" srcOrd="1" destOrd="0" presId="urn:microsoft.com/office/officeart/2005/8/layout/cycle7"/>
    <dgm:cxn modelId="{C5A35EC4-5975-4285-BB97-EFE62630229F}" type="presParOf" srcId="{8B15A1AA-180F-47EB-8554-BFF015CBBD49}" destId="{85886E49-A764-4835-9038-EA71CEE517AC}" srcOrd="0" destOrd="0" presId="urn:microsoft.com/office/officeart/2005/8/layout/cycle7"/>
    <dgm:cxn modelId="{368AA694-9E2C-40C1-9F84-0E4E71993CE3}" type="presParOf" srcId="{3BF76C84-456E-48AA-B8A6-9B0513CA3F12}" destId="{11337BA0-02CA-4035-926C-B0F874C2128F}" srcOrd="2" destOrd="0" presId="urn:microsoft.com/office/officeart/2005/8/layout/cycle7"/>
    <dgm:cxn modelId="{FD154F92-C0DC-4217-A73A-EAED1201B903}" type="presParOf" srcId="{3BF76C84-456E-48AA-B8A6-9B0513CA3F12}" destId="{300D4144-282B-41E1-B7C3-C31B4F58BADC}" srcOrd="3" destOrd="0" presId="urn:microsoft.com/office/officeart/2005/8/layout/cycle7"/>
    <dgm:cxn modelId="{DC55CB03-5BC6-4295-8F59-C1C77638091A}" type="presParOf" srcId="{300D4144-282B-41E1-B7C3-C31B4F58BADC}" destId="{3B602405-11C0-487B-965E-E7B56D187E4E}" srcOrd="0" destOrd="0" presId="urn:microsoft.com/office/officeart/2005/8/layout/cycle7"/>
    <dgm:cxn modelId="{3F38FF36-2D68-4335-9FA6-B1693FAEED97}" type="presParOf" srcId="{3BF76C84-456E-48AA-B8A6-9B0513CA3F12}" destId="{D5FE2F75-80B7-437E-8A38-FFC2E74AFBD2}" srcOrd="4" destOrd="0" presId="urn:microsoft.com/office/officeart/2005/8/layout/cycle7"/>
    <dgm:cxn modelId="{21F6B617-62A2-4E3D-BAC2-A180AA7B3246}" type="presParOf" srcId="{3BF76C84-456E-48AA-B8A6-9B0513CA3F12}" destId="{7969442C-2747-479B-B7D2-349837DA8488}" srcOrd="5" destOrd="0" presId="urn:microsoft.com/office/officeart/2005/8/layout/cycle7"/>
    <dgm:cxn modelId="{88B15C4C-7C66-4490-BCB1-85D9CCED239C}" type="presParOf" srcId="{7969442C-2747-479B-B7D2-349837DA8488}" destId="{69850E83-2006-4D21-AE99-4C1A7BA1EF4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6C638-4047-445E-A63A-7B13563C5FE4}">
      <dsp:nvSpPr>
        <dsp:cNvPr id="0" name=""/>
        <dsp:cNvSpPr/>
      </dsp:nvSpPr>
      <dsp:spPr>
        <a:xfrm>
          <a:off x="2962743" y="1902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Promuovere la partecipazione e la condivisione</a:t>
          </a:r>
        </a:p>
      </dsp:txBody>
      <dsp:txXfrm>
        <a:off x="3011031" y="50190"/>
        <a:ext cx="1425250" cy="892611"/>
      </dsp:txXfrm>
    </dsp:sp>
    <dsp:sp modelId="{EB8E79D8-3C3F-49B9-B3A5-FD5C3DAADD66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2941658" y="251493"/>
              </a:moveTo>
              <a:arcTo wR="1976757" hR="1976757" stAng="17953037" swAng="121217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4D360-5B6E-43F4-90B9-717F53191872}">
      <dsp:nvSpPr>
        <dsp:cNvPr id="0" name=""/>
        <dsp:cNvSpPr/>
      </dsp:nvSpPr>
      <dsp:spPr>
        <a:xfrm>
          <a:off x="4842752" y="1367808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Agevolare la messa in rete di risorse e idee</a:t>
          </a:r>
        </a:p>
      </dsp:txBody>
      <dsp:txXfrm>
        <a:off x="4891040" y="1416096"/>
        <a:ext cx="1425250" cy="892611"/>
      </dsp:txXfrm>
    </dsp:sp>
    <dsp:sp modelId="{A856E87E-EE9D-4429-871C-D6CBF109AEDF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3948782" y="2113476"/>
              </a:moveTo>
              <a:arcTo wR="1976757" hR="1976757" stAng="21837954" swAng="136021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0FD4F-41E9-4824-A91C-4DCA218A0AF6}">
      <dsp:nvSpPr>
        <dsp:cNvPr id="0" name=""/>
        <dsp:cNvSpPr/>
      </dsp:nvSpPr>
      <dsp:spPr>
        <a:xfrm>
          <a:off x="4124652" y="3577890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Favorire lo scambio di buone pratiche </a:t>
          </a:r>
          <a:r>
            <a:rPr lang="it-IT" sz="1400" kern="1200"/>
            <a:t>e di competenze</a:t>
          </a:r>
        </a:p>
      </dsp:txBody>
      <dsp:txXfrm>
        <a:off x="4172940" y="3626178"/>
        <a:ext cx="1425250" cy="892611"/>
      </dsp:txXfrm>
    </dsp:sp>
    <dsp:sp modelId="{E9B21166-FFD0-4A13-BC31-1C2A04B77A63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2219543" y="3938549"/>
              </a:moveTo>
              <a:arcTo wR="1976757" hR="1976757" stAng="4976707" swAng="84658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E4D80-EFA1-4D8D-97EA-86B8E0CCBE6F}">
      <dsp:nvSpPr>
        <dsp:cNvPr id="0" name=""/>
        <dsp:cNvSpPr/>
      </dsp:nvSpPr>
      <dsp:spPr>
        <a:xfrm>
          <a:off x="1800834" y="3577890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Crescere in termini qualitativi</a:t>
          </a:r>
        </a:p>
      </dsp:txBody>
      <dsp:txXfrm>
        <a:off x="1849122" y="3626178"/>
        <a:ext cx="1425250" cy="892611"/>
      </dsp:txXfrm>
    </dsp:sp>
    <dsp:sp modelId="{C38A0043-F181-430C-A564-5AF4F8F08845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209790" y="2862984"/>
              </a:moveTo>
              <a:arcTo wR="1976757" hR="1976757" stAng="9201831" swAng="136021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332F7-23DE-4E0E-853C-668C9566FA58}">
      <dsp:nvSpPr>
        <dsp:cNvPr id="0" name=""/>
        <dsp:cNvSpPr/>
      </dsp:nvSpPr>
      <dsp:spPr>
        <a:xfrm>
          <a:off x="1082735" y="1367808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Migliorare la qualità dei servizi</a:t>
          </a:r>
        </a:p>
      </dsp:txBody>
      <dsp:txXfrm>
        <a:off x="1131023" y="1416096"/>
        <a:ext cx="1425250" cy="892611"/>
      </dsp:txXfrm>
    </dsp:sp>
    <dsp:sp modelId="{15901F11-DDEB-42CC-99BD-D95D04C803D3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475410" y="690862"/>
              </a:moveTo>
              <a:arcTo wR="1976757" hR="1976757" stAng="13234792" swAng="121217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13227-30BC-4BEF-82A7-91F9072F3889}">
      <dsp:nvSpPr>
        <dsp:cNvPr id="0" name=""/>
        <dsp:cNvSpPr/>
      </dsp:nvSpPr>
      <dsp:spPr>
        <a:xfrm>
          <a:off x="1946127" y="1262"/>
          <a:ext cx="1879894" cy="939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cs typeface="Calibri Light"/>
            </a:rPr>
            <a:t>Coordinamento istituzionale</a:t>
          </a:r>
          <a:endParaRPr lang="it-IT" sz="2000" kern="1200" dirty="0"/>
        </a:p>
      </dsp:txBody>
      <dsp:txXfrm>
        <a:off x="1973657" y="28792"/>
        <a:ext cx="1824834" cy="884887"/>
      </dsp:txXfrm>
    </dsp:sp>
    <dsp:sp modelId="{8B15A1AA-180F-47EB-8554-BFF015CBBD49}">
      <dsp:nvSpPr>
        <dsp:cNvPr id="0" name=""/>
        <dsp:cNvSpPr/>
      </dsp:nvSpPr>
      <dsp:spPr>
        <a:xfrm rot="3600000">
          <a:off x="3172158" y="1651608"/>
          <a:ext cx="980746" cy="32898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3270852" y="1717404"/>
        <a:ext cx="783358" cy="197389"/>
      </dsp:txXfrm>
    </dsp:sp>
    <dsp:sp modelId="{11337BA0-02CA-4035-926C-B0F874C2128F}">
      <dsp:nvSpPr>
        <dsp:cNvPr id="0" name=""/>
        <dsp:cNvSpPr/>
      </dsp:nvSpPr>
      <dsp:spPr>
        <a:xfrm>
          <a:off x="3499041" y="2690988"/>
          <a:ext cx="1879894" cy="939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Coordinamenti </a:t>
          </a:r>
          <a:r>
            <a:rPr lang="it-IT" sz="2000" kern="1200" dirty="0">
              <a:latin typeface="Calibri Light" panose="020F0302020204030204"/>
            </a:rPr>
            <a:t>tematici</a:t>
          </a:r>
          <a:endParaRPr lang="it-IT" sz="2000" kern="1200" dirty="0"/>
        </a:p>
      </dsp:txBody>
      <dsp:txXfrm>
        <a:off x="3526571" y="2718518"/>
        <a:ext cx="1824834" cy="884887"/>
      </dsp:txXfrm>
    </dsp:sp>
    <dsp:sp modelId="{300D4144-282B-41E1-B7C3-C31B4F58BADC}">
      <dsp:nvSpPr>
        <dsp:cNvPr id="0" name=""/>
        <dsp:cNvSpPr/>
      </dsp:nvSpPr>
      <dsp:spPr>
        <a:xfrm rot="10800000">
          <a:off x="2395701" y="2996470"/>
          <a:ext cx="980746" cy="32898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 rot="10800000">
        <a:off x="2494395" y="3062266"/>
        <a:ext cx="783358" cy="197389"/>
      </dsp:txXfrm>
    </dsp:sp>
    <dsp:sp modelId="{D5FE2F75-80B7-437E-8A38-FFC2E74AFBD2}">
      <dsp:nvSpPr>
        <dsp:cNvPr id="0" name=""/>
        <dsp:cNvSpPr/>
      </dsp:nvSpPr>
      <dsp:spPr>
        <a:xfrm>
          <a:off x="393214" y="2690988"/>
          <a:ext cx="1879894" cy="939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Coordinamenti territoriali</a:t>
          </a:r>
        </a:p>
      </dsp:txBody>
      <dsp:txXfrm>
        <a:off x="420744" y="2718518"/>
        <a:ext cx="1824834" cy="884887"/>
      </dsp:txXfrm>
    </dsp:sp>
    <dsp:sp modelId="{7969442C-2747-479B-B7D2-349837DA8488}">
      <dsp:nvSpPr>
        <dsp:cNvPr id="0" name=""/>
        <dsp:cNvSpPr/>
      </dsp:nvSpPr>
      <dsp:spPr>
        <a:xfrm rot="18000000">
          <a:off x="1619245" y="1651608"/>
          <a:ext cx="980746" cy="32898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1717939" y="1717404"/>
        <a:ext cx="783358" cy="197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EB629-8ED8-4A12-AE5E-DC0DD6DAA67E}" type="datetimeFigureOut">
              <a:rPr lang="it-IT"/>
              <a:t>30/10/2019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83990-2F72-4F66-A670-FC9056F34CC0}" type="slidenum">
              <a:rPr lang="it-IT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364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920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1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67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47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58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239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5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760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64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285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65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262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484748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</a:rPr>
              <a:t>SISTEMA MUSEALE REGIONALE</a:t>
            </a:r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0484" y="2802719"/>
            <a:ext cx="7513608" cy="2387600"/>
          </a:xfrm>
        </p:spPr>
        <p:txBody>
          <a:bodyPr>
            <a:normAutofit fontScale="90000"/>
          </a:bodyPr>
          <a:lstStyle/>
          <a:p>
            <a:pPr algn="l">
              <a:spcAft>
                <a:spcPts val="1800"/>
              </a:spcAft>
            </a:pP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VERSO IL NUOVO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SISTEMA MUSEALE REGIONALE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AVVIO DEI TAVOLI TERRITORIALI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36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Bologna, 21 ottobre 2019</a:t>
            </a:r>
            <a:endParaRPr lang="it-IT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F1CE671D-2A57-47FC-AD1F-FE3D48FB1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60" y="-57296"/>
            <a:ext cx="1133071" cy="159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998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F3B00-D875-4267-9C14-5DEB18483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053" y="1607944"/>
            <a:ext cx="7886700" cy="715224"/>
          </a:xfrm>
        </p:spPr>
        <p:txBody>
          <a:bodyPr>
            <a:normAutofit/>
          </a:bodyPr>
          <a:lstStyle/>
          <a:p>
            <a:r>
              <a:rPr lang="it-IT" sz="2400" dirty="0">
                <a:cs typeface="Calibri Light"/>
              </a:rPr>
              <a:t>Sono stati ricevuti e analizzati circa 100 questionari</a:t>
            </a:r>
          </a:p>
        </p:txBody>
      </p:sp>
      <p:pic>
        <p:nvPicPr>
          <p:cNvPr id="4" name="Immagine 4" descr="Immagine che contiene orologio&#10;&#10;Descrizione generata con affidabilità molto elevata">
            <a:extLst>
              <a:ext uri="{FF2B5EF4-FFF2-40B4-BE49-F238E27FC236}">
                <a16:creationId xmlns:a16="http://schemas.microsoft.com/office/drawing/2014/main" id="{D6E3D9AC-A5DE-4045-8AAB-A04DE52995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5412" y="2225435"/>
            <a:ext cx="6217662" cy="3734493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45E3138D-A293-4EE7-A473-6131CEEBD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067040EC-D182-4B0D-9537-063C3B8563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DA923C62-4849-4F2B-BD16-99C9602138E8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6728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39ECA-653B-4203-A53C-87797EBA5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9053"/>
            <a:ext cx="7886700" cy="116909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it-IT" sz="2400" dirty="0">
                <a:cs typeface="Calibri Light"/>
              </a:rPr>
            </a:br>
            <a:br>
              <a:rPr lang="it-IT" sz="2400" dirty="0">
                <a:cs typeface="Calibri Light"/>
              </a:rPr>
            </a:b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All’interno del macro ambito </a:t>
            </a:r>
            <a:br>
              <a:rPr lang="en-US" sz="2400" dirty="0"/>
            </a:br>
            <a:r>
              <a:rPr lang="it-IT" sz="2400" b="1" dirty="0">
                <a:cs typeface="Calibri Light"/>
              </a:rPr>
              <a:t>Organizzazione  </a:t>
            </a:r>
            <a:br>
              <a:rPr lang="it-IT" sz="2400" b="1" dirty="0">
                <a:cs typeface="Calibri Light"/>
              </a:rPr>
            </a:br>
            <a:r>
              <a:rPr lang="it-IT" sz="2400" dirty="0">
                <a:cs typeface="Calibri Light"/>
              </a:rPr>
              <a:t>quale tema si desidera approfondire?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6" name="Immagine 6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7970B5D6-85F2-4C53-8B7F-A9CD7A6007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0181" y="2228300"/>
            <a:ext cx="7216753" cy="4336744"/>
          </a:xfr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7E9A368-7FAE-4685-ACA6-E0FE5E61A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9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4E782263-0317-45E7-9B63-BD80337C86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1C1B591-F246-4B00-987C-9C56C64DFB45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1916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8F4B599C-BB3B-4F2E-BE15-CB36FCAEBF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138" y="1462869"/>
            <a:ext cx="8375237" cy="5180171"/>
          </a:xfr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2371D052-BBB0-49FA-A377-09EACF2F3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64241"/>
            <a:ext cx="7886700" cy="130337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2400" dirty="0">
                <a:cs typeface="Calibri Light"/>
              </a:rPr>
              <a:t>All’interno del macro ambito </a:t>
            </a:r>
            <a:br>
              <a:rPr lang="en-US" sz="2400" dirty="0">
                <a:cs typeface="Calibri Light"/>
              </a:rPr>
            </a:br>
            <a:r>
              <a:rPr lang="it-IT" sz="2400" b="1" dirty="0">
                <a:cs typeface="Calibri Light"/>
              </a:rPr>
              <a:t>Collezioni</a:t>
            </a:r>
            <a:r>
              <a:rPr lang="it-IT" sz="2400" dirty="0">
                <a:cs typeface="Calibri Light"/>
              </a:rPr>
              <a:t> 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quale tema si desidera approfondire?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3" name="Immagine 4">
            <a:extLst>
              <a:ext uri="{FF2B5EF4-FFF2-40B4-BE49-F238E27FC236}">
                <a16:creationId xmlns:a16="http://schemas.microsoft.com/office/drawing/2014/main" id="{BA7BFC51-4003-49CB-A50A-D8E48183E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87563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B25EF3D8-74D7-45B5-B33D-D89FD9AE33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21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C209A2-AE69-48A9-9005-133E12920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06097"/>
            <a:ext cx="7886700" cy="1014845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cs typeface="Calibri Light"/>
              </a:rPr>
              <a:t>All’interno del macro ambito </a:t>
            </a:r>
            <a:br>
              <a:rPr lang="it-IT" sz="2400" dirty="0">
                <a:cs typeface="Calibri Light"/>
              </a:rPr>
            </a:br>
            <a:r>
              <a:rPr lang="it-IT" sz="2400" b="1" dirty="0">
                <a:cs typeface="Calibri Light"/>
              </a:rPr>
              <a:t>Comunicazione e rapporti con il territorio</a:t>
            </a:r>
            <a:r>
              <a:rPr lang="it-IT" sz="2400" dirty="0">
                <a:cs typeface="Calibri Light"/>
              </a:rPr>
              <a:t> 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quale tema si desidera approfondire?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4" name="Immagine 4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D910E1D7-F666-4C43-8E0E-DFCB17E6D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3513" y="1950156"/>
            <a:ext cx="6566312" cy="4762202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8F665311-F173-4D84-8AD3-68BBEA595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0658F890-D322-4CA6-806B-3D660CCF8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B61576A-827A-4794-ABD1-F978A417AB94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998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0E8449-7925-4C52-8EBE-6B725A97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86435"/>
            <a:ext cx="7886700" cy="89277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2400" dirty="0">
                <a:cs typeface="Calibri Light"/>
              </a:rPr>
              <a:t>Quali azioni di supporto alla 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realizzazione del sistema museale 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potrebbe svolgere IBC? 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4" name="Immagine 4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F36B4E81-B307-4954-9945-8958335AF3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917103"/>
            <a:ext cx="8235440" cy="4940897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44E17ACC-5642-4873-8FAD-3D58327BA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EBFF0041-547D-43F7-8479-5BC4F0D98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37163E1-33D4-4D64-A133-75BA577F133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3252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2192FB-BD30-4F3B-A032-AED85B5A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5465"/>
            <a:ext cx="7886700" cy="870583"/>
          </a:xfrm>
        </p:spPr>
        <p:txBody>
          <a:bodyPr>
            <a:normAutofit/>
          </a:bodyPr>
          <a:lstStyle/>
          <a:p>
            <a:pPr algn="ctr"/>
            <a:r>
              <a:rPr lang="it-IT" sz="2400" dirty="0">
                <a:cs typeface="Calibri Light"/>
              </a:rPr>
              <a:t>A quale macro ambito desiderate contribuire?</a:t>
            </a:r>
          </a:p>
        </p:txBody>
      </p:sp>
      <p:pic>
        <p:nvPicPr>
          <p:cNvPr id="8" name="Immagine 8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E6151862-9FBE-4DEA-A3E6-D38C54E9D8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6005" y="1846048"/>
            <a:ext cx="8035533" cy="4825713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0254FED8-784A-4B17-95B1-93172C80B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5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DD3AD75A-1D02-468C-BE6E-0B861C7919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EAD847-602E-4444-B455-225F399D8124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801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642" y="2476500"/>
            <a:ext cx="7290599" cy="1552262"/>
          </a:xfrm>
        </p:spPr>
        <p:txBody>
          <a:bodyPr>
            <a:normAutofit/>
          </a:bodyPr>
          <a:lstStyle/>
          <a:p>
            <a:pPr algn="l">
              <a:spcAft>
                <a:spcPts val="1800"/>
              </a:spcAft>
            </a:pP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SISTEMA MUSEALE  </a:t>
            </a:r>
            <a:br>
              <a:rPr lang="it-IT" sz="4800" b="1" dirty="0"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E RETI TERRITORIALI </a:t>
            </a:r>
            <a:endParaRPr lang="it-IT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49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870723-DBE1-4C2E-9D48-D45BB0B9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2362200"/>
            <a:ext cx="7358891" cy="36433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2400" b="1" dirty="0">
                <a:ea typeface="+mn-lt"/>
                <a:cs typeface="+mn-lt"/>
              </a:rPr>
              <a:t>MACRO AMBITO «ORGANIZZAZIONE»</a:t>
            </a:r>
          </a:p>
          <a:p>
            <a:pPr marL="0" indent="0">
              <a:buNone/>
            </a:pPr>
            <a:r>
              <a:rPr lang="it-IT" sz="2200" b="1" dirty="0">
                <a:ea typeface="+mn-lt"/>
                <a:cs typeface="+mn-lt"/>
              </a:rPr>
              <a:t>4. Attività</a:t>
            </a:r>
            <a:endParaRPr lang="it-IT" sz="2200" dirty="0">
              <a:cs typeface="Calibri"/>
            </a:endParaRPr>
          </a:p>
          <a:p>
            <a:r>
              <a:rPr lang="it-IT" sz="2200" b="1" dirty="0">
                <a:ea typeface="+mn-lt"/>
                <a:cs typeface="+mn-lt"/>
              </a:rPr>
              <a:t>4.3 Piano annuale delle attività </a:t>
            </a:r>
            <a:endParaRPr lang="it-IT" sz="2200" dirty="0">
              <a:cs typeface="Calibri Light"/>
            </a:endParaRPr>
          </a:p>
          <a:p>
            <a:pPr>
              <a:buNone/>
            </a:pPr>
            <a:r>
              <a:rPr lang="it-IT" sz="2200" dirty="0">
                <a:ea typeface="+mn-lt"/>
                <a:cs typeface="+mn-lt"/>
              </a:rPr>
              <a:t> - Partecipazione a progetti di rete anche con il coinvolgimento delle “comunità patrimoniali”, così come definite dalla Convenzione di Faro (OM)</a:t>
            </a:r>
            <a:endParaRPr lang="it-IT" sz="2200" dirty="0">
              <a:cs typeface="Calibri Light"/>
            </a:endParaRPr>
          </a:p>
          <a:p>
            <a:r>
              <a:rPr lang="it-IT" sz="2200" b="1" dirty="0">
                <a:ea typeface="+mn-lt"/>
                <a:cs typeface="+mn-lt"/>
              </a:rPr>
              <a:t>4.4 Piano annuale delle attività educative</a:t>
            </a:r>
            <a:endParaRPr lang="it-IT" sz="2200" dirty="0">
              <a:cs typeface="Calibri Light"/>
            </a:endParaRPr>
          </a:p>
          <a:p>
            <a:pPr>
              <a:buNone/>
            </a:pPr>
            <a:r>
              <a:rPr lang="it-IT" sz="2200" dirty="0">
                <a:ea typeface="+mn-lt"/>
                <a:cs typeface="+mn-lt"/>
              </a:rPr>
              <a:t>- Partecipazione a progetti di rete (OM)</a:t>
            </a:r>
            <a:endParaRPr lang="it-IT" sz="2200" dirty="0">
              <a:cs typeface="Calibri Light"/>
            </a:endParaRPr>
          </a:p>
          <a:p>
            <a:pPr marL="0" indent="0">
              <a:buNone/>
            </a:pPr>
            <a:endParaRPr lang="it-IT" b="1" dirty="0">
              <a:cs typeface="Calibri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6A3A8E8-5D97-442B-9BA0-C4AE1861D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4F4FC0F5-31EC-4351-8F36-B4500924F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3EB85C4F-E897-4B5A-A593-DFCF5503B1C0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1314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408490-F31A-49FA-ADEC-0DD42C787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720" y="2275202"/>
            <a:ext cx="7361271" cy="42847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2200" b="1" dirty="0">
                <a:ea typeface="+mn-lt"/>
                <a:cs typeface="+mn-lt"/>
              </a:rPr>
              <a:t>5. Personale </a:t>
            </a:r>
            <a:endParaRPr lang="it-IT" sz="2200" b="1" dirty="0">
              <a:cs typeface="Calibri"/>
            </a:endParaRPr>
          </a:p>
          <a:p>
            <a:pPr>
              <a:buNone/>
            </a:pPr>
            <a:r>
              <a:rPr lang="it-IT" sz="2200" dirty="0">
                <a:ea typeface="+mn-lt"/>
                <a:cs typeface="Calibri Light"/>
              </a:rPr>
              <a:t>- 	Individuazione formale delle seguenti figure, eventualmente anche in condivisione con altri istituti (SM);</a:t>
            </a:r>
            <a:endParaRPr lang="it-IT" sz="2200" dirty="0">
              <a:ea typeface="+mn-lt"/>
              <a:cs typeface="+mn-lt"/>
            </a:endParaRPr>
          </a:p>
          <a:p>
            <a:r>
              <a:rPr lang="it-IT" sz="2000" dirty="0">
                <a:ea typeface="+mn-lt"/>
                <a:cs typeface="+mn-lt"/>
              </a:rPr>
              <a:t>5.1 Direttore</a:t>
            </a:r>
          </a:p>
          <a:p>
            <a:r>
              <a:rPr lang="it-IT" sz="2000" dirty="0">
                <a:ea typeface="+mn-lt"/>
                <a:cs typeface="+mn-lt"/>
              </a:rPr>
              <a:t>5.2 Responsabile delle collezioni e/o del patrimonio custodito</a:t>
            </a:r>
          </a:p>
          <a:p>
            <a:r>
              <a:rPr lang="it-IT" sz="2000" dirty="0">
                <a:ea typeface="+mn-lt"/>
                <a:cs typeface="+mn-lt"/>
              </a:rPr>
              <a:t>5.3 Responsabile della sicurezza</a:t>
            </a:r>
            <a:endParaRPr lang="it-IT" sz="2000" dirty="0">
              <a:cs typeface="Calibri" panose="020F0502020204030204"/>
            </a:endParaRPr>
          </a:p>
          <a:p>
            <a:r>
              <a:rPr lang="it-IT" sz="2000" dirty="0">
                <a:ea typeface="+mn-lt"/>
                <a:cs typeface="+mn-lt"/>
              </a:rPr>
              <a:t>5.4 Responsabile dei servizi educativi</a:t>
            </a:r>
            <a:endParaRPr lang="it-IT" sz="2000" dirty="0">
              <a:cs typeface="Calibri" panose="020F0502020204030204"/>
            </a:endParaRPr>
          </a:p>
          <a:p>
            <a:r>
              <a:rPr lang="it-IT" sz="2000" dirty="0">
                <a:ea typeface="+mn-lt"/>
                <a:cs typeface="+mn-lt"/>
              </a:rPr>
              <a:t>5.5 Responsabile delle procedure amministrative ed economico-finanziarie</a:t>
            </a:r>
            <a:endParaRPr lang="it-IT" sz="2000" dirty="0">
              <a:cs typeface="Calibri Light"/>
            </a:endParaRPr>
          </a:p>
          <a:p>
            <a:r>
              <a:rPr lang="it-IT" sz="2000" dirty="0">
                <a:ea typeface="+mn-lt"/>
                <a:cs typeface="+mn-lt"/>
              </a:rPr>
              <a:t>5.7 Responsabile della comunicazione</a:t>
            </a:r>
            <a:endParaRPr lang="it-IT" sz="2000" dirty="0">
              <a:cs typeface="Calibri" panose="020F0502020204030204"/>
            </a:endParaRPr>
          </a:p>
          <a:p>
            <a:endParaRPr lang="it-IT" sz="2000" dirty="0">
              <a:cs typeface="Calibri" panose="020F0502020204030204"/>
            </a:endParaRPr>
          </a:p>
          <a:p>
            <a:endParaRPr lang="it-IT" sz="2400" b="1" dirty="0">
              <a:cs typeface="Calibri" panose="020F0502020204030204"/>
            </a:endParaRPr>
          </a:p>
          <a:p>
            <a:endParaRPr lang="it-IT" sz="2400" b="1" dirty="0">
              <a:cs typeface="Calibri" panose="020F0502020204030204"/>
            </a:endParaRPr>
          </a:p>
          <a:p>
            <a:pPr marL="0" indent="0">
              <a:buNone/>
            </a:pPr>
            <a:endParaRPr lang="it-IT" sz="2400" dirty="0">
              <a:cs typeface="Calibri" panose="020F0502020204030204"/>
            </a:endParaRPr>
          </a:p>
          <a:p>
            <a:pPr>
              <a:buNone/>
            </a:pPr>
            <a:endParaRPr lang="it-IT" sz="2400" dirty="0">
              <a:cs typeface="Calibri" panose="020F0502020204030204"/>
            </a:endParaRPr>
          </a:p>
          <a:p>
            <a:pPr marL="0" indent="0">
              <a:buNone/>
            </a:pPr>
            <a:endParaRPr lang="it-IT" sz="2400" dirty="0">
              <a:cs typeface="Calibri" panose="020F0502020204030204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F346C4D-9EDB-4908-8D63-29AC332B4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7447432C-90A0-4097-AAA2-19863CBD2D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B379A9B-62B0-4698-B491-C5B56D21E620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C81BCDC1-4726-4FA6-9D36-7AA49785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3020118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050" y="2181764"/>
            <a:ext cx="7239000" cy="4085008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9600" b="1" dirty="0">
                <a:ea typeface="+mn-lt"/>
                <a:cs typeface="Calibri"/>
              </a:rPr>
              <a:t>MACRO AMBITO</a:t>
            </a:r>
            <a:r>
              <a:rPr lang="it-IT" sz="9600" b="1" dirty="0">
                <a:ea typeface="+mn-lt"/>
                <a:cs typeface="+mn-lt"/>
              </a:rPr>
              <a:t>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9600" b="1" dirty="0">
                <a:ea typeface="+mn-lt"/>
                <a:cs typeface="+mn-lt"/>
              </a:rPr>
              <a:t>«COMUNICAZIONE E RAPPORTI CON IL TERRITORIO»</a:t>
            </a:r>
            <a:endParaRPr lang="it-IT" sz="9600" dirty="0"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b="1" dirty="0">
                <a:ea typeface="+mn-lt"/>
                <a:cs typeface="+mn-lt"/>
              </a:rPr>
              <a:t>1. Rapporti con il pubblico e comunicazione</a:t>
            </a:r>
            <a:endParaRPr lang="it-IT" sz="8000" b="1" dirty="0"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b="1" dirty="0">
                <a:ea typeface="+mn-lt"/>
                <a:cs typeface="+mn-lt"/>
              </a:rPr>
              <a:t>1.2. Strumenti informativi</a:t>
            </a:r>
            <a:endParaRPr lang="it-IT" sz="8000" b="1" dirty="0">
              <a:cs typeface="Calibri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dirty="0">
                <a:ea typeface="+mn-lt"/>
                <a:cs typeface="+mn-lt"/>
              </a:rPr>
              <a:t>-	Presenza di materiale informativo sul museo, sul patrimonio, sui servizi e sul territorio (SM)</a:t>
            </a:r>
            <a:endParaRPr lang="it-IT" sz="8000" dirty="0">
              <a:cs typeface="Calibri" panose="020F0502020204030204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dirty="0">
                <a:ea typeface="+mn-lt"/>
                <a:cs typeface="+mn-lt"/>
              </a:rPr>
              <a:t>-	Presenza di informazioni sul museo, sul patrimonio, sui servizi e sul territorio disponibili online, in più lingue, almeno in inglese (OM)</a:t>
            </a:r>
            <a:endParaRPr lang="it-IT" sz="8000" dirty="0">
              <a:cs typeface="Calibri Light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b="1" dirty="0">
                <a:ea typeface="+mn-lt"/>
                <a:cs typeface="+mn-lt"/>
              </a:rPr>
              <a:t>1.3 Comunicazione integrata nell’allestimento</a:t>
            </a:r>
            <a:endParaRPr lang="it-IT" sz="8000" dirty="0">
              <a:cs typeface="Calibri Light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dirty="0">
                <a:ea typeface="+mn-lt"/>
                <a:cs typeface="+mn-lt"/>
              </a:rPr>
              <a:t>- 	Strumenti multimediali riguardanti il museo, il patrimonio e il territorio (OM)</a:t>
            </a: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latin typeface="Calibri"/>
              <a:cs typeface="Calibri"/>
            </a:endParaRPr>
          </a:p>
          <a:p>
            <a:pPr>
              <a:buNone/>
            </a:pPr>
            <a:endParaRPr lang="it-IT" sz="2400" dirty="0">
              <a:latin typeface="Calibri"/>
              <a:cs typeface="Calibri"/>
            </a:endParaRPr>
          </a:p>
          <a:p>
            <a:pPr>
              <a:buNone/>
            </a:pPr>
            <a:endParaRPr lang="it-IT" sz="2400" b="1" dirty="0">
              <a:latin typeface="Calibri"/>
              <a:cs typeface="Calibri"/>
            </a:endParaRPr>
          </a:p>
          <a:p>
            <a:pPr marL="0" indent="0">
              <a:buNone/>
            </a:pPr>
            <a:endParaRPr lang="it-IT" sz="2400" b="1" dirty="0">
              <a:latin typeface="Calibri"/>
              <a:cs typeface="Calibri"/>
            </a:endParaRPr>
          </a:p>
          <a:p>
            <a:endParaRPr lang="it-IT" sz="2400" b="1" dirty="0">
              <a:latin typeface="Calibri Light"/>
              <a:cs typeface="Calibri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0DB3929-B07B-4AB6-9CF4-34268603D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B1F66C28-767A-4CBF-9B92-5D498A0BD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DE200AC1-4ADC-4DCF-A000-5B162D0FA748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6BC50659-F57A-42C5-9C1D-780B0FB3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21626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555141" y="752759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IL</a:t>
            </a:r>
            <a:r>
              <a:rPr lang="it-IT" sz="3600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BACKGROUND</a:t>
            </a:r>
            <a:r>
              <a:rPr lang="it-IT" sz="3600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 </a:t>
            </a:r>
            <a:endParaRPr lang="it-IT" sz="3600" dirty="0">
              <a:solidFill>
                <a:schemeClr val="accent1">
                  <a:lumMod val="75000"/>
                </a:schemeClr>
              </a:solidFill>
              <a:latin typeface="Calibri Light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555141" y="2219324"/>
            <a:ext cx="7545469" cy="4112969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Il decreto ministeriale 113/2018 avvia il 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Sistema Museale Nazionale</a:t>
            </a:r>
            <a:r>
              <a:rPr lang="en-US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, con </a:t>
            </a:r>
            <a:r>
              <a:rPr lang="en-US" sz="2200" b="0" i="0" u="none" strike="noStrike" dirty="0" err="1">
                <a:solidFill>
                  <a:srgbClr val="000000"/>
                </a:solidFill>
                <a:latin typeface="+mn-lt"/>
                <a:ea typeface="Arial"/>
                <a:cs typeface="Arial"/>
              </a:rPr>
              <a:t>l’adozione</a:t>
            </a:r>
            <a:r>
              <a:rPr lang="en-US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latin typeface="+mn-lt"/>
                <a:ea typeface="Arial"/>
                <a:cs typeface="Arial"/>
              </a:rPr>
              <a:t>dei</a:t>
            </a:r>
            <a:r>
              <a:rPr lang="en-US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Livelli uniformi di qualità (LUQ)</a:t>
            </a:r>
            <a:r>
              <a:rPr lang="it-IT" sz="2200" b="0" i="1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dei musei e la disciplina del rapporto con le regioni.</a:t>
            </a:r>
            <a:r>
              <a:rPr lang="en-US" sz="2200" b="0" i="0" dirty="0">
                <a:latin typeface="+mn-lt"/>
                <a:ea typeface="Arial"/>
                <a:cs typeface="Arial"/>
              </a:rPr>
              <a:t>​</a:t>
            </a:r>
          </a:p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Le Regioni in cui è attivo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un sistema di riconoscimento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basato su livelli di qualità equiparabili ai LUQ rientrano nell'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art. 4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: i musei accreditati a livello regionale sono automaticamente accreditati a livello nazionale;</a:t>
            </a:r>
            <a:r>
              <a:rPr lang="en-US" sz="2200" b="0" i="0" dirty="0">
                <a:latin typeface="+mn-lt"/>
                <a:ea typeface="Arial"/>
                <a:cs typeface="Arial"/>
              </a:rPr>
              <a:t>​</a:t>
            </a:r>
          </a:p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La</a:t>
            </a:r>
            <a:r>
              <a:rPr lang="it-IT" sz="220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 Giunta Regionale dell'Emilia-Romagna,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con delibera 1450/2018,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recepisce i LUQ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come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adeguamento degli standard regionali </a:t>
            </a:r>
            <a:r>
              <a:rPr lang="it-IT" sz="220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del 2003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.</a:t>
            </a:r>
            <a:r>
              <a:rPr lang="it-IT" sz="2200" b="0" i="0" dirty="0">
                <a:latin typeface="+mn-lt"/>
                <a:ea typeface="Arial"/>
                <a:cs typeface="Arial"/>
              </a:rPr>
              <a:t>​</a:t>
            </a:r>
          </a:p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L'IBC, con il convegno dell'8 aprile 2019, avvia il 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Sistema museale regionale dell'Emilia Romagna.</a:t>
            </a:r>
            <a:r>
              <a:rPr lang="it-IT" sz="2200" b="0" i="0" dirty="0">
                <a:latin typeface="+mn-lt"/>
                <a:ea typeface="Arial"/>
                <a:cs typeface="Arial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03986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0690" y="2225120"/>
            <a:ext cx="7092310" cy="414049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b="1" dirty="0">
                <a:ea typeface="+mn-lt"/>
                <a:cs typeface="+mn-lt"/>
              </a:rPr>
              <a:t>2. Rapporti con il territorio e con gli </a:t>
            </a:r>
            <a:r>
              <a:rPr lang="it-IT" sz="2000" b="1" i="1" dirty="0">
                <a:ea typeface="+mn-lt"/>
                <a:cs typeface="+mn-lt"/>
              </a:rPr>
              <a:t>stakeholder</a:t>
            </a: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>
                <a:ea typeface="+mn-lt"/>
                <a:cs typeface="+mn-lt"/>
              </a:rPr>
              <a:t>2.1 Compiti e funzioni in riferimento al contesto territoriale</a:t>
            </a: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a typeface="+mn-lt"/>
                <a:cs typeface="+mn-lt"/>
              </a:rPr>
              <a:t>- 	La stipulazione di accordi di mutua cooperazione nell’espletamento delle funzioni comuni (OM)</a:t>
            </a:r>
            <a:endParaRPr lang="it-IT" sz="2000" dirty="0">
              <a:cs typeface="Calibri Light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>
                <a:ea typeface="+mn-lt"/>
                <a:cs typeface="+mn-lt"/>
              </a:rPr>
              <a:t>2.2 Contestualizzazione del patrimonio /del museo / del sito nel territorio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a typeface="+mn-lt"/>
                <a:cs typeface="+mn-lt"/>
              </a:rPr>
              <a:t>-	Indicazione di programmi e attività di studio e ricerca da svolgere nel contesto territoriale, in collaborazione con altri istituti e soggetti interessati (OM)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>
                <a:ea typeface="+mn-lt"/>
                <a:cs typeface="+mn-lt"/>
              </a:rPr>
              <a:t>2.3 Coinvolgimento di enti o istituzioni territoriali</a:t>
            </a:r>
            <a:endParaRPr lang="it-IT" sz="20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a typeface="+mn-lt"/>
                <a:cs typeface="+mn-lt"/>
              </a:rPr>
              <a:t>- 	Analisi del contesto territoriale e dei soggetti singoli o collettivi che vi operano (SM)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it-IT" sz="2000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EC84BBF-9869-4CAF-AF8D-F9C81EAA8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97147B31-939F-4478-AEF6-5EF448E28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6069361-7186-4D7D-90E6-8A99EB51B09E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47907876-7074-49DB-83DC-D2620D3E4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3416385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7204" y="2233258"/>
            <a:ext cx="7293788" cy="42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it-IT" sz="2000" b="1" dirty="0">
                <a:ea typeface="+mn-lt"/>
                <a:cs typeface="+mn-lt"/>
              </a:rPr>
              <a:t>2.3 Coinvolgimento di enti o istituzioni territoriali</a:t>
            </a:r>
            <a:endParaRPr lang="it-IT" sz="2000" dirty="0">
              <a:cs typeface="Calibri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Analisi del contesto territoriale e dei soggetti singoli o collettivi che vi operano (SM)</a:t>
            </a: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Attività di studio e ricerca sul patrimonio materiale e immateriale del territorio di riferimento (OM)</a:t>
            </a:r>
            <a:endParaRPr lang="it-IT" sz="2000" dirty="0">
              <a:cs typeface="Calibri" panose="020F0502020204030204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Integrazione dei servizi culturali e di reti museali (OM)</a:t>
            </a:r>
            <a:endParaRPr lang="it-IT" sz="2000" dirty="0">
              <a:cs typeface="Calibri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Predisposizione e promozione di itinerari turistico-culturali (OM) </a:t>
            </a:r>
            <a:r>
              <a:rPr lang="it-IT" sz="2000" dirty="0">
                <a:cs typeface="Calibri"/>
              </a:rPr>
              <a:t>etc... (</a:t>
            </a:r>
            <a:r>
              <a:rPr lang="it-IT" sz="2000" dirty="0" err="1">
                <a:cs typeface="Calibri"/>
              </a:rPr>
              <a:t>vd</a:t>
            </a:r>
            <a:r>
              <a:rPr lang="it-IT" sz="2000" dirty="0">
                <a:cs typeface="Calibri"/>
              </a:rPr>
              <a:t> elenco degli obiettivi di miglioramento)</a:t>
            </a:r>
          </a:p>
          <a:p>
            <a:pPr>
              <a:buNone/>
            </a:pPr>
            <a:r>
              <a:rPr lang="it-IT" sz="2000" b="1" dirty="0">
                <a:ea typeface="+mn-lt"/>
                <a:cs typeface="+mn-lt"/>
              </a:rPr>
              <a:t>2.4 Coinvolgimento degli </a:t>
            </a:r>
            <a:r>
              <a:rPr lang="it-IT" sz="2000" b="1" i="1" dirty="0">
                <a:ea typeface="+mn-lt"/>
                <a:cs typeface="+mn-lt"/>
              </a:rPr>
              <a:t>stakeholder</a:t>
            </a:r>
            <a:endParaRPr lang="it-IT" sz="2000" b="1" dirty="0">
              <a:cs typeface="Calibri Light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Individuazione degli stakeholder e dei possibili strumenti di dialogo nei documenti programmatici elaborati dall’istituto (SM) </a:t>
            </a:r>
            <a:r>
              <a:rPr lang="it-IT" sz="2000" dirty="0">
                <a:cs typeface="Calibri"/>
              </a:rPr>
              <a:t>etc... (</a:t>
            </a:r>
            <a:r>
              <a:rPr lang="it-IT" sz="2000" dirty="0" err="1">
                <a:cs typeface="Calibri"/>
              </a:rPr>
              <a:t>vd</a:t>
            </a:r>
            <a:r>
              <a:rPr lang="it-IT" sz="2000" dirty="0">
                <a:cs typeface="Calibri"/>
              </a:rPr>
              <a:t> elenco degli obiettivi di miglioramento)</a:t>
            </a: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b="1" i="1" dirty="0">
              <a:cs typeface="Calibri"/>
            </a:endParaRPr>
          </a:p>
          <a:p>
            <a:pPr>
              <a:buNone/>
            </a:pPr>
            <a:endParaRPr lang="it-IT" sz="2000" b="1" i="1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b="1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400" b="1" dirty="0">
              <a:cs typeface="Calibri"/>
            </a:endParaRP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b="1" dirty="0">
              <a:cs typeface="Calibri"/>
            </a:endParaRP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endParaRPr lang="it-IT" sz="2400" b="1" dirty="0">
              <a:cs typeface="Calibri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FF56A2-2874-4A41-A7BE-C607105F4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44CDDA13-0B93-4F1C-AA08-6DFC58333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1C84D6-6BBA-46F4-99EF-6A197D6085E1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3468D879-7CD7-4570-8EE8-B994A8A6C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2286039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874" y="1499355"/>
            <a:ext cx="7513608" cy="2387600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TEMATICHE DA AFFRONTARE </a:t>
            </a:r>
            <a:b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A LIVELLO REGIONALE</a:t>
            </a:r>
            <a:endParaRPr lang="it-IT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923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37" y="1650693"/>
            <a:ext cx="7352838" cy="456319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l"/>
            <a:r>
              <a:rPr lang="it-IT" dirty="0">
                <a:ea typeface="+mn-lt"/>
                <a:cs typeface="+mn-lt"/>
              </a:rPr>
              <a:t>IBC collabora con il Comune di Parma al bando </a:t>
            </a:r>
            <a:r>
              <a:rPr lang="it-IT" b="1" dirty="0">
                <a:ea typeface="+mn-lt"/>
                <a:cs typeface="+mn-lt"/>
              </a:rPr>
              <a:t>«Cultura per tutti, cultura di tutti».</a:t>
            </a:r>
            <a:endParaRPr lang="it-IT" dirty="0">
              <a:cs typeface="Calibri Light"/>
            </a:endParaRPr>
          </a:p>
          <a:p>
            <a:pPr algn="l"/>
            <a:r>
              <a:rPr lang="it-IT" dirty="0">
                <a:ea typeface="+mn-lt"/>
                <a:cs typeface="+mn-lt"/>
              </a:rPr>
              <a:t>Il bando premia proposte progettuali per servizi o prodotti che rendano il patrimonio culturale accessibile al più ampio numero di soggetti diversi fra loro per capacità percettive, motorie e cognitive. </a:t>
            </a:r>
          </a:p>
          <a:p>
            <a:pPr algn="l"/>
            <a:r>
              <a:rPr lang="it-IT" dirty="0">
                <a:ea typeface="+mn-lt"/>
                <a:cs typeface="+mn-lt"/>
              </a:rPr>
              <a:t>Il bando è rivolto a </a:t>
            </a:r>
            <a:r>
              <a:rPr lang="it-IT" b="1" dirty="0">
                <a:ea typeface="+mn-lt"/>
                <a:cs typeface="+mn-lt"/>
              </a:rPr>
              <a:t>persone fisiche, soggetti privati, associazioni e fondazioni, enti del terzo settore</a:t>
            </a:r>
            <a:r>
              <a:rPr lang="it-IT" dirty="0">
                <a:ea typeface="+mn-lt"/>
                <a:cs typeface="+mn-lt"/>
              </a:rPr>
              <a:t> chiamati a presentare proposte progettuali relative a una o più sedi museali regionali (scadenza 16.01.2020).</a:t>
            </a:r>
            <a:endParaRPr lang="it-IT" dirty="0">
              <a:cs typeface="Calibri Light"/>
            </a:endParaRPr>
          </a:p>
          <a:p>
            <a:pPr algn="l"/>
            <a:r>
              <a:rPr lang="it-IT" dirty="0">
                <a:ea typeface="+mn-lt"/>
                <a:cs typeface="+mn-lt"/>
              </a:rPr>
              <a:t>Nell’ambito dell’iniziativa saranno sviluppate </a:t>
            </a:r>
            <a:r>
              <a:rPr lang="it-IT" b="1" dirty="0">
                <a:ea typeface="+mn-lt"/>
                <a:cs typeface="+mn-lt"/>
              </a:rPr>
              <a:t>attività formative</a:t>
            </a:r>
            <a:r>
              <a:rPr lang="it-IT" dirty="0">
                <a:ea typeface="+mn-lt"/>
                <a:cs typeface="+mn-lt"/>
              </a:rPr>
              <a:t> finalizzate ad approfondire il tema dell’accessibilità e sarà avviato un </a:t>
            </a:r>
            <a:r>
              <a:rPr lang="it-IT" b="1" dirty="0">
                <a:ea typeface="+mn-lt"/>
                <a:cs typeface="+mn-lt"/>
              </a:rPr>
              <a:t>tavolo tematico sull'accessibilità.</a:t>
            </a:r>
            <a:endParaRPr lang="it-IT" dirty="0">
              <a:cs typeface="Calibri"/>
            </a:endParaRPr>
          </a:p>
          <a:p>
            <a:pPr algn="l"/>
            <a:endParaRPr lang="it-IT" dirty="0">
              <a:cs typeface="Calibri"/>
            </a:endParaRPr>
          </a:p>
          <a:p>
            <a:pPr algn="l"/>
            <a:endParaRPr lang="it-IT" dirty="0">
              <a:cs typeface="Calibri"/>
            </a:endParaRPr>
          </a:p>
          <a:p>
            <a:endParaRPr lang="it-IT" i="1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BE9B3BE-68D0-48F8-B42F-06578CB16AEB}"/>
              </a:ext>
            </a:extLst>
          </p:cNvPr>
          <p:cNvSpPr txBox="1"/>
          <p:nvPr/>
        </p:nvSpPr>
        <p:spPr>
          <a:xfrm>
            <a:off x="1671406" y="774846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ACCESSIBILITÀ</a:t>
            </a:r>
          </a:p>
        </p:txBody>
      </p:sp>
    </p:spTree>
    <p:extLst>
      <p:ext uri="{BB962C8B-B14F-4D97-AF65-F5344CB8AC3E}">
        <p14:creationId xmlns:p14="http://schemas.microsoft.com/office/powerpoint/2010/main" val="1884938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457465" y="739938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RISORSE DIGITALI</a:t>
            </a: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460052" y="1507027"/>
            <a:ext cx="7460939" cy="381255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200"/>
              </a:spcAft>
            </a:pPr>
            <a:r>
              <a:rPr lang="it-IT" sz="2200" cap="all" dirty="0" err="1">
                <a:latin typeface="+mn-lt"/>
              </a:rPr>
              <a:t>Ibc</a:t>
            </a:r>
            <a:r>
              <a:rPr lang="it-IT" sz="2200" cap="all" dirty="0">
                <a:latin typeface="+mn-lt"/>
              </a:rPr>
              <a:t> </a:t>
            </a:r>
            <a:r>
              <a:rPr lang="it-IT" sz="2200" dirty="0">
                <a:latin typeface="+mn-lt"/>
              </a:rPr>
              <a:t>ha avviato uno studio di fattibilità per la realizzazione di una </a:t>
            </a:r>
            <a:r>
              <a:rPr lang="it-IT" sz="2200" b="1" dirty="0">
                <a:latin typeface="+mn-lt"/>
              </a:rPr>
              <a:t>TECA DIGITALE</a:t>
            </a:r>
            <a:r>
              <a:rPr lang="it-IT" sz="2200" dirty="0">
                <a:latin typeface="+mn-lt"/>
              </a:rPr>
              <a:t>, una </a:t>
            </a:r>
            <a:r>
              <a:rPr lang="it" sz="2200" dirty="0">
                <a:latin typeface="+mn-lt"/>
              </a:rPr>
              <a:t>piattaforma per la gestione dell’ecosistema </a:t>
            </a:r>
            <a:r>
              <a:rPr lang="it-IT" sz="2200" dirty="0">
                <a:latin typeface="+mn-lt"/>
              </a:rPr>
              <a:t>digitale della cultura ne</a:t>
            </a:r>
            <a:r>
              <a:rPr lang="it" sz="2200" dirty="0">
                <a:latin typeface="+mn-lt"/>
              </a:rPr>
              <a:t>lla regione Emilia-Romagna.</a:t>
            </a:r>
          </a:p>
          <a:p>
            <a:pPr>
              <a:spcAft>
                <a:spcPts val="1200"/>
              </a:spcAft>
            </a:pPr>
            <a:r>
              <a:rPr lang="it" sz="2200" dirty="0">
                <a:latin typeface="+mn-lt"/>
              </a:rPr>
              <a:t>L</a:t>
            </a:r>
            <a:r>
              <a:rPr lang="it-IT" sz="2200" dirty="0">
                <a:latin typeface="+mn-lt"/>
              </a:rPr>
              <a:t>a missione</a:t>
            </a:r>
            <a:r>
              <a:rPr lang="it" sz="2200" dirty="0">
                <a:latin typeface="+mn-lt"/>
              </a:rPr>
              <a:t> della Teca Digitale è acquisire, conservare e rendere fruibile il patrimonio culturale digitale della Regione Emilia-Romagna, </a:t>
            </a:r>
            <a:r>
              <a:rPr lang="it-IT" sz="2200" dirty="0">
                <a:latin typeface="+mn-lt"/>
              </a:rPr>
              <a:t>attraverso:</a:t>
            </a:r>
          </a:p>
          <a:p>
            <a:pPr marL="342900" indent="-342900">
              <a:spcAft>
                <a:spcPts val="1200"/>
              </a:spcAft>
              <a:buFontTx/>
              <a:buChar char="-"/>
            </a:pPr>
            <a:r>
              <a:rPr lang="it-IT" sz="2200" dirty="0">
                <a:latin typeface="+mn-lt"/>
              </a:rPr>
              <a:t>la creazione di un </a:t>
            </a:r>
            <a:r>
              <a:rPr lang="it-IT" sz="2200" b="1" dirty="0">
                <a:latin typeface="+mn-lt"/>
              </a:rPr>
              <a:t>archivio unico </a:t>
            </a:r>
            <a:r>
              <a:rPr lang="it-IT" sz="2200" dirty="0">
                <a:latin typeface="+mn-lt"/>
              </a:rPr>
              <a:t>del patrimonio culturale digitale, correttamente conservato;</a:t>
            </a:r>
          </a:p>
          <a:p>
            <a:pPr marL="342900" indent="-342900">
              <a:buFontTx/>
              <a:buChar char="-"/>
            </a:pPr>
            <a:r>
              <a:rPr lang="it-IT" sz="2200" dirty="0">
                <a:latin typeface="+mn-lt"/>
              </a:rPr>
              <a:t>realizzazione di </a:t>
            </a:r>
            <a:r>
              <a:rPr lang="it-IT" sz="2200" b="1" dirty="0">
                <a:latin typeface="+mn-lt"/>
              </a:rPr>
              <a:t>servizi per la fruizione </a:t>
            </a:r>
            <a:r>
              <a:rPr lang="it-IT" sz="2200" dirty="0">
                <a:latin typeface="+mn-lt"/>
              </a:rPr>
              <a:t>di tale patrimonio informativo. </a:t>
            </a:r>
          </a:p>
        </p:txBody>
      </p:sp>
    </p:spTree>
    <p:extLst>
      <p:ext uri="{BB962C8B-B14F-4D97-AF65-F5344CB8AC3E}">
        <p14:creationId xmlns:p14="http://schemas.microsoft.com/office/powerpoint/2010/main" val="1292179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Sottotitolo 10">
            <a:extLst>
              <a:ext uri="{FF2B5EF4-FFF2-40B4-BE49-F238E27FC236}">
                <a16:creationId xmlns:a16="http://schemas.microsoft.com/office/drawing/2014/main" id="{28DE12C2-EA64-41F5-AAF2-B05D369C6C71}"/>
              </a:ext>
            </a:extLst>
          </p:cNvPr>
          <p:cNvSpPr txBox="1">
            <a:spLocks/>
          </p:cNvSpPr>
          <p:nvPr/>
        </p:nvSpPr>
        <p:spPr>
          <a:xfrm>
            <a:off x="435204" y="4485016"/>
            <a:ext cx="8637308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6AB7E51-2E54-4A63-BB3E-80E85D1DF3FE}"/>
              </a:ext>
            </a:extLst>
          </p:cNvPr>
          <p:cNvSpPr txBox="1"/>
          <p:nvPr/>
        </p:nvSpPr>
        <p:spPr>
          <a:xfrm>
            <a:off x="1636882" y="841536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CATALOGAZIONE</a:t>
            </a:r>
            <a:endParaRPr lang="it-IT" sz="3600" dirty="0">
              <a:cs typeface="Calibri" panose="020F0502020204030204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E0F078A-3227-441C-8C75-B62C1B61C8F1}"/>
              </a:ext>
            </a:extLst>
          </p:cNvPr>
          <p:cNvSpPr txBox="1"/>
          <p:nvPr/>
        </p:nvSpPr>
        <p:spPr>
          <a:xfrm>
            <a:off x="1672384" y="1507392"/>
            <a:ext cx="7168397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cs typeface="Calibri Light"/>
              </a:rPr>
              <a:t>La </a:t>
            </a:r>
            <a:r>
              <a:rPr lang="en-US" sz="2200" dirty="0" err="1">
                <a:cs typeface="Calibri Light"/>
              </a:rPr>
              <a:t>catalogazione</a:t>
            </a:r>
            <a:r>
              <a:rPr lang="en-US" sz="2200" dirty="0">
                <a:cs typeface="Calibri Light"/>
              </a:rPr>
              <a:t> è il </a:t>
            </a:r>
            <a:r>
              <a:rPr lang="en-US" sz="2200" b="1" dirty="0" err="1">
                <a:cs typeface="Calibri Light"/>
              </a:rPr>
              <a:t>presupposto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conoscitivo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necessario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dirty="0">
                <a:cs typeface="Calibri Light"/>
              </a:rPr>
              <a:t>per </a:t>
            </a:r>
            <a:r>
              <a:rPr lang="en-US" sz="2200" dirty="0" err="1">
                <a:cs typeface="Calibri Light"/>
              </a:rPr>
              <a:t>avviare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qualsiasi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tipo</a:t>
            </a:r>
            <a:r>
              <a:rPr lang="en-US" sz="2200" dirty="0">
                <a:cs typeface="Calibri Light"/>
              </a:rPr>
              <a:t> di attività o </a:t>
            </a:r>
            <a:r>
              <a:rPr lang="en-US" sz="2200" dirty="0" err="1">
                <a:cs typeface="Calibri Light"/>
              </a:rPr>
              <a:t>investimento</a:t>
            </a:r>
            <a:r>
              <a:rPr lang="en-US" sz="2200" dirty="0">
                <a:cs typeface="Calibri Light"/>
              </a:rPr>
              <a:t> per la tutela, la </a:t>
            </a:r>
            <a:r>
              <a:rPr lang="en-US" sz="2200" dirty="0" err="1">
                <a:cs typeface="Calibri Light"/>
              </a:rPr>
              <a:t>gestione</a:t>
            </a:r>
            <a:r>
              <a:rPr lang="en-US" sz="2200" dirty="0">
                <a:cs typeface="Calibri Light"/>
              </a:rPr>
              <a:t> e la </a:t>
            </a:r>
            <a:r>
              <a:rPr lang="en-US" sz="2200" dirty="0" err="1">
                <a:cs typeface="Calibri Light"/>
              </a:rPr>
              <a:t>valorizzazione</a:t>
            </a:r>
            <a:r>
              <a:rPr lang="en-US" sz="2200" dirty="0">
                <a:cs typeface="Calibri Light"/>
              </a:rPr>
              <a:t> dei </a:t>
            </a:r>
            <a:r>
              <a:rPr lang="en-US" sz="2200" dirty="0" err="1">
                <a:cs typeface="Calibri Light"/>
              </a:rPr>
              <a:t>musei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regionali</a:t>
            </a:r>
            <a:r>
              <a:rPr lang="en-US" sz="2200" dirty="0">
                <a:cs typeface="Calibri Light"/>
              </a:rPr>
              <a:t>.</a:t>
            </a:r>
          </a:p>
          <a:p>
            <a:endParaRPr lang="en-US" sz="2200" dirty="0">
              <a:cs typeface="Calibri Light"/>
            </a:endParaRPr>
          </a:p>
          <a:p>
            <a:r>
              <a:rPr lang="en-US" sz="2200" dirty="0">
                <a:cs typeface="Calibri Light"/>
              </a:rPr>
              <a:t>La </a:t>
            </a:r>
            <a:r>
              <a:rPr lang="en-US" sz="2200" dirty="0" err="1">
                <a:cs typeface="Calibri Light"/>
              </a:rPr>
              <a:t>catalogazione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informatizzata</a:t>
            </a:r>
            <a:r>
              <a:rPr lang="en-US" sz="2200" dirty="0">
                <a:cs typeface="Calibri Light"/>
              </a:rPr>
              <a:t> è </a:t>
            </a:r>
            <a:r>
              <a:rPr lang="en-US" sz="2200" dirty="0" err="1">
                <a:cs typeface="Calibri Light"/>
              </a:rPr>
              <a:t>processo</a:t>
            </a:r>
            <a:r>
              <a:rPr lang="en-US" sz="2200" dirty="0">
                <a:cs typeface="Calibri Light"/>
              </a:rPr>
              <a:t> di </a:t>
            </a:r>
            <a:r>
              <a:rPr lang="en-US" sz="2200" dirty="0" err="1">
                <a:cs typeface="Calibri Light"/>
              </a:rPr>
              <a:t>conoscenza</a:t>
            </a:r>
            <a:r>
              <a:rPr lang="en-US" sz="2200" dirty="0">
                <a:cs typeface="Calibri Light"/>
              </a:rPr>
              <a:t> del </a:t>
            </a:r>
            <a:r>
              <a:rPr lang="en-US" sz="2200" dirty="0" err="1">
                <a:cs typeface="Calibri Light"/>
              </a:rPr>
              <a:t>patrimonio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che</a:t>
            </a:r>
            <a:r>
              <a:rPr lang="en-US" sz="2200" dirty="0">
                <a:cs typeface="Calibri Light"/>
              </a:rPr>
              <a:t> IBC </a:t>
            </a:r>
            <a:r>
              <a:rPr lang="en-US" sz="2200" dirty="0" err="1">
                <a:cs typeface="Calibri Light"/>
              </a:rPr>
              <a:t>realizza</a:t>
            </a:r>
            <a:r>
              <a:rPr lang="en-US" sz="2200" dirty="0">
                <a:cs typeface="Calibri Light"/>
              </a:rPr>
              <a:t> con </a:t>
            </a:r>
            <a:r>
              <a:rPr lang="en-US" sz="2200" dirty="0" err="1">
                <a:cs typeface="Calibri Light"/>
              </a:rPr>
              <a:t>finanziamenti</a:t>
            </a:r>
            <a:r>
              <a:rPr lang="en-US" sz="2200" dirty="0">
                <a:cs typeface="Calibri Light"/>
              </a:rPr>
              <a:t> della L.R. 18/2000 con </a:t>
            </a:r>
            <a:r>
              <a:rPr lang="en-US" sz="2200" b="1" dirty="0" err="1">
                <a:cs typeface="Calibri Light"/>
              </a:rPr>
              <a:t>interventi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diretti</a:t>
            </a:r>
            <a:r>
              <a:rPr lang="en-US" sz="2200" dirty="0">
                <a:cs typeface="Calibri Light"/>
              </a:rPr>
              <a:t> o con la formula della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catalogazione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partecipata</a:t>
            </a:r>
            <a:r>
              <a:rPr lang="en-US" sz="2200" dirty="0">
                <a:cs typeface="Calibri Light"/>
              </a:rPr>
              <a:t>, </a:t>
            </a:r>
            <a:r>
              <a:rPr lang="en-US" sz="2200" dirty="0" err="1">
                <a:cs typeface="Calibri Light"/>
              </a:rPr>
              <a:t>attraverso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un'i</a:t>
            </a:r>
            <a:r>
              <a:rPr lang="en-US" sz="2200" b="1" dirty="0" err="1">
                <a:cs typeface="Calibri Light"/>
              </a:rPr>
              <a:t>nfrastruttura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tecnologica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condivisa</a:t>
            </a:r>
            <a:r>
              <a:rPr lang="en-US" sz="2200" dirty="0">
                <a:cs typeface="Calibri Light"/>
              </a:rPr>
              <a:t> con </a:t>
            </a:r>
            <a:r>
              <a:rPr lang="en-US" sz="2200" dirty="0" err="1">
                <a:cs typeface="Calibri Light"/>
              </a:rPr>
              <a:t>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musei</a:t>
            </a:r>
            <a:r>
              <a:rPr lang="en-US" sz="2200" dirty="0">
                <a:cs typeface="Calibri Light"/>
              </a:rPr>
              <a:t> e </a:t>
            </a:r>
            <a:r>
              <a:rPr lang="en-US" sz="2200" dirty="0" err="1">
                <a:cs typeface="Calibri Light"/>
              </a:rPr>
              <a:t>gli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istituti</a:t>
            </a:r>
            <a:r>
              <a:rPr lang="en-US" sz="2200" dirty="0">
                <a:cs typeface="Calibri Light"/>
              </a:rPr>
              <a:t> culturali, le cui </a:t>
            </a:r>
            <a:r>
              <a:rPr lang="en-US" sz="2200" dirty="0" err="1">
                <a:cs typeface="Calibri Light"/>
              </a:rPr>
              <a:t>risorse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digitali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sono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consultabili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attraverso</a:t>
            </a:r>
            <a:r>
              <a:rPr lang="en-US" sz="2200" dirty="0">
                <a:cs typeface="Calibri Light"/>
              </a:rPr>
              <a:t> il </a:t>
            </a:r>
            <a:r>
              <a:rPr lang="en-US" sz="2200" b="1" dirty="0" err="1">
                <a:cs typeface="Calibri Light"/>
              </a:rPr>
              <a:t>portale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PatER</a:t>
            </a:r>
            <a:r>
              <a:rPr lang="en-US" sz="2200" b="1" dirty="0">
                <a:cs typeface="Calibri Light"/>
              </a:rPr>
              <a:t>.</a:t>
            </a:r>
          </a:p>
          <a:p>
            <a:endParaRPr lang="en-US" sz="2200" b="1" dirty="0">
              <a:cs typeface="Calibri Light"/>
            </a:endParaRPr>
          </a:p>
          <a:p>
            <a:r>
              <a:rPr lang="en-US" sz="2200" dirty="0">
                <a:cs typeface="Calibri Light"/>
              </a:rPr>
              <a:t>È </a:t>
            </a:r>
            <a:r>
              <a:rPr lang="en-US" sz="2200" dirty="0" err="1">
                <a:cs typeface="Calibri Light"/>
              </a:rPr>
              <a:t>necessario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aprire</a:t>
            </a:r>
            <a:r>
              <a:rPr lang="en-US" sz="2200" dirty="0">
                <a:cs typeface="Calibri Light"/>
              </a:rPr>
              <a:t> un </a:t>
            </a:r>
            <a:r>
              <a:rPr lang="en-US" sz="2200" dirty="0" err="1">
                <a:cs typeface="Calibri Light"/>
              </a:rPr>
              <a:t>tavolo</a:t>
            </a:r>
            <a:r>
              <a:rPr lang="en-US" sz="2200" dirty="0">
                <a:cs typeface="Calibri Light"/>
              </a:rPr>
              <a:t> di </a:t>
            </a:r>
            <a:r>
              <a:rPr lang="en-US" sz="2200" dirty="0" err="1">
                <a:cs typeface="Calibri Light"/>
              </a:rPr>
              <a:t>confronto</a:t>
            </a:r>
            <a:r>
              <a:rPr lang="en-US" sz="2200" dirty="0">
                <a:cs typeface="Calibri Light"/>
              </a:rPr>
              <a:t> con il </a:t>
            </a:r>
            <a:r>
              <a:rPr lang="en-US" sz="2200" dirty="0" err="1">
                <a:cs typeface="Calibri Light"/>
              </a:rPr>
              <a:t>Mibact</a:t>
            </a:r>
            <a:r>
              <a:rPr lang="en-US" sz="2200" dirty="0">
                <a:cs typeface="Calibri Light"/>
              </a:rPr>
              <a:t> e con la CEI per </a:t>
            </a:r>
            <a:r>
              <a:rPr lang="en-US" sz="2200" dirty="0" err="1">
                <a:cs typeface="Calibri Light"/>
              </a:rPr>
              <a:t>definire</a:t>
            </a:r>
            <a:r>
              <a:rPr lang="en-US" sz="2200" dirty="0">
                <a:cs typeface="Calibri Light"/>
              </a:rPr>
              <a:t> un </a:t>
            </a:r>
            <a:r>
              <a:rPr lang="en-US" sz="2200" b="1" dirty="0" err="1">
                <a:cs typeface="Calibri Light"/>
              </a:rPr>
              <a:t>quadro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condiviso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sullo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stato</a:t>
            </a:r>
            <a:r>
              <a:rPr lang="en-US" sz="2200" b="1" dirty="0">
                <a:cs typeface="Calibri Light"/>
              </a:rPr>
              <a:t> della </a:t>
            </a:r>
            <a:r>
              <a:rPr lang="en-US" sz="2200" b="1" dirty="0" err="1">
                <a:cs typeface="Calibri Light"/>
              </a:rPr>
              <a:t>catalogazione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nel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territorio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nazionale</a:t>
            </a:r>
            <a:r>
              <a:rPr lang="en-US" sz="2200" dirty="0"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4457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8327" y="1715535"/>
            <a:ext cx="7212664" cy="468430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/>
              </a:rPr>
              <a:t>IBC si sta focalizzando su due linee di azione:</a:t>
            </a:r>
            <a:endParaRPr lang="it-IT" sz="2000" dirty="0">
              <a:cs typeface="Calibri Ligh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/>
              </a:rPr>
              <a:t>1. </a:t>
            </a:r>
            <a:r>
              <a:rPr lang="it-IT" sz="2000" b="1" dirty="0">
                <a:cs typeface="Calibri"/>
              </a:rPr>
              <a:t>Depositi di concentrazione</a:t>
            </a:r>
            <a:r>
              <a:rPr lang="it-IT" sz="2000" dirty="0">
                <a:cs typeface="Calibri"/>
              </a:rPr>
              <a:t> </a:t>
            </a:r>
            <a:endParaRPr lang="it-IT" sz="2000" dirty="0">
              <a:ea typeface="+mn-lt"/>
              <a:cs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/>
              </a:rPr>
              <a:t>È in corso la redazione di uno studio</a:t>
            </a:r>
            <a:r>
              <a:rPr lang="it-IT" sz="2000" dirty="0">
                <a:ea typeface="+mn-lt"/>
                <a:cs typeface="+mn-lt"/>
              </a:rPr>
              <a:t> di fattibilità per valutare la validità metodologica, la fattibilità operativa e la sostenibilità economica dei “depositi di concentrazione”.</a:t>
            </a:r>
            <a:endParaRPr lang="it-IT" sz="2000" b="1" dirty="0">
              <a:ea typeface="+mn-lt"/>
              <a:cs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ea typeface="+mn-lt"/>
                <a:cs typeface="+mn-lt"/>
              </a:rPr>
              <a:t>2.</a:t>
            </a:r>
            <a:r>
              <a:rPr lang="it-IT" sz="2000" b="1" dirty="0">
                <a:ea typeface="+mn-lt"/>
                <a:cs typeface="+mn-lt"/>
              </a:rPr>
              <a:t> Organizzazione e conservazione dei patrimoni nei depositi</a:t>
            </a:r>
            <a:endParaRPr lang="it-IT" sz="2000" b="1" dirty="0"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ea typeface="+mn-lt"/>
                <a:cs typeface="+mn-lt"/>
              </a:rPr>
              <a:t>È in programma un corso di formazione RE-ORG – ICCROM: nell' aprile 2020 sono previste 3 giornate in residenza per 15 partecipanti.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000" dirty="0"/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ea typeface="+mn-lt"/>
                <a:cs typeface="+mn-lt"/>
              </a:rPr>
              <a:t>Per affrontare i due temi e avviare un </a:t>
            </a:r>
            <a:r>
              <a:rPr lang="it-IT" sz="2000" b="1" dirty="0">
                <a:ea typeface="+mn-lt"/>
                <a:cs typeface="+mn-lt"/>
              </a:rPr>
              <a:t>tavolo tematico sui depositi,</a:t>
            </a:r>
            <a:r>
              <a:rPr lang="it-IT" sz="2000" b="1" dirty="0">
                <a:ea typeface="+mn-lt"/>
                <a:cs typeface="Calibri"/>
              </a:rPr>
              <a:t> </a:t>
            </a:r>
            <a:r>
              <a:rPr lang="it-IT" sz="2000" dirty="0">
                <a:ea typeface="+mn-lt"/>
                <a:cs typeface="+mn-lt"/>
              </a:rPr>
              <a:t>sarà organizzata</a:t>
            </a:r>
            <a:r>
              <a:rPr lang="it-IT" sz="2000" b="1" dirty="0">
                <a:ea typeface="+mn-lt"/>
                <a:cs typeface="+mn-lt"/>
              </a:rPr>
              <a:t>, </a:t>
            </a:r>
            <a:r>
              <a:rPr lang="it-IT" sz="2000" dirty="0">
                <a:ea typeface="+mn-lt"/>
                <a:cs typeface="+mn-lt"/>
              </a:rPr>
              <a:t>con la collaborazione di ICOM e ICCROM,</a:t>
            </a:r>
            <a:r>
              <a:rPr lang="it-IT" sz="2000" dirty="0">
                <a:ea typeface="+mn-lt"/>
                <a:cs typeface="Calibri Light"/>
              </a:rPr>
              <a:t> una </a:t>
            </a:r>
            <a:r>
              <a:rPr lang="it-IT" sz="2000" b="1" dirty="0">
                <a:ea typeface="+mn-lt"/>
                <a:cs typeface="Calibri Light"/>
              </a:rPr>
              <a:t>conferenza</a:t>
            </a:r>
            <a:r>
              <a:rPr lang="it-IT" sz="2000" dirty="0">
                <a:ea typeface="+mn-lt"/>
                <a:cs typeface="+mn-lt"/>
              </a:rPr>
              <a:t>  in data </a:t>
            </a:r>
            <a:r>
              <a:rPr lang="it-IT" sz="2000" b="1" dirty="0">
                <a:ea typeface="+mn-lt"/>
                <a:cs typeface="+mn-lt"/>
              </a:rPr>
              <a:t>4 dicembre 2019 </a:t>
            </a:r>
            <a:r>
              <a:rPr lang="it-IT" sz="2000" dirty="0">
                <a:ea typeface="+mn-lt"/>
                <a:cs typeface="+mn-lt"/>
              </a:rPr>
              <a:t>presso l’ Auditorium della Regione in Viale Aldo Moro 18.</a:t>
            </a:r>
            <a:endParaRPr lang="it-IT" sz="2000" dirty="0"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000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CF23FE-9440-4991-BE3F-94467CB4B401}"/>
              </a:ext>
            </a:extLst>
          </p:cNvPr>
          <p:cNvSpPr txBox="1"/>
          <p:nvPr/>
        </p:nvSpPr>
        <p:spPr>
          <a:xfrm>
            <a:off x="1681179" y="841536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DEPOSITI</a:t>
            </a:r>
          </a:p>
        </p:txBody>
      </p:sp>
    </p:spTree>
    <p:extLst>
      <p:ext uri="{BB962C8B-B14F-4D97-AF65-F5344CB8AC3E}">
        <p14:creationId xmlns:p14="http://schemas.microsoft.com/office/powerpoint/2010/main" val="548720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6367" y="1749531"/>
            <a:ext cx="7334624" cy="430209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dirty="0">
                <a:ea typeface="+mn-lt"/>
                <a:cs typeface="+mn-lt"/>
              </a:rPr>
              <a:t>IBC collabora con Protezione Civile e Mibact per lo sviluppo e l'attuazione del </a:t>
            </a:r>
            <a:r>
              <a:rPr lang="it-IT" sz="2200" b="1" dirty="0">
                <a:ea typeface="+mn-lt"/>
                <a:cs typeface="+mn-lt"/>
              </a:rPr>
              <a:t>Piano regionale rischio sismico</a:t>
            </a:r>
            <a:r>
              <a:rPr lang="it-IT" sz="2200" dirty="0">
                <a:ea typeface="+mn-lt"/>
                <a:cs typeface="+mn-lt"/>
              </a:rPr>
              <a:t> e la messa in sicurezza del patrimonio culturale nell’ambito del Programma nazionale di soccorso rischio sismico.</a:t>
            </a:r>
            <a:endParaRPr lang="it-IT" sz="2200" dirty="0">
              <a:cs typeface="Calibri Ligh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dirty="0">
                <a:ea typeface="+mn-lt"/>
                <a:cs typeface="+mn-lt"/>
              </a:rPr>
              <a:t>Questo importante traguardo richiede la collaborazione di enti locali e istituzioni culturali sul territorio regionale. 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dirty="0">
                <a:ea typeface="+mn-lt"/>
                <a:cs typeface="+mn-lt"/>
              </a:rPr>
              <a:t>È prevista l’attivazione dei seguenti </a:t>
            </a:r>
            <a:r>
              <a:rPr lang="it-IT" sz="2200" b="1" dirty="0">
                <a:ea typeface="+mn-lt"/>
                <a:cs typeface="+mn-lt"/>
              </a:rPr>
              <a:t>tavoli tecnici</a:t>
            </a:r>
            <a:r>
              <a:rPr lang="it-IT" sz="2200" dirty="0">
                <a:ea typeface="+mn-lt"/>
                <a:cs typeface="+mn-lt"/>
              </a:rPr>
              <a:t>: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Condivisione delle banche dati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Organizzazione e gestione dell’emergenze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Formazione per operare in emergenza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Scenari di rischio e programmi di prevenzione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cs typeface="Calibri"/>
              </a:rPr>
              <a:t>Movimentazione dei beni e depositi temporanei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cs typeface="Calibri"/>
              </a:rPr>
              <a:t>Rilievo del danno.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200" dirty="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200" dirty="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200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751562-D4F9-4F03-9580-DB8714B526CB}"/>
              </a:ext>
            </a:extLst>
          </p:cNvPr>
          <p:cNvSpPr txBox="1"/>
          <p:nvPr/>
        </p:nvSpPr>
        <p:spPr>
          <a:xfrm>
            <a:off x="1586367" y="905472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SICUREZZA</a:t>
            </a:r>
            <a:endParaRPr lang="it-IT" sz="3600" b="1" dirty="0"/>
          </a:p>
        </p:txBody>
      </p:sp>
    </p:spTree>
    <p:extLst>
      <p:ext uri="{BB962C8B-B14F-4D97-AF65-F5344CB8AC3E}">
        <p14:creationId xmlns:p14="http://schemas.microsoft.com/office/powerpoint/2010/main" val="25442665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616" y="1542730"/>
            <a:ext cx="7422883" cy="458969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IBC intende promuovere progetti di valorizzazione integrata, al fine di far emergere quei valori che solo attraverso degli approcci trasversali e multidisciplinari possano essere riconosciuti e attivati.</a:t>
            </a:r>
          </a:p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Un esempio in questa direzione è rappresentato dall’avvio del progetto di </a:t>
            </a:r>
            <a:r>
              <a:rPr lang="it-IT" sz="2200" b="1" cap="all" dirty="0">
                <a:ea typeface="+mn-lt"/>
                <a:cs typeface="+mn-lt"/>
              </a:rPr>
              <a:t>censimento degli studi e delle case d’artista</a:t>
            </a:r>
            <a:r>
              <a:rPr lang="it-IT" sz="2200" dirty="0">
                <a:ea typeface="+mn-lt"/>
                <a:cs typeface="+mn-lt"/>
              </a:rPr>
              <a:t> presenti in Emilia-Romagna al fine di tutelare e valorizzare in modo integrato studi e case museo di artisti presenti sul territorio regionale, </a:t>
            </a:r>
            <a:r>
              <a:rPr lang="it-IT" sz="2200" dirty="0" err="1">
                <a:ea typeface="+mn-lt"/>
                <a:cs typeface="+mn-lt"/>
              </a:rPr>
              <a:t>miglirandone</a:t>
            </a:r>
            <a:r>
              <a:rPr lang="it-IT" sz="2200" dirty="0">
                <a:ea typeface="+mn-lt"/>
                <a:cs typeface="+mn-lt"/>
              </a:rPr>
              <a:t> la fruizione.</a:t>
            </a:r>
          </a:p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Una seconda attività è indirizzata al </a:t>
            </a:r>
            <a:r>
              <a:rPr lang="it-IT" sz="2200" b="1" dirty="0">
                <a:ea typeface="+mn-lt"/>
                <a:cs typeface="+mn-lt"/>
              </a:rPr>
              <a:t>CENSIMENTO DELLE RACCOLTE FOTOGRAFICHE </a:t>
            </a:r>
            <a:r>
              <a:rPr lang="it-IT" sz="2200" dirty="0">
                <a:ea typeface="+mn-lt"/>
                <a:cs typeface="+mn-lt"/>
              </a:rPr>
              <a:t>(presentazione il 22 novembre a Reggio Emilia), con lo scopo di consolidare una rete di istituzioni regionali per la valorizzazione della fotografia storica e contemporanea.</a:t>
            </a:r>
            <a:endParaRPr lang="it-IT" sz="2200" dirty="0">
              <a:cs typeface="Calibri Light"/>
            </a:endParaRPr>
          </a:p>
          <a:p>
            <a:pPr algn="l">
              <a:lnSpc>
                <a:spcPct val="100000"/>
              </a:lnSpc>
            </a:pPr>
            <a:endParaRPr lang="it-IT" sz="2200" dirty="0">
              <a:ea typeface="+mn-lt"/>
              <a:cs typeface="+mn-lt"/>
            </a:endParaRPr>
          </a:p>
          <a:p>
            <a:pPr algn="l">
              <a:lnSpc>
                <a:spcPct val="100000"/>
              </a:lnSpc>
            </a:pPr>
            <a:endParaRPr lang="it-IT" sz="2200" dirty="0"/>
          </a:p>
          <a:p>
            <a:pPr algn="l">
              <a:lnSpc>
                <a:spcPct val="100000"/>
              </a:lnSpc>
            </a:pPr>
            <a:endParaRPr lang="it-IT" sz="2200" i="1" dirty="0"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0617" y="844066"/>
            <a:ext cx="7184255" cy="676408"/>
          </a:xfrm>
        </p:spPr>
        <p:txBody>
          <a:bodyPr>
            <a:noAutofit/>
          </a:bodyPr>
          <a:lstStyle/>
          <a:p>
            <a:pPr algn="l"/>
            <a:r>
              <a:rPr lang="it-IT" sz="3600" b="1" cap="all" dirty="0">
                <a:solidFill>
                  <a:schemeClr val="accent1">
                    <a:lumMod val="75000"/>
                  </a:schemeClr>
                </a:solidFill>
                <a:latin typeface="Calibri Light"/>
                <a:cs typeface="Calibri"/>
              </a:rPr>
              <a:t>VALORIZZAZIONE INTEGRATA 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564081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616" y="1689691"/>
            <a:ext cx="7422883" cy="458969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IBC il prossimo anno avvierà una indagine per valutare quali siano i </a:t>
            </a:r>
            <a:r>
              <a:rPr lang="it-IT" sz="2200" b="1" dirty="0">
                <a:ea typeface="+mn-lt"/>
                <a:cs typeface="+mn-lt"/>
              </a:rPr>
              <a:t>servizi integrati </a:t>
            </a:r>
            <a:r>
              <a:rPr lang="it-IT" sz="2200" dirty="0">
                <a:ea typeface="+mn-lt"/>
                <a:cs typeface="+mn-lt"/>
              </a:rPr>
              <a:t>che possono essere promossi a scala regionale, sia come evoluzione di servizi esistenti che come nuova realizzazione. </a:t>
            </a:r>
          </a:p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Tali servizi potranno costituire un evoluzione della piattaforma di accreditamento, e saranno in linea con il </a:t>
            </a:r>
            <a:r>
              <a:rPr lang="it-IT" sz="2200" b="1" dirty="0">
                <a:ea typeface="+mn-lt"/>
                <a:cs typeface="+mn-lt"/>
              </a:rPr>
              <a:t>Piano triennale per la digitalizzazione e l’innovazione dei musei </a:t>
            </a:r>
            <a:r>
              <a:rPr lang="it-IT" sz="2200" dirty="0">
                <a:ea typeface="+mn-lt"/>
                <a:cs typeface="+mn-lt"/>
              </a:rPr>
              <a:t>recentemente pubblicato dal Mibact e con l’Agenda digitale regionale.</a:t>
            </a:r>
          </a:p>
          <a:p>
            <a:pPr algn="l">
              <a:lnSpc>
                <a:spcPct val="100000"/>
              </a:lnSpc>
            </a:pPr>
            <a:endParaRPr lang="it-IT" sz="2200" dirty="0"/>
          </a:p>
          <a:p>
            <a:pPr algn="l">
              <a:lnSpc>
                <a:spcPct val="100000"/>
              </a:lnSpc>
            </a:pPr>
            <a:endParaRPr lang="it-IT" sz="2200" i="1" dirty="0"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0617" y="844066"/>
            <a:ext cx="7184255" cy="676408"/>
          </a:xfrm>
        </p:spPr>
        <p:txBody>
          <a:bodyPr>
            <a:noAutofit/>
          </a:bodyPr>
          <a:lstStyle/>
          <a:p>
            <a:pPr algn="l"/>
            <a:r>
              <a:rPr lang="it-IT" sz="3600" b="1" cap="all" dirty="0">
                <a:solidFill>
                  <a:schemeClr val="accent1">
                    <a:lumMod val="75000"/>
                  </a:schemeClr>
                </a:solidFill>
                <a:latin typeface="Calibri Light"/>
                <a:cs typeface="Calibri"/>
              </a:rPr>
              <a:t>SERVIZI INTEGRATI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5527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603176" y="806179"/>
            <a:ext cx="777422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I NUOVI LUQ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605876" y="2009779"/>
            <a:ext cx="7293200" cy="434600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b="1" dirty="0">
                <a:latin typeface="+mn-lt"/>
                <a:ea typeface="+mj-lt"/>
                <a:cs typeface="Calibri Light"/>
              </a:rPr>
              <a:t>Continuità dei contenuti</a:t>
            </a:r>
            <a:r>
              <a:rPr lang="it-IT" sz="2200" dirty="0">
                <a:latin typeface="+mn-lt"/>
                <a:ea typeface="+mj-lt"/>
                <a:cs typeface="Calibri Light"/>
              </a:rPr>
              <a:t> rispetto alla definizione degli standard precedenti.</a:t>
            </a:r>
            <a:endParaRPr lang="en-US" sz="220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Accorpamento in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tre macro ambiti</a:t>
            </a:r>
            <a:r>
              <a:rPr lang="it-IT" sz="2200" dirty="0">
                <a:latin typeface="+mn-lt"/>
                <a:ea typeface="Arial"/>
                <a:cs typeface="Calibri Light"/>
              </a:rPr>
              <a:t>: 1. Organizzazione, 2. Collezioni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, </a:t>
            </a:r>
            <a:r>
              <a:rPr lang="it-IT" sz="2200" dirty="0">
                <a:latin typeface="+mn-lt"/>
                <a:ea typeface="Arial"/>
                <a:cs typeface="Calibri Light"/>
              </a:rPr>
              <a:t>3. Comunicazione 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e </a:t>
            </a:r>
            <a:r>
              <a:rPr lang="it-IT" sz="2200" dirty="0">
                <a:latin typeface="+mn-lt"/>
                <a:ea typeface="Arial"/>
                <a:cs typeface="Calibri Light"/>
              </a:rPr>
              <a:t>rapporti 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con </a:t>
            </a:r>
            <a:r>
              <a:rPr lang="it-IT" sz="2200" dirty="0">
                <a:latin typeface="+mn-lt"/>
                <a:ea typeface="Arial"/>
                <a:cs typeface="Calibri Light"/>
              </a:rPr>
              <a:t>il territorio.</a:t>
            </a:r>
            <a:endParaRPr lang="it-IT" sz="2200" b="0" i="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Inserimento </a:t>
            </a:r>
            <a:r>
              <a:rPr lang="it-IT" sz="2200" i="0" u="none" strike="noStrike" dirty="0">
                <a:latin typeface="+mn-lt"/>
                <a:ea typeface="Arial"/>
                <a:cs typeface="Calibri Light"/>
              </a:rPr>
              <a:t>di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obiettivi </a:t>
            </a:r>
            <a:r>
              <a:rPr lang="it-IT" sz="2200" b="1" i="0" u="none" strike="noStrike" dirty="0">
                <a:latin typeface="+mn-lt"/>
                <a:ea typeface="Arial"/>
                <a:cs typeface="Calibri Light"/>
              </a:rPr>
              <a:t>di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 miglioramento </a:t>
            </a:r>
            <a:r>
              <a:rPr lang="it-IT" sz="2200" dirty="0">
                <a:latin typeface="+mn-lt"/>
                <a:ea typeface="Arial"/>
                <a:cs typeface="Calibri Light"/>
              </a:rPr>
              <a:t>molto articolati e diversificati.</a:t>
            </a:r>
            <a:endParaRPr lang="en-US" sz="2200" b="0" i="0" dirty="0">
              <a:latin typeface="+mn-lt"/>
              <a:ea typeface="+mj-lt"/>
              <a:cs typeface="Calibri Ligh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Aggiornamento </a:t>
            </a:r>
            <a:r>
              <a:rPr lang="it-IT" sz="2200" i="0" u="none" strike="noStrike" dirty="0">
                <a:latin typeface="+mn-lt"/>
                <a:ea typeface="Arial"/>
                <a:cs typeface="Calibri Light"/>
              </a:rPr>
              <a:t>del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linguaggio</a:t>
            </a:r>
            <a:r>
              <a:rPr lang="it-IT" sz="2200" dirty="0">
                <a:latin typeface="+mn-lt"/>
                <a:ea typeface="Arial"/>
                <a:cs typeface="Calibri Light"/>
              </a:rPr>
              <a:t>.</a:t>
            </a:r>
            <a:endParaRPr lang="en-US" sz="2200" b="0" i="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Adeguamento dei requisiti al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contesto attuale </a:t>
            </a:r>
            <a:r>
              <a:rPr lang="it-IT" sz="2200" dirty="0">
                <a:latin typeface="+mn-lt"/>
                <a:ea typeface="Arial"/>
                <a:cs typeface="Calibri Light"/>
              </a:rPr>
              <a:t>(es. nuove figure professionali, comunicazione digitale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, </a:t>
            </a:r>
            <a:r>
              <a:rPr lang="it-IT" sz="2200" dirty="0">
                <a:latin typeface="+mn-lt"/>
                <a:ea typeface="Arial"/>
                <a:cs typeface="Calibri Light"/>
              </a:rPr>
              <a:t>accessibilità).</a:t>
            </a:r>
            <a:endParaRPr lang="en-US" sz="220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Maggior attenzione ai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rapporti </a:t>
            </a:r>
            <a:r>
              <a:rPr lang="it-IT" sz="2200" b="1" i="0" u="none" strike="noStrike" dirty="0">
                <a:latin typeface="+mn-lt"/>
                <a:ea typeface="Arial"/>
                <a:cs typeface="Calibri Light"/>
              </a:rPr>
              <a:t>con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 </a:t>
            </a:r>
            <a:r>
              <a:rPr lang="it-IT" sz="2200" b="1" i="0" u="none" strike="noStrike" dirty="0">
                <a:latin typeface="+mn-lt"/>
                <a:ea typeface="Arial"/>
                <a:cs typeface="Calibri Light"/>
              </a:rPr>
              <a:t>il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 territorio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, </a:t>
            </a:r>
            <a:r>
              <a:rPr lang="it-IT" sz="2200" dirty="0">
                <a:latin typeface="+mn-lt"/>
                <a:ea typeface="Arial"/>
                <a:cs typeface="Calibri Light"/>
              </a:rPr>
              <a:t>con </a:t>
            </a:r>
            <a:r>
              <a:rPr lang="it-IT" sz="2200" b="0" i="0" u="none" strike="noStrike">
                <a:latin typeface="+mn-lt"/>
                <a:ea typeface="Arial"/>
                <a:cs typeface="Calibri Light"/>
              </a:rPr>
              <a:t>il</a:t>
            </a:r>
            <a:r>
              <a:rPr lang="it-IT" sz="2200">
                <a:latin typeface="+mn-lt"/>
                <a:ea typeface="Arial"/>
                <a:cs typeface="Calibri Light"/>
              </a:rPr>
              <a:t> territorio </a:t>
            </a:r>
            <a:r>
              <a:rPr lang="it-IT" sz="2200" dirty="0">
                <a:latin typeface="+mn-lt"/>
                <a:ea typeface="Arial"/>
                <a:cs typeface="Calibri Light"/>
              </a:rPr>
              <a:t>e con gli stakeholder</a:t>
            </a:r>
            <a:r>
              <a:rPr lang="it-IT" sz="2200" i="0" u="none" strike="noStrike" dirty="0">
                <a:latin typeface="+mn-lt"/>
                <a:ea typeface="Arial"/>
                <a:cs typeface="Calibri Light"/>
              </a:rPr>
              <a:t>.</a:t>
            </a:r>
            <a:r>
              <a:rPr lang="it-IT" sz="2200" dirty="0">
                <a:latin typeface="+mn-lt"/>
                <a:ea typeface="Arial"/>
                <a:cs typeface="Calibri Light"/>
              </a:rPr>
              <a:t> </a:t>
            </a:r>
            <a:endParaRPr lang="en-US" sz="2200" b="0" i="0" dirty="0">
              <a:latin typeface="+mn-lt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59947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602" y="2095406"/>
            <a:ext cx="7393389" cy="386565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it-IT" sz="2200" dirty="0">
                <a:cs typeface="Calibri"/>
              </a:rPr>
              <a:t>IBC sta avviando un sistema di rilevamento e analisi della realtà regionale nell’ambito del patrimonio culturale (la sua percezione, gli usi) e sugli istituti culturali (i numeri delle attività di biblioteche, musei, archivi).</a:t>
            </a:r>
            <a:endParaRPr lang="it-IT" sz="2200" dirty="0">
              <a:ea typeface="+mn-lt"/>
              <a:cs typeface="+mn-lt"/>
            </a:endParaRPr>
          </a:p>
          <a:p>
            <a:pPr algn="l"/>
            <a:endParaRPr lang="it-IT" sz="2200" dirty="0">
              <a:cs typeface="Calibri" panose="020F0502020204030204"/>
            </a:endParaRPr>
          </a:p>
          <a:p>
            <a:pPr algn="l"/>
            <a:r>
              <a:rPr lang="it-IT" sz="2200" dirty="0">
                <a:cs typeface="Calibri" panose="020F0502020204030204"/>
              </a:rPr>
              <a:t>Obiettivi in ambito museale:</a:t>
            </a:r>
          </a:p>
          <a:p>
            <a:pPr marL="342900" indent="-342900" algn="l">
              <a:buChar char="•"/>
            </a:pPr>
            <a:r>
              <a:rPr lang="it-IT" sz="2200" dirty="0">
                <a:cs typeface="Calibri" panose="020F0502020204030204"/>
              </a:rPr>
              <a:t>uniformare i diversi processi di rilevazione statistica cui i musei sono chiamati a rispondere; </a:t>
            </a:r>
          </a:p>
          <a:p>
            <a:pPr marL="342900" indent="-342900" algn="l">
              <a:buChar char="•"/>
            </a:pPr>
            <a:r>
              <a:rPr lang="it-IT" sz="2200" dirty="0">
                <a:cs typeface="Calibri" panose="020F0502020204030204"/>
              </a:rPr>
              <a:t>analisi degli utenti reali e degli utenti «potenziali» per individuare le criticità che limitano l'accesso al patrimonio culturale.</a:t>
            </a: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i="1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D5227A-21D7-4B92-869F-97C3764FF58D}"/>
              </a:ext>
            </a:extLst>
          </p:cNvPr>
          <p:cNvSpPr txBox="1"/>
          <p:nvPr/>
        </p:nvSpPr>
        <p:spPr>
          <a:xfrm>
            <a:off x="1527602" y="711390"/>
            <a:ext cx="817287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OSSERVATORIO </a:t>
            </a:r>
          </a:p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dei BENI e degli ISTITUTI CULTURALI</a:t>
            </a:r>
            <a:endParaRPr lang="it-IT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43040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  <a:endParaRPr lang="it-IT" sz="1350">
              <a:ea typeface="+mn-lt"/>
              <a:cs typeface="+mn-lt"/>
            </a:endParaRP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AAD95B0-1650-4CCE-AE93-F3CBB3CA47E6}"/>
              </a:ext>
            </a:extLst>
          </p:cNvPr>
          <p:cNvSpPr txBox="1"/>
          <p:nvPr/>
        </p:nvSpPr>
        <p:spPr>
          <a:xfrm>
            <a:off x="1573843" y="702740"/>
            <a:ext cx="569907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4000" b="1" dirty="0">
                <a:solidFill>
                  <a:srgbClr val="1F4E79"/>
                </a:solidFill>
                <a:latin typeface="Calibri Light"/>
                <a:cs typeface="Calibri Light"/>
              </a:rPr>
              <a:t>RISORSE</a:t>
            </a:r>
          </a:p>
        </p:txBody>
      </p:sp>
      <p:sp>
        <p:nvSpPr>
          <p:cNvPr id="7" name="Sottotitolo 10">
            <a:extLst>
              <a:ext uri="{FF2B5EF4-FFF2-40B4-BE49-F238E27FC236}">
                <a16:creationId xmlns:a16="http://schemas.microsoft.com/office/drawing/2014/main" id="{FCBFAD93-1B01-4F5D-AD1D-A212F50D2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843" y="1720272"/>
            <a:ext cx="7393389" cy="386565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it-IT" sz="2200" dirty="0">
                <a:cs typeface="Calibri"/>
              </a:rPr>
              <a:t>Le risorse della L.R. 18/2000 saranno progressivamente indirizzate verso il sostegno di </a:t>
            </a:r>
            <a:r>
              <a:rPr lang="it-IT" sz="2200" b="1" dirty="0">
                <a:cs typeface="Calibri"/>
              </a:rPr>
              <a:t>attività di sistema</a:t>
            </a:r>
            <a:r>
              <a:rPr lang="it-IT" sz="2200" dirty="0">
                <a:cs typeface="Calibri"/>
              </a:rPr>
              <a:t>.</a:t>
            </a:r>
          </a:p>
          <a:p>
            <a:pPr algn="l"/>
            <a:r>
              <a:rPr lang="it-IT" sz="2200" dirty="0">
                <a:ea typeface="+mn-lt"/>
                <a:cs typeface="Calibri"/>
              </a:rPr>
              <a:t>Il programma 2019 si pone come completamento del vasto programma triennale 2018-2020 e non prevede ulteriori interventi oltre a quelli già stabiliti nel procedente piano.</a:t>
            </a:r>
          </a:p>
          <a:p>
            <a:pPr algn="l"/>
            <a:r>
              <a:rPr lang="it-IT" sz="2200" dirty="0">
                <a:ea typeface="+mn-lt"/>
                <a:cs typeface="Calibri"/>
              </a:rPr>
              <a:t>Il programma 2020 proseguirà con le modalità e le linee di indirizzo utilizzate nella precedente programmazione.</a:t>
            </a:r>
          </a:p>
          <a:p>
            <a:pPr algn="l"/>
            <a:r>
              <a:rPr lang="it-IT" sz="2200" dirty="0">
                <a:ea typeface="+mn-lt"/>
                <a:cs typeface="Calibri"/>
              </a:rPr>
              <a:t>Il programma 2021-2023 vedrà una nuova definizione di criteri e indirizzi che saranno volti a stimolare </a:t>
            </a:r>
            <a:r>
              <a:rPr lang="it-IT" sz="2200" b="1" dirty="0">
                <a:ea typeface="+mn-lt"/>
                <a:cs typeface="Calibri"/>
              </a:rPr>
              <a:t>attività di rete </a:t>
            </a:r>
            <a:r>
              <a:rPr lang="it-IT" sz="2200" dirty="0">
                <a:ea typeface="+mn-lt"/>
                <a:cs typeface="Calibri"/>
              </a:rPr>
              <a:t>e </a:t>
            </a:r>
            <a:r>
              <a:rPr lang="it-IT" sz="2200" b="1" dirty="0">
                <a:ea typeface="+mn-lt"/>
                <a:cs typeface="Calibri"/>
              </a:rPr>
              <a:t>servizi integrati per il territorio</a:t>
            </a:r>
            <a:r>
              <a:rPr lang="it-IT" sz="2200" dirty="0">
                <a:ea typeface="+mn-lt"/>
                <a:cs typeface="Calibri"/>
              </a:rPr>
              <a:t>.</a:t>
            </a:r>
            <a:endParaRPr lang="it-IT" sz="2200" dirty="0">
              <a:ea typeface="+mn-lt"/>
              <a:cs typeface="+mn-lt"/>
            </a:endParaRPr>
          </a:p>
          <a:p>
            <a:pPr algn="l"/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8145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874" y="1020387"/>
            <a:ext cx="7513608" cy="2387600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IL PERCORSO PARTECIPATIVO</a:t>
            </a:r>
            <a:endParaRPr lang="it-IT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510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663" y="1948347"/>
            <a:ext cx="8199620" cy="449819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 i="1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D5227A-21D7-4B92-869F-97C3764FF58D}"/>
              </a:ext>
            </a:extLst>
          </p:cNvPr>
          <p:cNvSpPr txBox="1"/>
          <p:nvPr/>
        </p:nvSpPr>
        <p:spPr>
          <a:xfrm>
            <a:off x="1656281" y="959079"/>
            <a:ext cx="817287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u="none" strike="noStrike" dirty="0">
                <a:solidFill>
                  <a:srgbClr val="1F4E79"/>
                </a:solidFill>
                <a:latin typeface="Calibri Light"/>
              </a:rPr>
              <a:t>I TAVOLI TERRITORIALI</a:t>
            </a:r>
            <a:endParaRPr lang="it-IT" sz="3600" dirty="0">
              <a:solidFill>
                <a:schemeClr val="accent1">
                  <a:lumMod val="75000"/>
                </a:schemeClr>
              </a:solidFill>
              <a:latin typeface="Calibri Light"/>
              <a:cs typeface="Calibri Light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D99FF0-86A7-4594-A1FC-DAE311BD18EF}"/>
              </a:ext>
            </a:extLst>
          </p:cNvPr>
          <p:cNvSpPr txBox="1"/>
          <p:nvPr/>
        </p:nvSpPr>
        <p:spPr>
          <a:xfrm>
            <a:off x="1676296" y="1718769"/>
            <a:ext cx="7301846" cy="5293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1200"/>
              </a:spcAft>
            </a:pPr>
            <a:r>
              <a:rPr lang="it-IT" sz="2200" dirty="0">
                <a:cs typeface="Calibri Light"/>
              </a:rPr>
              <a:t>IBC organizza, in collaborazione con la</a:t>
            </a:r>
            <a:r>
              <a:rPr lang="it-IT" sz="2200" b="1" dirty="0">
                <a:cs typeface="Calibri Light"/>
              </a:rPr>
              <a:t> Fondazione </a:t>
            </a:r>
            <a:r>
              <a:rPr lang="it-IT" sz="2200" b="1" dirty="0" err="1">
                <a:cs typeface="Calibri Light"/>
              </a:rPr>
              <a:t>Fitzcarraldo</a:t>
            </a:r>
            <a:r>
              <a:rPr lang="it-IT" sz="2200" b="1" dirty="0">
                <a:cs typeface="Calibri Light"/>
              </a:rPr>
              <a:t>,</a:t>
            </a:r>
            <a:r>
              <a:rPr lang="it-IT" sz="2200" dirty="0">
                <a:cs typeface="Calibri Light"/>
              </a:rPr>
              <a:t> nove incontri a scala provinciale, rivolti ai responsabili dei musei dell'Emilia-Romagna, per riflettere, analizzare e progettare i possibili scenari per la </a:t>
            </a:r>
            <a:r>
              <a:rPr lang="it-IT" sz="2200" b="1" dirty="0">
                <a:cs typeface="Calibri Light"/>
              </a:rPr>
              <a:t>realizzazione di sistemi museali territoriali. </a:t>
            </a:r>
            <a:r>
              <a:rPr lang="en-US" sz="2200" dirty="0">
                <a:cs typeface="Calibri Light"/>
              </a:rPr>
              <a:t>​</a:t>
            </a:r>
          </a:p>
          <a:p>
            <a:pPr>
              <a:spcAft>
                <a:spcPts val="1200"/>
              </a:spcAft>
            </a:pPr>
            <a:r>
              <a:rPr lang="it-IT" sz="2200" dirty="0">
                <a:cs typeface="Calibri Light"/>
              </a:rPr>
              <a:t>Si tratta di un vero e proprio </a:t>
            </a:r>
            <a:r>
              <a:rPr lang="it-IT" sz="2200" b="1" dirty="0">
                <a:cs typeface="Calibri Light"/>
              </a:rPr>
              <a:t>processo di progettazione partecipata </a:t>
            </a:r>
            <a:r>
              <a:rPr lang="it-IT" sz="2200" dirty="0">
                <a:cs typeface="Calibri Light"/>
              </a:rPr>
              <a:t>nel quale i musei condividono esperienze con l’obiettivo di individuare priorità comuni e linee di indirizzo per avviare pratiche volte alla costituzione dei sistemi territoriali.</a:t>
            </a:r>
            <a:r>
              <a:rPr lang="en-US" sz="2200" dirty="0">
                <a:cs typeface="Calibri Light"/>
              </a:rPr>
              <a:t>​</a:t>
            </a:r>
          </a:p>
          <a:p>
            <a:pPr>
              <a:spcAft>
                <a:spcPts val="1200"/>
              </a:spcAft>
            </a:pPr>
            <a:r>
              <a:rPr lang="it-IT" sz="2200" b="1" dirty="0">
                <a:cs typeface="Calibri Light"/>
              </a:rPr>
              <a:t>Output</a:t>
            </a:r>
            <a:r>
              <a:rPr lang="it-IT" sz="2200" dirty="0">
                <a:cs typeface="Calibri Light"/>
              </a:rPr>
              <a:t> del percorso sarà un </a:t>
            </a:r>
            <a:r>
              <a:rPr lang="it-IT" sz="2200" b="1" dirty="0">
                <a:cs typeface="Calibri Light"/>
              </a:rPr>
              <a:t>report </a:t>
            </a:r>
            <a:r>
              <a:rPr lang="it-IT" sz="2200" dirty="0">
                <a:cs typeface="Calibri Light"/>
              </a:rPr>
              <a:t>che traccerà i primi possibili scenari di lavoro verso la costituzione dei sistemi stessi avvalendosi anche delle evidenze di contesto emerse dai nove incontri territoriali.</a:t>
            </a:r>
            <a:r>
              <a:rPr lang="it-IT" sz="2200" dirty="0">
                <a:latin typeface="Calibri Light"/>
                <a:cs typeface="Calibri Light"/>
              </a:rPr>
              <a:t>​</a:t>
            </a:r>
          </a:p>
          <a:p>
            <a:endParaRPr lang="it-IT" sz="220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680173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651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2857" y="2052165"/>
            <a:ext cx="7324748" cy="419770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Aft>
                <a:spcPts val="1200"/>
              </a:spcAft>
            </a:pPr>
            <a:br>
              <a:rPr lang="it-IT" sz="2000" b="1" dirty="0">
                <a:latin typeface="Calibri Light"/>
                <a:ea typeface="+mn-ea"/>
                <a:cs typeface="Calibri Light"/>
              </a:rPr>
            </a:br>
            <a:br>
              <a:rPr lang="it-IT" sz="2000" b="1" dirty="0">
                <a:latin typeface="Calibri Light"/>
                <a:ea typeface="+mn-ea"/>
                <a:cs typeface="Calibri Light"/>
              </a:rPr>
            </a:br>
            <a:r>
              <a:rPr lang="it-IT" sz="2000" b="1" dirty="0">
                <a:latin typeface="Calibri Light"/>
                <a:ea typeface="+mn-ea"/>
                <a:cs typeface="Calibri Light"/>
              </a:rPr>
              <a:t>Una piazza virtuale per la comunità del Sistema Museale</a:t>
            </a:r>
            <a:br>
              <a:rPr lang="it-IT" sz="2000" b="1" dirty="0">
                <a:latin typeface="Calibri Light"/>
                <a:ea typeface="+mn-ea"/>
                <a:cs typeface="Calibri Light"/>
              </a:rPr>
            </a:br>
            <a:br>
              <a:rPr lang="it-IT" sz="2000" dirty="0">
                <a:latin typeface="Calibri Light"/>
                <a:ea typeface="+mn-ea"/>
                <a:cs typeface="Calibri Light"/>
              </a:rPr>
            </a:br>
            <a:r>
              <a:rPr lang="it-IT" sz="2000" dirty="0">
                <a:latin typeface="+mn-lt"/>
                <a:ea typeface="+mn-ea"/>
                <a:cs typeface="Calibri Light"/>
              </a:rPr>
              <a:t>Per accompagnare il percorso è stata aperta una Piazza virtuale sul portale di </a:t>
            </a:r>
            <a:r>
              <a:rPr lang="it-IT" sz="2000" b="1" dirty="0">
                <a:latin typeface="+mn-lt"/>
                <a:ea typeface="+mn-ea"/>
                <a:cs typeface="Calibri Light"/>
              </a:rPr>
              <a:t>Io partecipo+,</a:t>
            </a:r>
            <a:r>
              <a:rPr lang="it-IT" sz="2000" dirty="0">
                <a:latin typeface="+mn-lt"/>
                <a:ea typeface="+mn-ea"/>
                <a:cs typeface="Calibri Light"/>
              </a:rPr>
              <a:t> uno strumento regionale, utile a diffondere idee e proposte emerse negli incontri grazie a un coinvolgimento continuo di tutti i partecipanti, ma anche con possibilità di allargare a chi non riuscisse a essere presente ai tavoli territoriali. </a:t>
            </a:r>
            <a:br>
              <a:rPr lang="it-IT" sz="2000" dirty="0">
                <a:latin typeface="+mn-lt"/>
                <a:ea typeface="+mn-ea"/>
                <a:cs typeface="Calibri Light"/>
              </a:rPr>
            </a:br>
            <a:br>
              <a:rPr lang="it-IT" sz="2000" dirty="0">
                <a:latin typeface="+mn-lt"/>
                <a:ea typeface="+mn-ea"/>
                <a:cs typeface="Calibri Light"/>
              </a:rPr>
            </a:br>
            <a:r>
              <a:rPr lang="it-IT" sz="2000" dirty="0">
                <a:latin typeface="+mn-lt"/>
                <a:ea typeface="+mn-ea"/>
                <a:cs typeface="Calibri Light"/>
              </a:rPr>
              <a:t>Dopo ogni incontro saranno inserite sulla piazza le principali linee di discussione emerse, criticità e punti di forza. Queste potranno essere visionate e integrate dalla </a:t>
            </a:r>
            <a:r>
              <a:rPr lang="it-IT" sz="2000" b="1" dirty="0">
                <a:latin typeface="+mn-lt"/>
                <a:ea typeface="+mn-ea"/>
                <a:cs typeface="Calibri Light"/>
              </a:rPr>
              <a:t>comunità museale attiva sulla piazza</a:t>
            </a:r>
            <a:r>
              <a:rPr lang="it-IT" sz="2000" dirty="0">
                <a:latin typeface="+mn-lt"/>
                <a:ea typeface="+mn-ea"/>
                <a:cs typeface="Calibri Light"/>
              </a:rPr>
              <a:t>. Essendo aperta al pubblico, oltre a rendere visibile e trasparente il percorso progettuale, si apre anche a tutte le persone che lavorano o si interessano di Beni Culturali.</a:t>
            </a:r>
            <a:br>
              <a:rPr lang="it-IT" sz="2000" dirty="0">
                <a:ea typeface="+mj-lt"/>
                <a:cs typeface="+mj-lt"/>
              </a:rPr>
            </a:br>
            <a:endParaRPr lang="it-IT" sz="2000" dirty="0">
              <a:ea typeface="+mj-lt"/>
              <a:cs typeface="+mj-l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8B09138-7DFB-4352-ADBB-7F89360C9963}"/>
              </a:ext>
            </a:extLst>
          </p:cNvPr>
          <p:cNvSpPr txBox="1"/>
          <p:nvPr/>
        </p:nvSpPr>
        <p:spPr>
          <a:xfrm>
            <a:off x="1542857" y="908118"/>
            <a:ext cx="69863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STRUMENTI DI PARTECIPAZIONE</a:t>
            </a:r>
            <a:endParaRPr lang="it-IT" sz="3600" dirty="0">
              <a:latin typeface="Calibri Light"/>
              <a:cs typeface="Calibri Light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CCBD427-1B10-4A32-97DB-659A31D8829C}"/>
              </a:ext>
            </a:extLst>
          </p:cNvPr>
          <p:cNvSpPr txBox="1"/>
          <p:nvPr/>
        </p:nvSpPr>
        <p:spPr>
          <a:xfrm>
            <a:off x="1596243" y="6049815"/>
            <a:ext cx="732474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https://partecipazione.regione.emilia-romagna.it/sistemamuseale</a:t>
            </a:r>
            <a:endParaRPr lang="it-IT" sz="20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73318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651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8B09138-7DFB-4352-ADBB-7F89360C9963}"/>
              </a:ext>
            </a:extLst>
          </p:cNvPr>
          <p:cNvSpPr txBox="1"/>
          <p:nvPr/>
        </p:nvSpPr>
        <p:spPr>
          <a:xfrm>
            <a:off x="1542857" y="908118"/>
            <a:ext cx="69863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STRUMENTI DI PARTECIPAZIONE</a:t>
            </a:r>
            <a:endParaRPr lang="it-IT" sz="3600" dirty="0">
              <a:latin typeface="Calibri Light"/>
              <a:cs typeface="Calibri Ligh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A52D416-730B-46A6-8808-44D1310FFEA0}"/>
              </a:ext>
            </a:extLst>
          </p:cNvPr>
          <p:cNvSpPr txBox="1"/>
          <p:nvPr/>
        </p:nvSpPr>
        <p:spPr>
          <a:xfrm>
            <a:off x="1542857" y="1881013"/>
            <a:ext cx="7378134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000" b="1" dirty="0">
                <a:cs typeface="Calibri Light"/>
              </a:rPr>
              <a:t>Un gruppo </a:t>
            </a:r>
            <a:r>
              <a:rPr lang="it-IT" sz="2000" b="1" dirty="0" err="1">
                <a:cs typeface="Calibri Light"/>
              </a:rPr>
              <a:t>facebook</a:t>
            </a:r>
            <a:endParaRPr lang="it-IT" sz="2000" b="1" dirty="0">
              <a:cs typeface="Calibri Light"/>
            </a:endParaRPr>
          </a:p>
          <a:p>
            <a:r>
              <a:rPr lang="it-IT" sz="2000" dirty="0">
                <a:cs typeface="Calibri Light"/>
              </a:rPr>
              <a:t>"Verso il sistema museale Emilia-Romagna"  è il gruppo </a:t>
            </a:r>
            <a:r>
              <a:rPr lang="it-IT" sz="2000" dirty="0" err="1">
                <a:cs typeface="Calibri Light"/>
              </a:rPr>
              <a:t>facebook</a:t>
            </a:r>
            <a:endParaRPr lang="it-IT" sz="2000" dirty="0">
              <a:cs typeface="Calibri"/>
            </a:endParaRPr>
          </a:p>
          <a:p>
            <a:r>
              <a:rPr lang="it-IT" sz="2000" dirty="0">
                <a:cs typeface="Calibri Light"/>
              </a:rPr>
              <a:t>aperto a tutti coloro che lavorano nei musei e a coloro che si interessano ai beni culturali, per creare un effetto rete fra le realtà museali presenti sul territorio sfruttando l'immediatezza dello strumento, ma anche </a:t>
            </a:r>
            <a:r>
              <a:rPr lang="it-IT" sz="2000" dirty="0">
                <a:ea typeface="+mn-lt"/>
                <a:cs typeface="Calibri Light"/>
              </a:rPr>
              <a:t>un punto di incontro, conversazione e diffusione di eventi e iniziative</a:t>
            </a:r>
            <a:r>
              <a:rPr lang="it-IT" sz="2000" dirty="0">
                <a:ea typeface="+mn-lt"/>
                <a:cs typeface="+mn-lt"/>
              </a:rPr>
              <a:t>.</a:t>
            </a:r>
            <a:endParaRPr lang="it-IT" sz="2000" b="1" dirty="0">
              <a:cs typeface="Calibri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E7EBAEF-EB0A-4F4E-9CDC-F91D901FE96D}"/>
              </a:ext>
            </a:extLst>
          </p:cNvPr>
          <p:cNvSpPr txBox="1"/>
          <p:nvPr/>
        </p:nvSpPr>
        <p:spPr>
          <a:xfrm>
            <a:off x="1585988" y="4788481"/>
            <a:ext cx="737813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000" b="1" dirty="0"/>
              <a:t>Una sezione dedicata sul sito web IBC</a:t>
            </a:r>
          </a:p>
          <a:p>
            <a:r>
              <a:rPr lang="it-IT" sz="2000" dirty="0"/>
              <a:t>Il sito web IBC, che presto uscirà con un nuovo layout grafico, contiene le notizie e la documentazione relative al Sistema museale regionale nonché i </a:t>
            </a:r>
            <a:r>
              <a:rPr lang="it-IT" sz="2000" dirty="0" err="1"/>
              <a:t>form</a:t>
            </a:r>
            <a:r>
              <a:rPr lang="it-IT" sz="2000" dirty="0"/>
              <a:t> di iscrizione online ai vari tavoli</a:t>
            </a:r>
            <a:endParaRPr lang="it-IT" sz="2000" dirty="0">
              <a:cs typeface="Calibri" panose="020F0502020204030204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3D07B89-1B90-46FE-844A-5F351E083346}"/>
              </a:ext>
            </a:extLst>
          </p:cNvPr>
          <p:cNvSpPr txBox="1"/>
          <p:nvPr/>
        </p:nvSpPr>
        <p:spPr>
          <a:xfrm>
            <a:off x="1585988" y="4132055"/>
            <a:ext cx="590743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facebook.com/groups/</a:t>
            </a:r>
            <a:r>
              <a:rPr lang="it-IT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sistemamusealeER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/​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6F102B3-971A-48D6-92E6-014E696FBC32}"/>
              </a:ext>
            </a:extLst>
          </p:cNvPr>
          <p:cNvSpPr txBox="1"/>
          <p:nvPr/>
        </p:nvSpPr>
        <p:spPr>
          <a:xfrm>
            <a:off x="1556153" y="6141676"/>
            <a:ext cx="774685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1400" b="1" dirty="0"/>
              <a:t> </a:t>
            </a:r>
            <a:r>
              <a:rPr lang="it-IT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ibc.regione.emilia-romagna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/servizi-online/sistema-museale-regionale</a:t>
            </a:r>
          </a:p>
        </p:txBody>
      </p:sp>
    </p:spTree>
    <p:extLst>
      <p:ext uri="{BB962C8B-B14F-4D97-AF65-F5344CB8AC3E}">
        <p14:creationId xmlns:p14="http://schemas.microsoft.com/office/powerpoint/2010/main" val="370027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87563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517729" y="874827"/>
            <a:ext cx="797397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Il SISTEMA MUSEALE REGIONALE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573214" y="1982527"/>
            <a:ext cx="8064081" cy="463453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it-IT" sz="2400" dirty="0">
                <a:latin typeface="+mn-lt"/>
                <a:ea typeface="+mj-lt"/>
                <a:cs typeface="Calibri Light"/>
              </a:rPr>
              <a:t>È un sistema: </a:t>
            </a:r>
            <a:r>
              <a:rPr lang="it-IT" sz="2400" dirty="0">
                <a:solidFill>
                  <a:srgbClr val="000000"/>
                </a:solidFill>
                <a:latin typeface="+mn-lt"/>
                <a:ea typeface="+mj-lt"/>
                <a:cs typeface="Calibri Light"/>
              </a:rPr>
              <a:t>     </a:t>
            </a: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  </a:t>
            </a:r>
            <a:r>
              <a:rPr lang="it-IT" sz="2400" dirty="0">
                <a:latin typeface="+mn-lt"/>
                <a:ea typeface="+mj-lt"/>
                <a:cs typeface="Calibri Light"/>
              </a:rPr>
              <a:t>Aperto </a:t>
            </a:r>
            <a:endParaRPr lang="it-IT" sz="2400" dirty="0">
              <a:latin typeface="+mn-lt"/>
              <a:ea typeface="+mj-lt"/>
              <a:cs typeface="+mj-l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  </a:t>
            </a:r>
            <a:r>
              <a:rPr lang="it-IT" sz="2400" dirty="0">
                <a:latin typeface="+mn-lt"/>
                <a:ea typeface="+mj-lt"/>
                <a:cs typeface="Calibri Light"/>
              </a:rPr>
              <a:t>Partecipato</a:t>
            </a:r>
            <a:endParaRPr lang="it-IT" sz="2400" dirty="0">
              <a:solidFill>
                <a:srgbClr val="000000"/>
              </a:solidFill>
              <a:latin typeface="+mn-lt"/>
              <a:ea typeface="+mj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  </a:t>
            </a:r>
            <a:r>
              <a:rPr lang="it-IT" sz="2400" dirty="0">
                <a:latin typeface="+mn-lt"/>
                <a:ea typeface="+mj-lt"/>
                <a:cs typeface="Calibri Light"/>
              </a:rPr>
              <a:t>Integrato sul territorio</a:t>
            </a:r>
            <a:endParaRPr lang="it-IT" sz="2400" dirty="0">
              <a:latin typeface="+mn-lt"/>
              <a:ea typeface="+mj-lt"/>
              <a:cs typeface="+mj-lt"/>
            </a:endParaRPr>
          </a:p>
          <a:p>
            <a:pPr>
              <a:spcBef>
                <a:spcPts val="1000"/>
              </a:spcBef>
            </a:pPr>
            <a:endParaRPr lang="it-IT" sz="2400" dirty="0">
              <a:latin typeface="+mn-lt"/>
              <a:ea typeface="Arial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dirty="0">
                <a:latin typeface="+mn-lt"/>
                <a:ea typeface="Arial"/>
                <a:cs typeface="Calibri Light"/>
              </a:rPr>
              <a:t>Costruito in 3 fasi: </a:t>
            </a:r>
            <a:r>
              <a:rPr lang="it-IT" sz="2400" dirty="0">
                <a:solidFill>
                  <a:srgbClr val="000000"/>
                </a:solidFill>
                <a:latin typeface="+mn-lt"/>
                <a:ea typeface="+mj-lt"/>
                <a:cs typeface="Calibri Light"/>
              </a:rPr>
              <a:t> </a:t>
            </a:r>
            <a:endParaRPr lang="en-US" sz="2400" dirty="0">
              <a:solidFill>
                <a:srgbClr val="000000"/>
              </a:solidFill>
              <a:latin typeface="+mn-lt"/>
              <a:ea typeface="+mj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  </a:t>
            </a:r>
            <a:r>
              <a:rPr lang="it-IT" sz="2400" dirty="0">
                <a:latin typeface="+mn-lt"/>
                <a:ea typeface="+mj-lt"/>
                <a:cs typeface="Calibri Light"/>
              </a:rPr>
              <a:t>Conoscere / rappresentarsi</a:t>
            </a:r>
            <a:endParaRPr lang="en-US" sz="2400" dirty="0">
              <a:latin typeface="+mn-lt"/>
              <a:ea typeface="+mj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</a:t>
            </a:r>
            <a:r>
              <a:rPr lang="it-IT" sz="2400" dirty="0">
                <a:latin typeface="+mn-lt"/>
                <a:ea typeface="+mj-lt"/>
                <a:cs typeface="Calibri Light"/>
              </a:rPr>
              <a:t>  Condividere /Collaborare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 Light"/>
              </a:rPr>
              <a:t>    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+mn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 Light"/>
              </a:rPr>
              <a:t>&gt;&gt;</a:t>
            </a:r>
            <a:r>
              <a:rPr lang="it-IT" sz="2400" dirty="0">
                <a:latin typeface="+mn-lt"/>
                <a:cs typeface="Calibri Light"/>
              </a:rPr>
              <a:t>  Crescere / migliorare</a:t>
            </a:r>
            <a:endParaRPr lang="en-US" sz="2400" dirty="0">
              <a:latin typeface="+mn-lt"/>
              <a:cs typeface="Calibri Light" panose="020F0302020204030204"/>
            </a:endParaRPr>
          </a:p>
          <a:p>
            <a:pPr lvl="0" algn="l">
              <a:buChar char="•"/>
            </a:pPr>
            <a:endParaRPr lang="en-US" sz="2400" b="0" i="0" dirty="0">
              <a:latin typeface="+mn-lt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843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638300" y="834404"/>
            <a:ext cx="725971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GLI OBIETTIVI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609824" y="1770250"/>
            <a:ext cx="8064081" cy="463453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har char="•"/>
            </a:pPr>
            <a:endParaRPr lang="en-US" sz="2400" b="0" i="0" dirty="0">
              <a:latin typeface="Calibri Light"/>
              <a:ea typeface="Arial"/>
              <a:cs typeface="Arial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AD180F03-1E2F-4E6B-8F3F-AD8B48CA4B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510763"/>
              </p:ext>
            </p:extLst>
          </p:nvPr>
        </p:nvGraphicFramePr>
        <p:xfrm>
          <a:off x="880257" y="1885229"/>
          <a:ext cx="7447314" cy="4634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D38A053F-192D-4E7B-BFE9-4314A733517F}"/>
              </a:ext>
            </a:extLst>
          </p:cNvPr>
          <p:cNvSpPr txBox="1"/>
          <p:nvPr/>
        </p:nvSpPr>
        <p:spPr>
          <a:xfrm>
            <a:off x="3927026" y="3913972"/>
            <a:ext cx="128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OBIETTIVI </a:t>
            </a:r>
          </a:p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2019-2021</a:t>
            </a:r>
          </a:p>
        </p:txBody>
      </p:sp>
    </p:spTree>
    <p:extLst>
      <p:ext uri="{BB962C8B-B14F-4D97-AF65-F5344CB8AC3E}">
        <p14:creationId xmlns:p14="http://schemas.microsoft.com/office/powerpoint/2010/main" val="245690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264553" y="874827"/>
            <a:ext cx="797397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it-IT" sz="32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609824" y="1770250"/>
            <a:ext cx="8064081" cy="463453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har char="•"/>
            </a:pPr>
            <a:endParaRPr lang="en-US" sz="2400" b="0" i="0" dirty="0">
              <a:latin typeface="Calibri Light"/>
              <a:ea typeface="Arial"/>
              <a:cs typeface="Arial"/>
            </a:endParaRP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10D70850-4F27-4D17-B655-F551011E548B}"/>
              </a:ext>
            </a:extLst>
          </p:cNvPr>
          <p:cNvSpPr txBox="1">
            <a:spLocks/>
          </p:cNvSpPr>
          <p:nvPr/>
        </p:nvSpPr>
        <p:spPr>
          <a:xfrm>
            <a:off x="1657350" y="803879"/>
            <a:ext cx="6455063" cy="874450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>
            <a:normAutofit/>
          </a:bodyPr>
          <a:lstStyle/>
          <a:p>
            <a:pPr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Calibri Light"/>
              </a:rPr>
              <a:t>IL METODO</a:t>
            </a:r>
          </a:p>
        </p:txBody>
      </p:sp>
      <p:graphicFrame>
        <p:nvGraphicFramePr>
          <p:cNvPr id="21" name="Diagramma 20">
            <a:extLst>
              <a:ext uri="{FF2B5EF4-FFF2-40B4-BE49-F238E27FC236}">
                <a16:creationId xmlns:a16="http://schemas.microsoft.com/office/drawing/2014/main" id="{6DF6BF68-A0A3-4951-B578-1B11A30664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4242847"/>
              </p:ext>
            </p:extLst>
          </p:nvPr>
        </p:nvGraphicFramePr>
        <p:xfrm>
          <a:off x="1657350" y="2672443"/>
          <a:ext cx="5772150" cy="3632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07AFA648-D7EE-472D-8DBD-66C434BE6F9A}"/>
              </a:ext>
            </a:extLst>
          </p:cNvPr>
          <p:cNvSpPr txBox="1"/>
          <p:nvPr/>
        </p:nvSpPr>
        <p:spPr>
          <a:xfrm>
            <a:off x="2547258" y="1928101"/>
            <a:ext cx="385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Un governance partecipativa</a:t>
            </a:r>
          </a:p>
        </p:txBody>
      </p:sp>
    </p:spTree>
    <p:extLst>
      <p:ext uri="{BB962C8B-B14F-4D97-AF65-F5344CB8AC3E}">
        <p14:creationId xmlns:p14="http://schemas.microsoft.com/office/powerpoint/2010/main" val="2754032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874" y="1723943"/>
            <a:ext cx="7513608" cy="2387600"/>
          </a:xfrm>
        </p:spPr>
        <p:txBody>
          <a:bodyPr>
            <a:normAutofit fontScale="90000"/>
          </a:bodyPr>
          <a:lstStyle/>
          <a:p>
            <a:pPr algn="l">
              <a:spcAft>
                <a:spcPts val="1800"/>
              </a:spcAft>
            </a:pP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STATO DELL’ARTE DEL 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NUOVO SISTEMA DI ACCREDITAMENTO</a:t>
            </a:r>
            <a:endParaRPr lang="it-IT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12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8676" y="1697205"/>
            <a:ext cx="7268592" cy="437454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cs typeface="Calibri" panose="020F0502020204030204"/>
              </a:rPr>
              <a:t>COSA STA FACENDO IL MIBACT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000" dirty="0">
                <a:cs typeface="Calibri" panose="020F0502020204030204"/>
              </a:rPr>
              <a:t>Il Mibact è in procinto di rilasciare la piattaforma che consentirà a tutti i musei di collegarsi e di usufruire di vari servizi formativi e informativi. La piattaforma ministeriale verrà utilizzata dalle Regioni disciplinate dall'art.5 per procedere alla valutazione dei musei da accreditare al Sistema museale nazionale, ma potrà anche essere usata dalle regioni dell’art.4.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cs typeface="Calibri" panose="020F0502020204030204"/>
              </a:rPr>
              <a:t>COSA STANNO FACENDO LE REGIONI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 panose="020F0502020204030204"/>
              </a:rPr>
              <a:t>La Regione Emilia-Romagna, in accordo con altre regioni disciplinate dall'art. 4, sta valutando se utilizzare per l'accreditamento la piattaforma ministeriale o procedere con l'attivazione di una propria piattaforma interoperabile con quella del Mibact.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 panose="020F0502020204030204"/>
              </a:rPr>
              <a:t>Entro il 2020 la Regione Emilia-Romagna procederà all’avvio dell’accreditamento dei musei.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5E06BD9-83F3-47A0-952B-B62317D387E3}"/>
              </a:ext>
            </a:extLst>
          </p:cNvPr>
          <p:cNvSpPr txBox="1"/>
          <p:nvPr/>
        </p:nvSpPr>
        <p:spPr>
          <a:xfrm>
            <a:off x="1264553" y="874827"/>
            <a:ext cx="797397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it-IT" sz="32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55D735EF-3268-4CFD-98CC-03F593C27A39}"/>
              </a:ext>
            </a:extLst>
          </p:cNvPr>
          <p:cNvSpPr txBox="1">
            <a:spLocks/>
          </p:cNvSpPr>
          <p:nvPr/>
        </p:nvSpPr>
        <p:spPr>
          <a:xfrm>
            <a:off x="1657350" y="861029"/>
            <a:ext cx="6455063" cy="874450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>
            <a:normAutofit/>
          </a:bodyPr>
          <a:lstStyle/>
          <a:p>
            <a:pPr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Calibri Light"/>
              </a:rPr>
              <a:t>IL SISTEMA DI ACCREDITAMENTO</a:t>
            </a:r>
          </a:p>
        </p:txBody>
      </p:sp>
    </p:spTree>
    <p:extLst>
      <p:ext uri="{BB962C8B-B14F-4D97-AF65-F5344CB8AC3E}">
        <p14:creationId xmlns:p14="http://schemas.microsoft.com/office/powerpoint/2010/main" val="4154665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799" y="1018502"/>
            <a:ext cx="6428154" cy="3475114"/>
          </a:xfrm>
        </p:spPr>
        <p:txBody>
          <a:bodyPr>
            <a:normAutofit fontScale="90000"/>
          </a:bodyPr>
          <a:lstStyle/>
          <a:p>
            <a:pPr algn="l">
              <a:spcAft>
                <a:spcPts val="1800"/>
              </a:spcAft>
            </a:pPr>
            <a:br>
              <a:rPr lang="it-IT" sz="4800" b="1" dirty="0">
                <a:cs typeface="Calibri Light"/>
              </a:rPr>
            </a:br>
            <a:br>
              <a:rPr lang="it-IT" sz="4800" b="1" dirty="0">
                <a:cs typeface="Calibri Light"/>
              </a:rPr>
            </a:br>
            <a:br>
              <a:rPr lang="it-IT" sz="4800" b="1" dirty="0">
                <a:cs typeface="Calibri Light"/>
              </a:rPr>
            </a:br>
            <a:br>
              <a:rPr lang="it-IT" sz="4800" b="1" dirty="0"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ANALISI DELLE RISPOSTE AL FORM  DI  PARTECIPAZIONE </a:t>
            </a:r>
            <a:br>
              <a:rPr lang="it-IT" sz="4800" b="1" dirty="0">
                <a:cs typeface="+mj-lt"/>
              </a:rPr>
            </a:br>
            <a:r>
              <a:rPr lang="it-IT" sz="3100" b="1" dirty="0">
                <a:solidFill>
                  <a:schemeClr val="accent5">
                    <a:lumMod val="50000"/>
                  </a:schemeClr>
                </a:solidFill>
                <a:ea typeface="+mj-lt"/>
                <a:cs typeface="+mj-lt"/>
              </a:rPr>
              <a:t>(distribuito l'8 aprile 2019)</a:t>
            </a:r>
            <a:br>
              <a:rPr lang="it-IT" sz="4800" b="1" dirty="0">
                <a:cs typeface="Calibri Light"/>
              </a:rPr>
            </a:br>
            <a:endParaRPr lang="it-IT" sz="4800" b="1" dirty="0">
              <a:solidFill>
                <a:schemeClr val="accent5">
                  <a:lumMod val="50000"/>
                </a:schemeClr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0584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6285EFAA336994AAE930B974EE32BDF" ma:contentTypeVersion="11" ma:contentTypeDescription="Creare un nuovo documento." ma:contentTypeScope="" ma:versionID="f7a8e70a8e1fb5e7b78cd769fe4086f8">
  <xsd:schema xmlns:xsd="http://www.w3.org/2001/XMLSchema" xmlns:xs="http://www.w3.org/2001/XMLSchema" xmlns:p="http://schemas.microsoft.com/office/2006/metadata/properties" xmlns:ns3="eee71b09-eeeb-43ca-af00-4d17a6a375b7" xmlns:ns4="e68c5977-792f-476e-8cc4-58d5ff982404" targetNamespace="http://schemas.microsoft.com/office/2006/metadata/properties" ma:root="true" ma:fieldsID="58a09dc7bb9329461cffeb1e2a337c57" ns3:_="" ns4:_="">
    <xsd:import namespace="eee71b09-eeeb-43ca-af00-4d17a6a375b7"/>
    <xsd:import namespace="e68c5977-792f-476e-8cc4-58d5ff98240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e71b09-eeeb-43ca-af00-4d17a6a37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8c5977-792f-476e-8cc4-58d5ff98240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654AB8-BB34-4922-8E44-B5E146C716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F03800-DFDB-4C45-B588-EE4241828CE2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e68c5977-792f-476e-8cc4-58d5ff982404"/>
    <ds:schemaRef ds:uri="http://purl.org/dc/terms/"/>
    <ds:schemaRef ds:uri="eee71b09-eeeb-43ca-af00-4d17a6a375b7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AB812D-702E-4CAE-B7B9-E363FFEC8E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e71b09-eeeb-43ca-af00-4d17a6a375b7"/>
    <ds:schemaRef ds:uri="e68c5977-792f-476e-8cc4-58d5ff9824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916</Words>
  <Application>Microsoft Office PowerPoint</Application>
  <PresentationFormat>Presentazione su schermo (4:3)</PresentationFormat>
  <Paragraphs>290</Paragraphs>
  <Slides>35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Tema di Office</vt:lpstr>
      <vt:lpstr>  VERSO IL NUOVO SISTEMA MUSEALE REGIONALE  AVVIO DEI TAVOLI TERRITORIALI  Bologna, 21 ottobre 2019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STATO DELL’ARTE DEL  NUOVO SISTEMA DI ACCREDITAMENTO</vt:lpstr>
      <vt:lpstr>Presentazione standard di PowerPoint</vt:lpstr>
      <vt:lpstr>    ANALISI DELLE RISPOSTE AL FORM  DI  PARTECIPAZIONE  (distribuito l'8 aprile 2019) </vt:lpstr>
      <vt:lpstr>Sono stati ricevuti e analizzati circa 100 questionari</vt:lpstr>
      <vt:lpstr>   All’interno del macro ambito  Organizzazione   quale tema si desidera approfondire? </vt:lpstr>
      <vt:lpstr>All’interno del macro ambito  Collezioni  quale tema si desidera approfondire? </vt:lpstr>
      <vt:lpstr>All’interno del macro ambito  Comunicazione e rapporti con il territorio  quale tema si desidera approfondire? </vt:lpstr>
      <vt:lpstr>Quali azioni di supporto alla  realizzazione del sistema museale  potrebbe svolgere IBC?  </vt:lpstr>
      <vt:lpstr>A quale macro ambito desiderate contribuire?</vt:lpstr>
      <vt:lpstr>SISTEMA MUSEALE   E RETI TERRITORIALI </vt:lpstr>
      <vt:lpstr>LUQ E RETI STANDARD MINIMI (SM)  OBIETTIVI DI MIGLIORAMENTO (OM) </vt:lpstr>
      <vt:lpstr>LUQ E RETI STANDARD MINIMI (SM)  OBIETTIVI DI MIGLIORAMENTO (OM) </vt:lpstr>
      <vt:lpstr>LUQ E RETI STANDARD MINIMI (SM)  OBIETTIVI DI MIGLIORAMENTO (OM) </vt:lpstr>
      <vt:lpstr>LUQ E RETI STANDARD MINIMI (SM)  OBIETTIVI DI MIGLIORAMENTO (OM) </vt:lpstr>
      <vt:lpstr>LUQ E RETI STANDARD MINIMI (SM)  OBIETTIVI DI MIGLIORAMENTO (OM) </vt:lpstr>
      <vt:lpstr>TEMATICHE DA AFFRONTARE  A LIVELLO REGIONALE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VALORIZZAZIONE INTEGRATA </vt:lpstr>
      <vt:lpstr>SERVIZI INTEGRATI</vt:lpstr>
      <vt:lpstr>Presentazione standard di PowerPoint</vt:lpstr>
      <vt:lpstr>Presentazione standard di PowerPoint</vt:lpstr>
      <vt:lpstr>IL PERCORSO PARTECIPATIVO</vt:lpstr>
      <vt:lpstr>Presentazione standard di PowerPoint</vt:lpstr>
      <vt:lpstr>  Una piazza virtuale per la comunità del Sistema Museale  Per accompagnare il percorso è stata aperta una Piazza virtuale sul portale di Io partecipo+, uno strumento regionale, utile a diffondere idee e proposte emerse negli incontri grazie a un coinvolgimento continuo di tutti i partecipanti, ma anche con possibilità di allargare a chi non riuscisse a essere presente ai tavoli territoriali.   Dopo ogni incontro saranno inserite sulla piazza le principali linee di discussione emerse, criticità e punti di forza. Queste potranno essere visionate e integrate dalla comunità museale attiva sulla piazza. Essendo aperta al pubblico, oltre a rendere visibile e trasparente il percorso progettuale, si apre anche a tutte le persone che lavorano o si interessano di Beni Culturali.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Orsini Beatrice</dc:creator>
  <cp:lastModifiedBy>Orsini Beatrice</cp:lastModifiedBy>
  <cp:revision>105</cp:revision>
  <dcterms:created xsi:type="dcterms:W3CDTF">2012-07-30T23:18:30Z</dcterms:created>
  <dcterms:modified xsi:type="dcterms:W3CDTF">2019-10-30T11:18:28Z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0x01010006285EFAA336994AAE930B974EE32BDF</vt:lpwstr>
  </property>
</Properties>
</file>