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handoutMasterIdLst>
    <p:handoutMasterId r:id="rId23"/>
  </p:handoutMasterIdLst>
  <p:sldIdLst>
    <p:sldId id="256" r:id="rId4"/>
    <p:sldId id="257" r:id="rId5"/>
    <p:sldId id="279" r:id="rId6"/>
    <p:sldId id="258" r:id="rId7"/>
    <p:sldId id="280" r:id="rId8"/>
    <p:sldId id="260" r:id="rId9"/>
    <p:sldId id="261" r:id="rId10"/>
    <p:sldId id="270" r:id="rId11"/>
    <p:sldId id="267" r:id="rId12"/>
    <p:sldId id="268" r:id="rId13"/>
    <p:sldId id="281" r:id="rId14"/>
    <p:sldId id="271" r:id="rId15"/>
    <p:sldId id="272" r:id="rId16"/>
    <p:sldId id="273" r:id="rId17"/>
    <p:sldId id="274" r:id="rId18"/>
    <p:sldId id="275" r:id="rId19"/>
    <p:sldId id="276" r:id="rId20"/>
    <p:sldId id="266" r:id="rId21"/>
  </p:sldIdLst>
  <p:sldSz cx="9144000" cy="6858000" type="screen4x3"/>
  <p:notesSz cx="7559675" cy="10691813"/>
  <p:custShowLst>
    <p:custShow name="Presentazione personalizzata 1" id="0">
      <p:sldLst>
        <p:sld r:id="rId8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20" autoAdjust="0"/>
  </p:normalViewPr>
  <p:slideViewPr>
    <p:cSldViewPr>
      <p:cViewPr varScale="1">
        <p:scale>
          <a:sx n="102" d="100"/>
          <a:sy n="102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D08CD12-95E8-4943-85D5-DC1E1065F70C}" type="slidenum"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23520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8BEE876-E61F-4C69-95AF-259BDB50B39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78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5AE192-73E4-469F-B396-3F7A3FC7A49F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D4E5B1-6A63-4553-87C0-400B5C15965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6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5AE192-73E4-469F-B396-3F7A3FC7A49F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91FF4F-EDD7-4A8B-A535-773812F359B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5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5AE192-73E4-469F-B396-3F7A3FC7A49F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EA6412-8686-417D-8C13-C6CC7B97381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9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F5DA93-E692-4BF3-AFDC-CB445350B7A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F489B6-D690-4F74-B4F1-439252D41D5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8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F5DA93-E692-4BF3-AFDC-CB445350B7A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99B445-F0D1-4F65-901E-9BA137780E5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73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F5DA93-E692-4BF3-AFDC-CB445350B7A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D39F32-A5D8-4438-82A5-0AA3C6A1DAC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2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F5DA93-E692-4BF3-AFDC-CB445350B7A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735E49-2CFC-4427-8797-9C8AD2B52BC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2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F5DA93-E692-4BF3-AFDC-CB445350B7A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400DE3-11B0-4C0C-8F70-A28A823C4BA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1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F5DA93-E692-4BF3-AFDC-CB445350B7A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F9216A-245E-4D89-8F7F-4577BF15006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F5DA93-E692-4BF3-AFDC-CB445350B7A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F2CE58-A799-447A-BDFA-5E59D475E83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0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F5DA93-E692-4BF3-AFDC-CB445350B7A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E59822-1DDB-48CF-B655-4A65AF5F31E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9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5AE192-73E4-469F-B396-3F7A3FC7A49F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289124-249A-4333-921D-F4EDBEE09C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4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F5DA93-E692-4BF3-AFDC-CB445350B7A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5666C3-08B4-4EDE-8652-34BA032AF76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44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F5DA93-E692-4BF3-AFDC-CB445350B7A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EACB97-C63E-4405-98AD-B8C5BC74D42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2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F5DA93-E692-4BF3-AFDC-CB445350B7A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A86315-FAA1-4584-BDF8-5062F3ED9C2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54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CA8DF-0CC1-4F13-A845-C7B0273C8F1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B47AF9-8E8F-462C-A51C-98AF014F6D9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CA8DF-0CC1-4F13-A845-C7B0273C8F1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23342A-5E83-435C-8EE3-DE5CC9975B5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6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CA8DF-0CC1-4F13-A845-C7B0273C8F1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DB4B57-FD41-4CA0-BBB6-3C73B399CFB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6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CA8DF-0CC1-4F13-A845-C7B0273C8F1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CBB5D7-15D0-468E-8415-EF40DEB6FB8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0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CA8DF-0CC1-4F13-A845-C7B0273C8F1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8C0428-8476-4E51-B616-E8ACC698892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0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CA8DF-0CC1-4F13-A845-C7B0273C8F1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7DB608-DC97-4DD3-9C07-478D6E6AB0A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CA8DF-0CC1-4F13-A845-C7B0273C8F1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54AD09-658E-4009-B391-E13E49C0538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46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5AE192-73E4-469F-B396-3F7A3FC7A49F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9D3E7D-F54C-42F5-97F6-6C052E507E4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7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CA8DF-0CC1-4F13-A845-C7B0273C8F1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2BB19C-5D9C-4F7A-A3DD-9528B8FEDE0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CA8DF-0CC1-4F13-A845-C7B0273C8F1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8701E2-811D-4AE7-8732-22063C34870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54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CA8DF-0CC1-4F13-A845-C7B0273C8F1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BE12FF-790E-4DE1-B7DF-1F454BB6BD8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03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CA8DF-0CC1-4F13-A845-C7B0273C8F16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868E16-AF15-41D5-82D2-EA4A39FBC61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8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5AE192-73E4-469F-B396-3F7A3FC7A49F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175FA7-614D-4CD6-B12B-27776B9CE9B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5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5AE192-73E4-469F-B396-3F7A3FC7A49F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DD43CC-C57E-4FC5-85BC-95638FDADDE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5AE192-73E4-469F-B396-3F7A3FC7A49F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64FFE8-EC5C-48DD-AF37-B8BF538B589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5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5AE192-73E4-469F-B396-3F7A3FC7A49F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83884C-407B-43D9-8C0F-18ABBA9E679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7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5AE192-73E4-469F-B396-3F7A3FC7A49F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EA1927-EE48-46F1-AE6B-DDDD6B4A194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92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5AE192-73E4-469F-B396-3F7A3FC7A49F}" type="datetime1">
              <a:rPr lang="it-IT" smtClean="0"/>
              <a:pPr lvl="0"/>
              <a:t>10/10/2014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7B3650-FDB2-4989-9D7E-78157CDE188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31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4323240" y="-27360"/>
            <a:ext cx="4857120" cy="68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3839400" y="6239160"/>
            <a:ext cx="1452240" cy="50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0" y="12960"/>
            <a:ext cx="7308000" cy="168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6083999" y="6381360"/>
            <a:ext cx="481680" cy="31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lum/>
            <a:alphaModFix/>
          </a:blip>
          <a:srcRect/>
          <a:stretch>
            <a:fillRect/>
          </a:stretch>
        </p:blipFill>
        <p:spPr>
          <a:xfrm>
            <a:off x="2627640" y="6377760"/>
            <a:ext cx="503640" cy="335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10"/>
          <p:cNvSpPr/>
          <p:nvPr/>
        </p:nvSpPr>
        <p:spPr>
          <a:xfrm>
            <a:off x="6588360" y="836640"/>
            <a:ext cx="2555280" cy="6020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itolo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/>
              <a:t>Fate clic per modificare il formato del testo del titoloFare clic per modificare stile</a:t>
            </a:r>
          </a:p>
        </p:txBody>
      </p:sp>
      <p:sp>
        <p:nvSpPr>
          <p:cNvPr id="9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95AE192-73E4-469F-B396-3F7A3FC7A49F}" type="datetime1">
              <a:rPr lang="it-IT"/>
              <a:pPr lvl="0"/>
              <a:t>10/10/2014</a:t>
            </a:fld>
            <a:endParaRPr lang="it-IT"/>
          </a:p>
        </p:txBody>
      </p:sp>
      <p:sp>
        <p:nvSpPr>
          <p:cNvPr id="10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88520" y="65203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11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92C6610-8BDF-4F58-887E-2DD3AE69B0AA}" type="slidenum">
              <a:t>‹N›</a:t>
            </a:fld>
            <a:endParaRPr lang="it-IT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18">
            <a:lum/>
            <a:alphaModFix/>
          </a:blip>
          <a:srcRect/>
          <a:stretch>
            <a:fillRect/>
          </a:stretch>
        </p:blipFill>
        <p:spPr>
          <a:xfrm>
            <a:off x="14040" y="-27360"/>
            <a:ext cx="9129600" cy="20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egnaposto testo 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it-IT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it-IT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4323240" y="-27360"/>
            <a:ext cx="4857120" cy="68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3839400" y="6239160"/>
            <a:ext cx="1452240" cy="50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0" y="12960"/>
            <a:ext cx="7308000" cy="168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6083999" y="6381360"/>
            <a:ext cx="481680" cy="31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lum/>
            <a:alphaModFix/>
          </a:blip>
          <a:srcRect/>
          <a:stretch>
            <a:fillRect/>
          </a:stretch>
        </p:blipFill>
        <p:spPr>
          <a:xfrm>
            <a:off x="2627640" y="6377760"/>
            <a:ext cx="503640" cy="335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olo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/>
              <a:t>Fate clic per modificare il formato del testo del titoloFare clic per modificare stile</a:t>
            </a:r>
          </a:p>
        </p:txBody>
      </p:sp>
      <p:sp>
        <p:nvSpPr>
          <p:cNvPr id="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/>
              <a:t>Fate clic per modificare il formato del testo della struttura</a:t>
            </a:r>
          </a:p>
          <a:p>
            <a:pPr lvl="1"/>
            <a:r>
              <a:rPr lang="it-IT"/>
              <a:t>Secondo livello struttura</a:t>
            </a:r>
          </a:p>
          <a:p>
            <a:pPr lvl="2"/>
            <a:r>
              <a:rPr lang="it-IT"/>
              <a:t>Terzo livello struttura</a:t>
            </a:r>
          </a:p>
          <a:p>
            <a:pPr lvl="3"/>
            <a:r>
              <a:rPr lang="it-IT"/>
              <a:t>Quarto livello struttura</a:t>
            </a:r>
          </a:p>
          <a:p>
            <a:pPr lvl="4"/>
            <a:r>
              <a:rPr lang="it-IT"/>
              <a:t>Quinto livello struttura</a:t>
            </a:r>
          </a:p>
          <a:p>
            <a:pPr lvl="5"/>
            <a:r>
              <a:rPr lang="it-IT"/>
              <a:t>Sesto livello struttura</a:t>
            </a:r>
          </a:p>
          <a:p>
            <a:pPr lvl="6"/>
            <a:r>
              <a:rPr lang="it-IT"/>
              <a:t>Settimo livello struttura</a:t>
            </a:r>
          </a:p>
          <a:p>
            <a:pPr lvl="7"/>
            <a:r>
              <a:rPr lang="it-IT"/>
              <a:t>Ottavo livello struttura</a:t>
            </a:r>
          </a:p>
          <a:p>
            <a:pPr lvl="0"/>
            <a:r>
              <a:rPr lang="it-IT"/>
              <a:t>Nono livello strutturaFare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0F5DA93-E692-4BF3-AFDC-CB445350B7A6}" type="datetime1">
              <a:rPr lang="it-IT"/>
              <a:pPr lvl="0"/>
              <a:t>10/10/2014</a:t>
            </a:fld>
            <a:endParaRPr lang="it-IT"/>
          </a:p>
        </p:txBody>
      </p:sp>
      <p:sp>
        <p:nvSpPr>
          <p:cNvPr id="10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88520" y="65203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11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C708848-3C58-4FDE-954C-F8B6397ECA42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it-IT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it-IT" sz="32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it-IT" sz="32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it-IT" sz="32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it-IT" sz="32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it-IT" sz="32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it-IT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it-IT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it-IT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ts val="3657"/>
        <a:buBlip>
          <a:blip r:embed="rId18"/>
        </a:buBlip>
        <a:tabLst/>
        <a:defRPr lang="it-IT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4323240" y="-27360"/>
            <a:ext cx="4857120" cy="68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3839400" y="6239160"/>
            <a:ext cx="1452240" cy="50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0" y="12960"/>
            <a:ext cx="7308000" cy="168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6083999" y="6381360"/>
            <a:ext cx="481680" cy="31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lum/>
            <a:alphaModFix/>
          </a:blip>
          <a:srcRect/>
          <a:stretch>
            <a:fillRect/>
          </a:stretch>
        </p:blipFill>
        <p:spPr>
          <a:xfrm>
            <a:off x="2627640" y="6377760"/>
            <a:ext cx="503640" cy="335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olo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/>
              <a:t>Fate clic per modificare il formato del testo del titoloFare clic per modificare stile</a:t>
            </a:r>
          </a:p>
        </p:txBody>
      </p:sp>
      <p:sp>
        <p:nvSpPr>
          <p:cNvPr id="8" name="Segnaposto data 2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BCCA8DF-0CC1-4F13-A845-C7B0273C8F16}" type="datetime1">
              <a:rPr lang="it-IT"/>
              <a:pPr lvl="0"/>
              <a:t>10/10/2014</a:t>
            </a:fld>
            <a:endParaRPr lang="it-IT"/>
          </a:p>
        </p:txBody>
      </p:sp>
      <p:sp>
        <p:nvSpPr>
          <p:cNvPr id="9" name="Segnaposto piè di pagina 3"/>
          <p:cNvSpPr txBox="1">
            <a:spLocks noGrp="1"/>
          </p:cNvSpPr>
          <p:nvPr>
            <p:ph type="ftr" sz="quarter" idx="3"/>
          </p:nvPr>
        </p:nvSpPr>
        <p:spPr>
          <a:xfrm>
            <a:off x="3188520" y="65203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10" name="Segnaposto numero diapositiva 4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55C57FF-7F73-455A-8218-5A0D909FEBE4}" type="slidenum">
              <a:t>‹N›</a:t>
            </a:fld>
            <a:endParaRPr lang="it-IT"/>
          </a:p>
        </p:txBody>
      </p:sp>
      <p:sp>
        <p:nvSpPr>
          <p:cNvPr id="11" name="Segnaposto testo 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it-IT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it-IT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franceschini@regione.emilia-romagna.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3200" dirty="0" smtClean="0"/>
              <a:t>Coinvolgere i cittadini nel processo decisionale: la piattaforma della Regione </a:t>
            </a:r>
            <a:br>
              <a:rPr lang="it-IT" sz="3200" dirty="0" smtClean="0"/>
            </a:br>
            <a:r>
              <a:rPr lang="it-IT" sz="3200" dirty="0" smtClean="0"/>
              <a:t>Emilia-Romagna per la partecipazione on line</a:t>
            </a:r>
            <a:endParaRPr lang="it-IT" sz="3200" b="1" dirty="0"/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590039" y="4221088"/>
            <a:ext cx="8064360" cy="550376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spcAft>
                <a:spcPts val="0"/>
              </a:spcAft>
              <a:buNone/>
            </a:pPr>
            <a:r>
              <a:rPr lang="it-IT" sz="2400" dirty="0" smtClean="0">
                <a:latin typeface="Calibri" pitchFamily="18"/>
              </a:rPr>
              <a:t>Bologna, 13 ottobre 2014</a:t>
            </a:r>
            <a:endParaRPr lang="it-IT" sz="2400" dirty="0">
              <a:latin typeface="Calibri" pitchFamily="18"/>
            </a:endParaRPr>
          </a:p>
        </p:txBody>
      </p:sp>
      <p:sp>
        <p:nvSpPr>
          <p:cNvPr id="4" name="Sottotitolo 2"/>
          <p:cNvSpPr/>
          <p:nvPr/>
        </p:nvSpPr>
        <p:spPr>
          <a:xfrm>
            <a:off x="1371599" y="4941000"/>
            <a:ext cx="6400440" cy="50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Sabrina Franceschini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69679" y="5373360"/>
            <a:ext cx="2305080" cy="495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20358" r="36560" b="41039"/>
          <a:stretch/>
        </p:blipFill>
        <p:spPr bwMode="auto">
          <a:xfrm>
            <a:off x="45660" y="4146639"/>
            <a:ext cx="4886380" cy="281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 txBox="1">
            <a:spLocks/>
          </p:cNvSpPr>
          <p:nvPr/>
        </p:nvSpPr>
        <p:spPr>
          <a:xfrm>
            <a:off x="735248" y="274680"/>
            <a:ext cx="8229240" cy="706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it-IT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it-IT" sz="4000" dirty="0" smtClean="0"/>
              <a:t>Open in entrata e in uscita…</a:t>
            </a:r>
            <a:endParaRPr lang="it-IT" sz="4000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457200" y="1340768"/>
            <a:ext cx="8507288" cy="147232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r>
              <a:rPr lang="it-IT" sz="2200" dirty="0" smtClean="0"/>
              <a:t>Accesso </a:t>
            </a:r>
            <a:r>
              <a:rPr lang="it-IT" sz="2200" dirty="0"/>
              <a:t>con profili </a:t>
            </a:r>
            <a:r>
              <a:rPr lang="it-IT" sz="2200" dirty="0" smtClean="0"/>
              <a:t>social</a:t>
            </a:r>
            <a:endParaRPr lang="it-IT" sz="2200" dirty="0"/>
          </a:p>
          <a:p>
            <a:r>
              <a:rPr lang="it-IT" sz="2200" dirty="0"/>
              <a:t>Uso dei </a:t>
            </a:r>
            <a:r>
              <a:rPr lang="it-IT" sz="2200" dirty="0" err="1"/>
              <a:t>widget</a:t>
            </a:r>
            <a:r>
              <a:rPr lang="it-IT" sz="2200" dirty="0"/>
              <a:t> di </a:t>
            </a:r>
            <a:r>
              <a:rPr lang="it-IT" sz="2200" dirty="0" err="1"/>
              <a:t>Twitter</a:t>
            </a:r>
            <a:r>
              <a:rPr lang="it-IT" sz="2200" dirty="0"/>
              <a:t> e </a:t>
            </a:r>
            <a:r>
              <a:rPr lang="it-IT" sz="2200" dirty="0" err="1"/>
              <a:t>Facebook</a:t>
            </a:r>
            <a:r>
              <a:rPr lang="it-IT" sz="2200" dirty="0"/>
              <a:t> (</a:t>
            </a:r>
            <a:r>
              <a:rPr lang="it-IT" sz="2200" dirty="0" err="1"/>
              <a:t>plugin</a:t>
            </a:r>
            <a:r>
              <a:rPr lang="it-IT" sz="2200" dirty="0"/>
              <a:t> social)</a:t>
            </a:r>
          </a:p>
          <a:p>
            <a:r>
              <a:rPr lang="it-IT" sz="2200" dirty="0" err="1" smtClean="0"/>
              <a:t>Widget</a:t>
            </a:r>
            <a:r>
              <a:rPr lang="it-IT" sz="2200" dirty="0" smtClean="0"/>
              <a:t> </a:t>
            </a:r>
            <a:r>
              <a:rPr lang="it-IT" sz="2200" dirty="0" err="1"/>
              <a:t>Twitter</a:t>
            </a:r>
            <a:r>
              <a:rPr lang="it-IT" sz="2200" dirty="0"/>
              <a:t> nelle singole piazze rilancia </a:t>
            </a:r>
            <a:endParaRPr lang="it-IT" sz="2200" dirty="0" smtClean="0"/>
          </a:p>
          <a:p>
            <a:pPr marL="108000" indent="0">
              <a:buNone/>
            </a:pPr>
            <a:r>
              <a:rPr lang="it-IT" sz="2200" dirty="0" err="1" smtClean="0"/>
              <a:t>tweets</a:t>
            </a:r>
            <a:r>
              <a:rPr lang="it-IT" sz="2200" dirty="0" smtClean="0"/>
              <a:t> con </a:t>
            </a:r>
            <a:r>
              <a:rPr lang="it-IT" sz="2200" dirty="0" err="1"/>
              <a:t>hashtag</a:t>
            </a:r>
            <a:r>
              <a:rPr lang="it-IT" sz="2200" dirty="0"/>
              <a:t> specifici del </a:t>
            </a:r>
            <a:r>
              <a:rPr lang="it-IT" sz="2200" dirty="0" smtClean="0"/>
              <a:t>processo </a:t>
            </a:r>
          </a:p>
          <a:p>
            <a:pPr marL="108000" indent="0">
              <a:buNone/>
            </a:pPr>
            <a:r>
              <a:rPr lang="it-IT" sz="2200" dirty="0" smtClean="0"/>
              <a:t>( porta dentro alla piazza quello che accade nel</a:t>
            </a:r>
          </a:p>
          <a:p>
            <a:pPr marL="108000" indent="0">
              <a:buNone/>
            </a:pPr>
            <a:r>
              <a:rPr lang="it-IT" sz="2200" dirty="0" smtClean="0"/>
              <a:t> web)</a:t>
            </a:r>
            <a:endParaRPr lang="it-IT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t="28655" r="21830" b="17405"/>
          <a:stretch/>
        </p:blipFill>
        <p:spPr bwMode="auto">
          <a:xfrm>
            <a:off x="4710844" y="4464666"/>
            <a:ext cx="4469668" cy="242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24672" r="38775" b="39482"/>
          <a:stretch/>
        </p:blipFill>
        <p:spPr bwMode="auto">
          <a:xfrm>
            <a:off x="5911189" y="2636912"/>
            <a:ext cx="3269323" cy="184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3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735248" y="274680"/>
            <a:ext cx="8229240" cy="706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it-IT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it-IT" sz="4000" dirty="0" smtClean="0"/>
              <a:t>Piccolo spazio pubblicità</a:t>
            </a:r>
            <a:r>
              <a:rPr lang="it-IT" sz="1400" dirty="0"/>
              <a:t> </a:t>
            </a:r>
            <a:r>
              <a:rPr lang="it-IT" sz="1400" dirty="0" smtClean="0"/>
              <a:t>(cit</a:t>
            </a:r>
            <a:r>
              <a:rPr lang="it-IT" sz="1400" dirty="0" smtClean="0"/>
              <a:t>.)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7174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 err="1" smtClean="0"/>
              <a:t>ioPartecipo</a:t>
            </a:r>
            <a:r>
              <a:rPr lang="it-IT" dirty="0" smtClean="0"/>
              <a:t>+ &amp; </a:t>
            </a:r>
            <a:r>
              <a:rPr lang="it-IT" dirty="0" err="1" smtClean="0"/>
              <a:t>ePolicy</a:t>
            </a:r>
            <a:endParaRPr lang="it-IT" dirty="0"/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467544" y="1340768"/>
            <a:ext cx="8229240" cy="452592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r>
              <a:rPr lang="it-IT" sz="2400" dirty="0" smtClean="0"/>
              <a:t>L’applicazione </a:t>
            </a:r>
            <a:r>
              <a:rPr lang="it-IT" sz="2400" dirty="0"/>
              <a:t>empirica di attività di Stakeholder </a:t>
            </a:r>
            <a:r>
              <a:rPr lang="it-IT" sz="2400" dirty="0" err="1"/>
              <a:t>Involvement</a:t>
            </a:r>
            <a:r>
              <a:rPr lang="it-IT" sz="2400" dirty="0"/>
              <a:t>/Engagement nell’ambito del progetto </a:t>
            </a:r>
            <a:r>
              <a:rPr lang="it-IT" sz="2400" dirty="0" err="1" smtClean="0"/>
              <a:t>ePolicy</a:t>
            </a:r>
            <a:r>
              <a:rPr lang="it-IT" sz="2400" dirty="0" smtClean="0"/>
              <a:t> </a:t>
            </a:r>
            <a:r>
              <a:rPr lang="it-IT" sz="2400" dirty="0"/>
              <a:t>è stata svolta nell’ambito di due </a:t>
            </a:r>
            <a:r>
              <a:rPr lang="it-IT" sz="2400" dirty="0" smtClean="0"/>
              <a:t>percorsi </a:t>
            </a:r>
            <a:r>
              <a:rPr lang="it-IT" sz="2400" dirty="0"/>
              <a:t>tra il 2013 e </a:t>
            </a:r>
            <a:r>
              <a:rPr lang="it-IT" sz="2400" dirty="0" smtClean="0"/>
              <a:t>2014</a:t>
            </a:r>
            <a:endParaRPr lang="it-IT" sz="2400" b="1" dirty="0" smtClean="0"/>
          </a:p>
          <a:p>
            <a:r>
              <a:rPr lang="it-IT" sz="2400" dirty="0"/>
              <a:t>i</a:t>
            </a:r>
            <a:r>
              <a:rPr lang="it-IT" sz="2400" dirty="0" smtClean="0"/>
              <a:t>l primo è quello di co-progettazione di </a:t>
            </a:r>
            <a:r>
              <a:rPr lang="it-IT" sz="2400" dirty="0" err="1" smtClean="0"/>
              <a:t>ioPartecipo</a:t>
            </a:r>
            <a:r>
              <a:rPr lang="it-IT" sz="2400" dirty="0" smtClean="0"/>
              <a:t>+</a:t>
            </a:r>
          </a:p>
          <a:p>
            <a:r>
              <a:rPr lang="it-IT" sz="2400" dirty="0" smtClean="0"/>
              <a:t>il secondo specifico sulla policy oggetto del caso studio di </a:t>
            </a:r>
            <a:r>
              <a:rPr lang="it-IT" sz="2400" dirty="0" err="1" smtClean="0"/>
              <a:t>ePolicy</a:t>
            </a:r>
            <a:r>
              <a:rPr lang="it-IT" sz="2400" dirty="0" smtClean="0"/>
              <a:t> è </a:t>
            </a:r>
            <a:r>
              <a:rPr lang="it-IT" sz="2400" dirty="0"/>
              <a:t>stato predisposto, nell’ambito della Programmazione UE di riferimento per la Regione E-R, per la definizione dei futuri Programmi operativi sui fondi </a:t>
            </a:r>
            <a:r>
              <a:rPr lang="it-IT" sz="2400" dirty="0" err="1"/>
              <a:t>Fesr</a:t>
            </a:r>
            <a:r>
              <a:rPr lang="it-IT" sz="2400" dirty="0"/>
              <a:t> e </a:t>
            </a:r>
            <a:r>
              <a:rPr lang="it-IT" sz="2400" dirty="0" err="1"/>
              <a:t>Fse</a:t>
            </a:r>
            <a:r>
              <a:rPr lang="it-IT" sz="2400" dirty="0"/>
              <a:t> - Obiettivo crescita e occupazione - 2014-2020, e in particolare </a:t>
            </a:r>
            <a:r>
              <a:rPr lang="it-IT" sz="2400" b="1" dirty="0"/>
              <a:t>sull’Asse Green Economy.</a:t>
            </a:r>
            <a:endParaRPr lang="it-IT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8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it-IT" dirty="0"/>
              <a:t>Percorso Por </a:t>
            </a:r>
            <a:r>
              <a:rPr lang="it-IT" dirty="0" err="1"/>
              <a:t>FESR</a:t>
            </a:r>
            <a:r>
              <a:rPr lang="it-IT" dirty="0"/>
              <a:t> Green economy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179512" y="1207336"/>
            <a:ext cx="8661288" cy="452592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08000" indent="0">
              <a:buNone/>
            </a:pPr>
            <a:r>
              <a:rPr lang="it-IT" sz="2400" dirty="0"/>
              <a:t>Il percorso di </a:t>
            </a:r>
            <a:r>
              <a:rPr lang="it-IT" sz="2400" dirty="0" smtClean="0"/>
              <a:t>consultazione si è </a:t>
            </a:r>
            <a:r>
              <a:rPr lang="it-IT" sz="2400" dirty="0"/>
              <a:t>articolato metodologicamente in vari eventi di confronto pubblico multi-stakeholder, con vari strumenti dedicati e a doppio livello di </a:t>
            </a:r>
            <a:r>
              <a:rPr lang="it-IT" sz="2400" dirty="0" smtClean="0"/>
              <a:t>consultazione: paralleli </a:t>
            </a:r>
            <a:r>
              <a:rPr lang="it-IT" sz="2400" dirty="0"/>
              <a:t>dal vivo (off-line</a:t>
            </a:r>
            <a:r>
              <a:rPr lang="it-IT" sz="2400" dirty="0" smtClean="0"/>
              <a:t>) e</a:t>
            </a:r>
            <a:r>
              <a:rPr lang="en-US" sz="2400" dirty="0" smtClean="0"/>
              <a:t> </a:t>
            </a:r>
            <a:r>
              <a:rPr lang="en-US" sz="2400" dirty="0"/>
              <a:t>via Web e Social Networks (on-line</a:t>
            </a:r>
            <a:r>
              <a:rPr lang="en-US" sz="2400" dirty="0" smtClean="0"/>
              <a:t>)</a:t>
            </a:r>
            <a:endParaRPr lang="it-IT" sz="2400" dirty="0"/>
          </a:p>
          <a:p>
            <a:pPr marL="108000" indent="0">
              <a:buNone/>
            </a:pPr>
            <a:r>
              <a:rPr lang="it-IT" sz="2400" dirty="0"/>
              <a:t>Gli strumenti di consultazione utilizzati sono stati </a:t>
            </a:r>
            <a:r>
              <a:rPr lang="it-IT" sz="2400" dirty="0" smtClean="0"/>
              <a:t>: </a:t>
            </a:r>
            <a:endParaRPr lang="it-IT" sz="2400" dirty="0"/>
          </a:p>
          <a:p>
            <a:pPr lvl="0"/>
            <a:r>
              <a:rPr lang="it-IT" sz="2400" dirty="0"/>
              <a:t>1 focus </a:t>
            </a:r>
            <a:r>
              <a:rPr lang="it-IT" sz="2400" dirty="0" err="1"/>
              <a:t>group</a:t>
            </a:r>
            <a:r>
              <a:rPr lang="it-IT" sz="2400" dirty="0"/>
              <a:t> </a:t>
            </a:r>
            <a:r>
              <a:rPr lang="it-IT" sz="2400" dirty="0" smtClean="0"/>
              <a:t>multi-stakeholder </a:t>
            </a:r>
            <a:endParaRPr lang="it-IT" sz="2400" dirty="0"/>
          </a:p>
          <a:p>
            <a:pPr lvl="0"/>
            <a:r>
              <a:rPr lang="it-IT" sz="2400" dirty="0"/>
              <a:t>1 workshop </a:t>
            </a:r>
            <a:r>
              <a:rPr lang="it-IT" sz="2400" dirty="0" smtClean="0"/>
              <a:t>creativo</a:t>
            </a:r>
          </a:p>
          <a:p>
            <a:pPr marL="108000" lvl="0" indent="0">
              <a:buNone/>
            </a:pPr>
            <a:r>
              <a:rPr lang="it-IT" sz="2400" dirty="0" smtClean="0"/>
              <a:t> </a:t>
            </a:r>
            <a:r>
              <a:rPr lang="it-IT" sz="2400" dirty="0"/>
              <a:t>con metodo World </a:t>
            </a:r>
            <a:r>
              <a:rPr lang="it-IT" sz="2400" dirty="0" err="1" smtClean="0"/>
              <a:t>Café</a:t>
            </a:r>
            <a:endParaRPr lang="it-IT" sz="2400" dirty="0"/>
          </a:p>
          <a:p>
            <a:pPr lvl="0"/>
            <a:r>
              <a:rPr lang="it-IT" sz="2400" dirty="0" smtClean="0"/>
              <a:t>1 piazza su</a:t>
            </a:r>
          </a:p>
          <a:p>
            <a:pPr marL="108000" lvl="0" indent="0">
              <a:buNone/>
            </a:pPr>
            <a:r>
              <a:rPr lang="it-IT" sz="2400" dirty="0" err="1" smtClean="0"/>
              <a:t>ioPartecipo</a:t>
            </a:r>
            <a:r>
              <a:rPr lang="it-IT" sz="2400" dirty="0" smtClean="0"/>
              <a:t>+</a:t>
            </a:r>
            <a:endParaRPr lang="it-IT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121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47492"/>
            <a:ext cx="5784850" cy="3009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846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507288" cy="994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it-IT" dirty="0" smtClean="0"/>
              <a:t>La piazza Green </a:t>
            </a:r>
            <a:r>
              <a:rPr lang="it-IT" dirty="0"/>
              <a:t>economy e sostenibilità energetica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241356" y="1700808"/>
            <a:ext cx="8661288" cy="452592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08000" indent="0">
              <a:buNone/>
            </a:pPr>
            <a:r>
              <a:rPr lang="it-IT" sz="2400" dirty="0"/>
              <a:t>La Piazza </a:t>
            </a:r>
            <a:r>
              <a:rPr lang="it-IT" sz="2400" dirty="0" smtClean="0"/>
              <a:t>è rimasta aperta ai contributi da settembre a dicembre 2013 con questi risultati quantitativi:</a:t>
            </a:r>
          </a:p>
          <a:p>
            <a:r>
              <a:rPr lang="it-IT" sz="2400" dirty="0" smtClean="0"/>
              <a:t>5649 </a:t>
            </a:r>
            <a:r>
              <a:rPr lang="it-IT" sz="2400" dirty="0"/>
              <a:t>visualizzazioni, di cui 3913 visualizzazioni uniche</a:t>
            </a:r>
            <a:r>
              <a:rPr lang="it-IT" sz="2400" dirty="0" smtClean="0"/>
              <a:t>.</a:t>
            </a:r>
            <a:r>
              <a:rPr lang="it-IT" sz="2400" dirty="0"/>
              <a:t> </a:t>
            </a:r>
          </a:p>
          <a:p>
            <a:pPr lvl="0"/>
            <a:r>
              <a:rPr lang="it-IT" sz="2400" dirty="0"/>
              <a:t>Forum (8 discussioni</a:t>
            </a:r>
            <a:r>
              <a:rPr lang="it-IT" sz="2400" dirty="0" smtClean="0"/>
              <a:t>): </a:t>
            </a:r>
          </a:p>
          <a:p>
            <a:pPr marL="108000" lvl="0" indent="0">
              <a:buNone/>
            </a:pPr>
            <a:r>
              <a:rPr lang="it-IT" sz="2400" dirty="0" smtClean="0"/>
              <a:t>12 </a:t>
            </a:r>
            <a:r>
              <a:rPr lang="it-IT" sz="2400" dirty="0"/>
              <a:t>risposte </a:t>
            </a:r>
          </a:p>
          <a:p>
            <a:pPr lvl="0"/>
            <a:r>
              <a:rPr lang="it-IT" sz="2400" dirty="0"/>
              <a:t>Questionario (1): </a:t>
            </a:r>
            <a:endParaRPr lang="it-IT" sz="2400" dirty="0" smtClean="0"/>
          </a:p>
          <a:p>
            <a:pPr marL="108000" lvl="0" indent="0">
              <a:buNone/>
            </a:pPr>
            <a:r>
              <a:rPr lang="it-IT" sz="2400" dirty="0" smtClean="0"/>
              <a:t>73  </a:t>
            </a:r>
            <a:r>
              <a:rPr lang="it-IT" sz="2400" dirty="0"/>
              <a:t>compilati</a:t>
            </a:r>
          </a:p>
          <a:p>
            <a:pPr lvl="0"/>
            <a:r>
              <a:rPr lang="it-IT" sz="2400" dirty="0"/>
              <a:t>Sondaggi (4</a:t>
            </a:r>
            <a:r>
              <a:rPr lang="it-IT" sz="2400" dirty="0" smtClean="0"/>
              <a:t>):</a:t>
            </a:r>
          </a:p>
          <a:p>
            <a:pPr marL="108000" lvl="0" indent="0">
              <a:buNone/>
            </a:pPr>
            <a:r>
              <a:rPr lang="it-IT" sz="2400" dirty="0" smtClean="0"/>
              <a:t>183  </a:t>
            </a:r>
            <a:r>
              <a:rPr lang="it-IT" sz="2400" dirty="0"/>
              <a:t>votanti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29463" r="21542" b="9875"/>
          <a:stretch/>
        </p:blipFill>
        <p:spPr bwMode="auto">
          <a:xfrm>
            <a:off x="3825923" y="3282077"/>
            <a:ext cx="5318077" cy="356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507288" cy="994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it-IT" dirty="0"/>
              <a:t>Valutazione partecipata ex post dei due percorsi di consultazione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241356" y="1700808"/>
            <a:ext cx="8661288" cy="452592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08000" indent="0">
              <a:buNone/>
            </a:pPr>
            <a:r>
              <a:rPr lang="it-IT" sz="2400" dirty="0"/>
              <a:t>La consultazione per la valutazione è stata svolta da marzo ad aprile 2014, con 2 modalità</a:t>
            </a:r>
            <a:r>
              <a:rPr lang="it-IT" sz="2400" dirty="0" smtClean="0"/>
              <a:t>:</a:t>
            </a:r>
            <a:endParaRPr lang="it-IT" sz="2400" dirty="0"/>
          </a:p>
          <a:p>
            <a:pPr lvl="0"/>
            <a:r>
              <a:rPr lang="it-IT" sz="2400" dirty="0" err="1"/>
              <a:t>Survey</a:t>
            </a:r>
            <a:r>
              <a:rPr lang="it-IT" sz="2400" dirty="0"/>
              <a:t> on-line </a:t>
            </a:r>
          </a:p>
          <a:p>
            <a:pPr lvl="0"/>
            <a:r>
              <a:rPr lang="it-IT" sz="2400" dirty="0"/>
              <a:t>Interviste mirate dal vivo ad un gruppo ristretto di stakeholder di vari mondi (tecnici, imprese, no-profit, enti di controllo</a:t>
            </a:r>
            <a:r>
              <a:rPr lang="it-IT" sz="2400" dirty="0" smtClean="0"/>
              <a:t>).</a:t>
            </a:r>
          </a:p>
          <a:p>
            <a:pPr lvl="0"/>
            <a:endParaRPr lang="it-IT" sz="2400" dirty="0" smtClean="0"/>
          </a:p>
          <a:p>
            <a:pPr marL="108000" indent="0">
              <a:buNone/>
            </a:pPr>
            <a:endParaRPr lang="it-IT" sz="2400" dirty="0" smtClean="0"/>
          </a:p>
          <a:p>
            <a:pPr marL="108000" indent="0">
              <a:buNone/>
            </a:pPr>
            <a:r>
              <a:rPr lang="it-IT" sz="2400" dirty="0" smtClean="0"/>
              <a:t>Dalle </a:t>
            </a:r>
            <a:r>
              <a:rPr lang="it-IT" sz="2400" dirty="0"/>
              <a:t>due sperimentazioni emergono </a:t>
            </a:r>
            <a:r>
              <a:rPr lang="it-IT" sz="2400" dirty="0" smtClean="0"/>
              <a:t>vari </a:t>
            </a:r>
            <a:r>
              <a:rPr lang="it-IT" sz="2400" dirty="0"/>
              <a:t>elementi che possono essere riassunti e sintetizzati come punti di forza, debolezza, opportunità e </a:t>
            </a:r>
            <a:r>
              <a:rPr lang="it-IT" sz="2400" dirty="0" smtClean="0"/>
              <a:t>rischi.</a:t>
            </a:r>
            <a:endParaRPr lang="it-IT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170" name="Picture 2" descr="C:\Users\franceschini_s\Documents\immagini varie\swo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6" b="23490"/>
          <a:stretch/>
        </p:blipFill>
        <p:spPr bwMode="auto">
          <a:xfrm>
            <a:off x="3131840" y="3937068"/>
            <a:ext cx="2880319" cy="1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84561"/>
              </p:ext>
            </p:extLst>
          </p:nvPr>
        </p:nvGraphicFramePr>
        <p:xfrm>
          <a:off x="163116" y="1038637"/>
          <a:ext cx="8873380" cy="570273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srgbClr val="92D050"/>
                  </a:innerShdw>
                </a:effectLst>
                <a:tableStyleId>{5C22544A-7EE6-4342-B048-85BDC9FD1C3A}</a:tableStyleId>
              </a:tblPr>
              <a:tblGrid>
                <a:gridCol w="4436690"/>
                <a:gridCol w="4436690"/>
              </a:tblGrid>
              <a:tr h="3176637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 strumenti on-line permettono di ampliare il coinvolgimento e di avere risposte e informazioni in tempo reale.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di nuove forme di consultazione con tecniche dedicate di facilitazione e percorsi strutturati: percorsi integrati di focus </a:t>
                      </a:r>
                      <a:r>
                        <a:rPr lang="it-IT" sz="2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lang="it-IT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workshop, World </a:t>
                      </a:r>
                      <a:r>
                        <a:rPr lang="it-IT" sz="2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Café</a:t>
                      </a:r>
                      <a:r>
                        <a:rPr lang="it-IT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Forum combinati con social networks</a:t>
                      </a:r>
                      <a:r>
                        <a:rPr lang="it-IT" sz="20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7693" marR="87693" marT="43847" marB="43847"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0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Scarso coordinamento politico-istituzionale tra strumenti di consultazione e tavoli di concertazione istituzionali consolidati.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0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Difficoltà a coinvolgere su temi complessi e tecnici vari stakeholder, in particolare singoli cittadini, al di là della gamma di strumenti off-on line messi a disposizione</a:t>
                      </a:r>
                    </a:p>
                  </a:txBody>
                  <a:tcPr marL="87693" marR="87693" marT="43847" marB="43847">
                    <a:solidFill>
                      <a:schemeClr val="accent1">
                        <a:alpha val="92000"/>
                      </a:schemeClr>
                    </a:solidFill>
                  </a:tcPr>
                </a:tc>
              </a:tr>
              <a:tr h="2470705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Sviluppo di consapevolezza e competenze indirette nei partecipanti/</a:t>
                      </a:r>
                      <a:r>
                        <a:rPr lang="it-IT" sz="20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stakeholders</a:t>
                      </a:r>
                      <a:r>
                        <a:rPr lang="it-IT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rispetto ai contenuti delle </a:t>
                      </a:r>
                      <a:r>
                        <a:rPr lang="it-IT" sz="20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policies</a:t>
                      </a:r>
                      <a:r>
                        <a:rPr lang="it-IT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regionali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Possibilità di combinare partecipazione on-line e off-line con accesso a fonti di open data della Regione.</a:t>
                      </a:r>
                      <a:endParaRPr lang="it-IT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7693" marR="87693" marT="43847" marB="43847">
                    <a:solidFill>
                      <a:srgbClr val="FF0000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0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Paradosso dell’offerta di strumenti di consultazione rispetto alla domanda effettiva e alla partecipazione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0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Eccesso di aspettative verso nuove modalità di stakeholder engagement e nuovi canali rispetto alle effettive ricadute</a:t>
                      </a:r>
                      <a:endParaRPr lang="it-IT" sz="2000" b="1" dirty="0"/>
                    </a:p>
                  </a:txBody>
                  <a:tcPr marL="87693" marR="87693" marT="43847" marB="43847">
                    <a:solidFill>
                      <a:srgbClr val="FFC000">
                        <a:alpha val="9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olo 1"/>
          <p:cNvSpPr txBox="1">
            <a:spLocks/>
          </p:cNvSpPr>
          <p:nvPr/>
        </p:nvSpPr>
        <p:spPr>
          <a:xfrm>
            <a:off x="457200" y="188640"/>
            <a:ext cx="8507288" cy="994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it-IT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it-IT" dirty="0" err="1" smtClean="0"/>
              <a:t>SWOT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145124" y="3486909"/>
            <a:ext cx="570892" cy="648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it-IT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it-IT" sz="4800" dirty="0" smtClean="0">
                <a:solidFill>
                  <a:schemeClr val="bg1"/>
                </a:solidFill>
              </a:rPr>
              <a:t>S</a:t>
            </a:r>
            <a:endParaRPr lang="it-IT" sz="4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532440" y="6007189"/>
            <a:ext cx="570892" cy="648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it-IT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it-IT" sz="4800" dirty="0" smtClean="0">
                <a:solidFill>
                  <a:schemeClr val="bg1"/>
                </a:solidFill>
              </a:rPr>
              <a:t>T</a:t>
            </a:r>
            <a:endParaRPr lang="it-IT" sz="4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080999" y="6007189"/>
            <a:ext cx="570892" cy="648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it-IT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it-IT" sz="4800" dirty="0" smtClean="0">
                <a:solidFill>
                  <a:schemeClr val="bg1"/>
                </a:solidFill>
              </a:rPr>
              <a:t>O</a:t>
            </a:r>
            <a:endParaRPr lang="it-IT" sz="4800" dirty="0">
              <a:solidFill>
                <a:schemeClr val="bg1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8465604" y="3558917"/>
            <a:ext cx="570892" cy="648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it-IT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it-IT" sz="4800" dirty="0" smtClean="0">
                <a:solidFill>
                  <a:schemeClr val="bg1"/>
                </a:solidFill>
              </a:rPr>
              <a:t>W</a:t>
            </a:r>
            <a:endParaRPr lang="it-IT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251520" y="274680"/>
            <a:ext cx="8496944" cy="10105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it-IT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it-IT" dirty="0" smtClean="0"/>
              <a:t>Conclusioni e prospettive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30" y="3212976"/>
            <a:ext cx="3742581" cy="3672408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33623" y="980728"/>
            <a:ext cx="9010377" cy="18557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it-IT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l">
              <a:buFont typeface="StarSymbol"/>
              <a:buNone/>
            </a:pPr>
            <a:r>
              <a:rPr lang="it-IT" sz="2800" dirty="0" err="1" smtClean="0"/>
              <a:t>ioPartecipo</a:t>
            </a:r>
            <a:r>
              <a:rPr lang="it-IT" sz="2800" dirty="0" smtClean="0"/>
              <a:t>+ è da oltre un anno una piattaforma in uso con all’attivo 16 piazze, 1 premio vinto ( </a:t>
            </a:r>
            <a:r>
              <a:rPr lang="it-IT" sz="2800" dirty="0" err="1" smtClean="0"/>
              <a:t>eGov</a:t>
            </a:r>
            <a:r>
              <a:rPr lang="it-IT" sz="2800" dirty="0" smtClean="0"/>
              <a:t> 2013), una richiesta di riuso ( Regione Calabria). Gli strumenti ci sono, i contenuti anche.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61231" y="2708920"/>
            <a:ext cx="5202857" cy="5096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it-IT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l">
              <a:buFont typeface="StarSymbol"/>
              <a:buNone/>
            </a:pPr>
            <a:r>
              <a:rPr lang="it-IT" sz="2800" dirty="0" smtClean="0"/>
              <a:t>Il salto di qualità è nel credere e investire sulla partecipazione dei cittadini come </a:t>
            </a:r>
            <a:r>
              <a:rPr lang="it-IT" sz="2800" b="1" dirty="0" smtClean="0"/>
              <a:t>valore</a:t>
            </a:r>
            <a:r>
              <a:rPr lang="it-IT" sz="2800" dirty="0" smtClean="0"/>
              <a:t> per progettare e implementare le policy pubbliche in modo più </a:t>
            </a:r>
            <a:r>
              <a:rPr lang="it-IT" sz="2800" b="1" dirty="0" smtClean="0"/>
              <a:t>trasparente e efficace</a:t>
            </a:r>
            <a:r>
              <a:rPr lang="it-IT" sz="2800" dirty="0" smtClean="0"/>
              <a:t>. In questo senso </a:t>
            </a:r>
            <a:r>
              <a:rPr lang="it-IT" sz="2800" dirty="0" err="1" smtClean="0"/>
              <a:t>ePolicy</a:t>
            </a:r>
            <a:r>
              <a:rPr lang="it-IT" sz="2800" dirty="0" smtClean="0"/>
              <a:t> e </a:t>
            </a:r>
            <a:r>
              <a:rPr lang="it-IT" sz="2800" dirty="0" err="1" smtClean="0"/>
              <a:t>ioPartecipo</a:t>
            </a:r>
            <a:r>
              <a:rPr lang="it-IT" sz="2800" dirty="0" smtClean="0"/>
              <a:t>+ possono contribuire.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374528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611560" y="2132856"/>
            <a:ext cx="7772039" cy="14695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it-IT" dirty="0" smtClean="0"/>
              <a:t>Grazie  </a:t>
            </a:r>
            <a:r>
              <a:rPr lang="it-IT" i="1" dirty="0" err="1" smtClean="0"/>
              <a:t>Thank</a:t>
            </a:r>
            <a:r>
              <a:rPr lang="it-IT" i="1" dirty="0" smtClean="0"/>
              <a:t> </a:t>
            </a:r>
            <a:r>
              <a:rPr lang="it-IT" i="1" dirty="0" err="1" smtClean="0"/>
              <a:t>you</a:t>
            </a:r>
            <a:r>
              <a:rPr lang="it-IT" i="1" dirty="0"/>
              <a:t/>
            </a:r>
            <a:br>
              <a:rPr lang="it-IT" i="1" dirty="0"/>
            </a:br>
            <a:r>
              <a:rPr lang="it-IT" sz="2400" dirty="0"/>
              <a:t>Sabrina </a:t>
            </a:r>
            <a:r>
              <a:rPr lang="it-IT" sz="2400" dirty="0" smtClean="0"/>
              <a:t>Franceschini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Regione Emilia-Romagna</a:t>
            </a:r>
            <a:br>
              <a:rPr lang="it-IT" sz="18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400" dirty="0" smtClean="0">
                <a:hlinkClick r:id="rId3"/>
              </a:rPr>
              <a:t>sfranceschini@regione.emilia-romagna.it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@</a:t>
            </a:r>
            <a:r>
              <a:rPr lang="it-IT" sz="2400" dirty="0" err="1" smtClean="0"/>
              <a:t>Sabrina_F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@</a:t>
            </a:r>
            <a:r>
              <a:rPr lang="it-IT" sz="2400" dirty="0" err="1" smtClean="0"/>
              <a:t>ioPartecipoPlus</a:t>
            </a:r>
            <a:endParaRPr lang="it-I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 smtClean="0"/>
              <a:t>Contesto</a:t>
            </a:r>
            <a:endParaRPr lang="it-IT" dirty="0"/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179512" y="980728"/>
            <a:ext cx="8712968" cy="1944216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r>
              <a:rPr lang="it-IT" sz="2400" dirty="0"/>
              <a:t>La Regione Emilia-Romagna ha sviluppato progetti di e-</a:t>
            </a:r>
            <a:r>
              <a:rPr lang="it-IT" sz="2400" dirty="0" err="1"/>
              <a:t>democracy</a:t>
            </a:r>
            <a:r>
              <a:rPr lang="it-IT" sz="2400" dirty="0"/>
              <a:t> fin dal 2004, con Partecipa.net prima ed Io Partecipo poi, ha sperimentato soluzioni per il coinvolgimento dei cittadini e la partecipazione degli stessi alle politiche regionali e locali. </a:t>
            </a:r>
            <a:endParaRPr lang="it-IT" sz="2400" dirty="0" smtClean="0"/>
          </a:p>
        </p:txBody>
      </p:sp>
      <p:sp>
        <p:nvSpPr>
          <p:cNvPr id="7" name="Pentagono 6"/>
          <p:cNvSpPr/>
          <p:nvPr/>
        </p:nvSpPr>
        <p:spPr>
          <a:xfrm>
            <a:off x="539552" y="3545628"/>
            <a:ext cx="8568952" cy="122413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83568" y="40050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2004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267744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2008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887924" y="40903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2009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24128" y="39237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2011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107716" y="40770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2013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244408" y="39624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2015?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2" y="4362196"/>
            <a:ext cx="1691472" cy="1127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8" r="3881" b="14032"/>
          <a:stretch/>
        </p:blipFill>
        <p:spPr>
          <a:xfrm>
            <a:off x="1689212" y="2884796"/>
            <a:ext cx="1874676" cy="8322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81732"/>
            <a:ext cx="1440160" cy="1099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4" b="36712"/>
          <a:stretch/>
        </p:blipFill>
        <p:spPr>
          <a:xfrm>
            <a:off x="4666828" y="3278523"/>
            <a:ext cx="2857500" cy="6552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14275" r="20397" b="10658"/>
          <a:stretch/>
        </p:blipFill>
        <p:spPr>
          <a:xfrm>
            <a:off x="6809380" y="4433477"/>
            <a:ext cx="1291012" cy="11557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 smtClean="0"/>
              <a:t>Contesto</a:t>
            </a:r>
            <a:endParaRPr lang="it-IT" dirty="0"/>
          </a:p>
        </p:txBody>
      </p:sp>
      <p:pic>
        <p:nvPicPr>
          <p:cNvPr id="4098" name="Picture 2" descr="C:\Users\franceschini_s\Documents\immagini varie\passato e futu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21311"/>
            <a:ext cx="3563888" cy="477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323528" y="1124744"/>
            <a:ext cx="4968552" cy="496855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r>
              <a:rPr lang="it-IT" sz="2400" dirty="0" smtClean="0"/>
              <a:t>I cambiamenti avvenuti in 10 anni, sia dal punto di visto politico-sociale, che di dinamiche, abitudini e stili di consumo dei nuovi mezzi di comunicazione, fin alla mutata situazione normativa ( dal livello europeo, a quello regionale di settore fin alla legge 3/2010) ha richiesto un ripensamento ed una evoluzione delle metodologie e degli strumenti</a:t>
            </a:r>
            <a:r>
              <a:rPr lang="it-IT" sz="2400" dirty="0" smtClean="0"/>
              <a:t>. Nel 2012, anche grazie ai contributi del progetto </a:t>
            </a:r>
            <a:r>
              <a:rPr lang="it-IT" sz="2400" dirty="0" err="1" smtClean="0"/>
              <a:t>ePolicy</a:t>
            </a:r>
            <a:r>
              <a:rPr lang="it-IT" sz="2400" dirty="0" smtClean="0"/>
              <a:t>, si comincia a sviluppare il nuovo progetto.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930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ject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 smtClean="0"/>
              <a:t>Obiettivi dell’istituzione </a:t>
            </a:r>
            <a:endParaRPr lang="it-IT" dirty="0"/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467544" y="1484784"/>
            <a:ext cx="8136904" cy="3744416"/>
          </a:xfrm>
        </p:spPr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r>
              <a:rPr lang="it-IT" sz="2400" dirty="0" smtClean="0"/>
              <a:t>realizzare </a:t>
            </a:r>
            <a:r>
              <a:rPr lang="it-IT" sz="2400" dirty="0"/>
              <a:t>uno spazio web che stimoli ed agevoli la partecipazione dei cittadini dell’Emilia-Romagna alla definizione, realizzazione e/o valutazione delle politiche </a:t>
            </a:r>
            <a:r>
              <a:rPr lang="it-IT" sz="2400" dirty="0" smtClean="0"/>
              <a:t>regionali.</a:t>
            </a:r>
          </a:p>
          <a:p>
            <a:r>
              <a:rPr lang="it-IT" sz="2400" dirty="0" smtClean="0"/>
              <a:t>offrire </a:t>
            </a:r>
            <a:r>
              <a:rPr lang="it-IT" sz="2400" dirty="0"/>
              <a:t>ai cittadini un’informazione completa e sinottica </a:t>
            </a:r>
            <a:r>
              <a:rPr lang="it-IT" sz="2400" dirty="0" smtClean="0"/>
              <a:t>sulle politiche </a:t>
            </a:r>
            <a:r>
              <a:rPr lang="it-IT" sz="2400" dirty="0"/>
              <a:t>regionali che </a:t>
            </a:r>
            <a:r>
              <a:rPr lang="it-IT" sz="2400" dirty="0" smtClean="0"/>
              <a:t>prevedono </a:t>
            </a:r>
            <a:r>
              <a:rPr lang="it-IT" sz="2400" dirty="0"/>
              <a:t>momenti di partecipazione, attuando così anche un principio di trasparenza</a:t>
            </a:r>
            <a:r>
              <a:rPr lang="it-IT" sz="2400" dirty="0" smtClean="0"/>
              <a:t>.</a:t>
            </a:r>
          </a:p>
          <a:p>
            <a:endParaRPr lang="it-IT" sz="2400" dirty="0">
              <a:effectLst/>
            </a:endParaRPr>
          </a:p>
          <a:p>
            <a:pPr marL="108000" indent="0">
              <a:buNone/>
            </a:pPr>
            <a:r>
              <a:rPr lang="it-IT" sz="2400" dirty="0" smtClean="0"/>
              <a:t>…piuttosto chiari… i soliti </a:t>
            </a:r>
            <a:r>
              <a:rPr lang="it-IT" sz="2400" dirty="0" smtClean="0">
                <a:sym typeface="Wingdings" panose="05000000000000000000" pitchFamily="2" charset="2"/>
              </a:rPr>
              <a:t></a:t>
            </a:r>
            <a:endParaRPr lang="it-IT" sz="24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3" b="7972"/>
          <a:stretch/>
        </p:blipFill>
        <p:spPr>
          <a:xfrm>
            <a:off x="5544616" y="3789040"/>
            <a:ext cx="3635896" cy="309093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" y="2307712"/>
            <a:ext cx="3533775" cy="4572000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it-IT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it-IT" dirty="0" smtClean="0"/>
              <a:t>Obiettivi/bisogni degli utenti? 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1268760"/>
            <a:ext cx="8017682" cy="93610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08000" indent="0">
              <a:buNone/>
            </a:pPr>
            <a:r>
              <a:rPr lang="it-IT" sz="2400" dirty="0" smtClean="0"/>
              <a:t>Cosa ne sappiamo? Spesso si progetta più sulla base dei vincoli (interni) dell’organizzazione. C’è un bisogno di cambiamento, e anche una volontà di, ma si naviga a vista…</a:t>
            </a:r>
            <a:endParaRPr lang="it-IT" sz="2400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5544616" y="2708920"/>
            <a:ext cx="3707904" cy="136815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08000" indent="0">
              <a:buNone/>
            </a:pPr>
            <a:r>
              <a:rPr lang="it-IT" sz="2400" dirty="0" smtClean="0"/>
              <a:t>Questa volta abbiamo scelto una strada diversa…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2405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lan user engagement 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 smtClean="0"/>
              <a:t>Progettazione in </a:t>
            </a:r>
            <a:r>
              <a:rPr lang="it-IT" dirty="0" err="1" smtClean="0"/>
              <a:t>codesign</a:t>
            </a:r>
            <a:endParaRPr lang="it-IT" dirty="0"/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316440" y="1268760"/>
            <a:ext cx="8686440" cy="132444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r>
              <a:rPr lang="it-IT" sz="2400" dirty="0"/>
              <a:t>Il progetto si è sviluppato con un’intensa attività di progettazione partecipata realizzata nel periodo febbraio-giugno 2013 attraverso 4 focus </a:t>
            </a:r>
            <a:r>
              <a:rPr lang="it-IT" sz="2400" dirty="0" err="1"/>
              <a:t>group</a:t>
            </a:r>
            <a:r>
              <a:rPr lang="it-IT" sz="2400" dirty="0"/>
              <a:t>, con diversi </a:t>
            </a:r>
            <a:r>
              <a:rPr lang="it-IT" sz="2400" dirty="0" err="1"/>
              <a:t>stakeholders</a:t>
            </a:r>
            <a:r>
              <a:rPr lang="it-IT" sz="2400" dirty="0"/>
              <a:t> in rappresentanza di altrettante realtà sia istituzionali che private, e con un test rivolto agli utenti on line per verificare lo strumento prototipo da produrre.</a:t>
            </a:r>
            <a:endParaRPr lang="it-IT" sz="2400" dirty="0">
              <a:effectLst/>
            </a:endParaRP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8873" t="16714" r="8873" b="5488"/>
          <a:stretch>
            <a:fillRect/>
          </a:stretch>
        </p:blipFill>
        <p:spPr>
          <a:xfrm>
            <a:off x="316440" y="4062265"/>
            <a:ext cx="4752000" cy="28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20100" t="16418" r="9836" b="5320"/>
          <a:stretch>
            <a:fillRect/>
          </a:stretch>
        </p:blipFill>
        <p:spPr>
          <a:xfrm>
            <a:off x="4764352" y="4053985"/>
            <a:ext cx="4056120" cy="2831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871559" y="4278625"/>
            <a:ext cx="3120479" cy="22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000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1800" b="0" i="0" u="none" strike="noStrike" kern="1200" spc="0">
              <a:ln>
                <a:noFill/>
              </a:ln>
              <a:solidFill>
                <a:srgbClr val="FFFFFF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619240" y="4314985"/>
            <a:ext cx="1352520" cy="610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000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1800" b="0" i="0" u="none" strike="noStrike" kern="1200" spc="0">
              <a:ln>
                <a:noFill/>
              </a:ln>
              <a:solidFill>
                <a:srgbClr val="FFFFFF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llow people to participate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3889" b="10313"/>
          <a:stretch>
            <a:fillRect/>
          </a:stretch>
        </p:blipFill>
        <p:spPr>
          <a:xfrm>
            <a:off x="0" y="1659960"/>
            <a:ext cx="9143640" cy="5197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16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7056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 smtClean="0"/>
              <a:t>Design for </a:t>
            </a:r>
            <a:r>
              <a:rPr lang="it-IT" dirty="0" err="1" smtClean="0"/>
              <a:t>people</a:t>
            </a:r>
            <a:r>
              <a:rPr lang="it-IT" dirty="0" smtClean="0"/>
              <a:t>….</a:t>
            </a:r>
            <a:endParaRPr lang="it-IT" b="1" dirty="0"/>
          </a:p>
        </p:txBody>
      </p:sp>
      <p:pic>
        <p:nvPicPr>
          <p:cNvPr id="6" name="Immagine 1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369000">
            <a:off x="1984049" y="4479603"/>
            <a:ext cx="3242160" cy="2431800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prstDash val="solid"/>
            <a:miter/>
          </a:ln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826200">
            <a:off x="-166042" y="4433405"/>
            <a:ext cx="1837439" cy="2449800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prstDash val="solid"/>
            <a:miter/>
          </a:ln>
        </p:spPr>
      </p:pic>
      <p:pic>
        <p:nvPicPr>
          <p:cNvPr id="8" name="Immagine 1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rot="444000">
            <a:off x="5261132" y="4330019"/>
            <a:ext cx="1942199" cy="2589839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prstDash val="solid"/>
            <a:miter/>
          </a:ln>
        </p:spPr>
      </p:pic>
      <p:pic>
        <p:nvPicPr>
          <p:cNvPr id="9" name="Immagine 1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 l="30015" t="27112" r="16182" b="30953"/>
          <a:stretch>
            <a:fillRect/>
          </a:stretch>
        </p:blipFill>
        <p:spPr>
          <a:xfrm rot="1089000">
            <a:off x="6714046" y="4332832"/>
            <a:ext cx="1969560" cy="2047319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prstDash val="solid"/>
            <a:miter/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 t="59884" b="-1362"/>
          <a:stretch>
            <a:fillRect/>
          </a:stretch>
        </p:blipFill>
        <p:spPr>
          <a:xfrm>
            <a:off x="5119205" y="1052736"/>
            <a:ext cx="4075207" cy="25473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6"/>
          <p:cNvSpPr/>
          <p:nvPr/>
        </p:nvSpPr>
        <p:spPr>
          <a:xfrm>
            <a:off x="5220072" y="2498571"/>
            <a:ext cx="2847960" cy="26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000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1800" b="0" i="0" u="none" strike="noStrike" kern="1200" spc="0">
              <a:ln>
                <a:noFill/>
              </a:ln>
              <a:solidFill>
                <a:srgbClr val="FFFFFF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Rettangolo 7"/>
          <p:cNvSpPr/>
          <p:nvPr/>
        </p:nvSpPr>
        <p:spPr>
          <a:xfrm>
            <a:off x="5220072" y="1062364"/>
            <a:ext cx="396360" cy="1402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000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1800" b="0" i="0" u="none" strike="noStrike" kern="1200" spc="0">
              <a:ln>
                <a:noFill/>
              </a:ln>
              <a:solidFill>
                <a:srgbClr val="FFFFFF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Rettangolo 5"/>
          <p:cNvSpPr/>
          <p:nvPr/>
        </p:nvSpPr>
        <p:spPr>
          <a:xfrm>
            <a:off x="6379705" y="3463624"/>
            <a:ext cx="2773080" cy="27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https://www.</a:t>
            </a:r>
            <a:r>
              <a:rPr lang="it-IT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gov.uk</a:t>
            </a:r>
            <a:r>
              <a:rPr lang="it-IT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/service-manual/start</a:t>
            </a: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107504" y="1795995"/>
            <a:ext cx="8229240" cy="6262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1" indent="0">
              <a:spcBef>
                <a:spcPts val="558"/>
              </a:spcBef>
              <a:spcAft>
                <a:spcPts val="1417"/>
              </a:spcAft>
              <a:buNone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</a:rPr>
              <a:t>1.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</a:rPr>
              <a:t>Partire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</a:rPr>
              <a:t>dai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</a:rPr>
              <a:t>bisogni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</a:rPr>
              <a:t>degli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</a:rPr>
              <a:t>utenti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</a:rPr>
              <a:t>…</a:t>
            </a:r>
            <a:endPara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18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107504" y="2219316"/>
            <a:ext cx="8229240" cy="12524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1" indent="0">
              <a:spcBef>
                <a:spcPts val="558"/>
              </a:spcBef>
              <a:spcAft>
                <a:spcPts val="1417"/>
              </a:spcAft>
              <a:buNone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</a:rPr>
              <a:t>2. Design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</a:rPr>
              <a:t>, Build and Evaluate iteratively…</a:t>
            </a:r>
          </a:p>
          <a:p>
            <a:pPr marL="457200" indent="0">
              <a:buNone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</a:rPr>
              <a:t>… to learn where and how to improve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  <p:bldP spid="1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735248" y="274680"/>
            <a:ext cx="8229240" cy="706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it-IT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it-IT" sz="4000" dirty="0" err="1">
                <a:solidFill>
                  <a:schemeClr val="tx1"/>
                </a:solidFill>
              </a:rPr>
              <a:t>Concept</a:t>
            </a:r>
            <a:r>
              <a:rPr lang="it-IT" sz="4000" dirty="0">
                <a:solidFill>
                  <a:schemeClr val="tx1"/>
                </a:solidFill>
              </a:rPr>
              <a:t>: </a:t>
            </a:r>
            <a:r>
              <a:rPr lang="it-IT" sz="4000" dirty="0" smtClean="0">
                <a:solidFill>
                  <a:schemeClr val="tx1"/>
                </a:solidFill>
              </a:rPr>
              <a:t>le piazze della partecipazione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-108520" y="1340768"/>
            <a:ext cx="4392668" cy="442108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r>
              <a:rPr lang="it-IT" sz="2400" dirty="0"/>
              <a:t>Il risultato è un ambiente completamente nuovo che utilizza la metafora della “piazza”, luogo che per eccellenza nelle città riunisce i cittadini, per ricreare in uno spazio virtuale relazioni e discussioni sulle politiche pubbliche. Le “piazza della partecipazione” offrono strumenti che vanno dai </a:t>
            </a:r>
            <a:r>
              <a:rPr lang="it-IT" sz="2400" dirty="0" smtClean="0"/>
              <a:t>classici </a:t>
            </a:r>
            <a:r>
              <a:rPr lang="it-IT" sz="2400" dirty="0"/>
              <a:t>forum, ai blog, a sondaggi o questionari per discutere e scegliere tra le soluzioni possibili.</a:t>
            </a:r>
            <a:endParaRPr lang="it-IT" sz="2400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0" t="19735" r="22631" b="11765"/>
          <a:stretch/>
        </p:blipFill>
        <p:spPr bwMode="auto">
          <a:xfrm>
            <a:off x="4312050" y="1196752"/>
            <a:ext cx="5027181" cy="3883518"/>
          </a:xfrm>
          <a:prstGeom prst="rect">
            <a:avLst/>
          </a:prstGeom>
          <a:noFill/>
          <a:ln>
            <a:noFill/>
          </a:ln>
          <a:effectLst>
            <a:reflection stA="90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91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251520" y="260648"/>
            <a:ext cx="4392668" cy="442108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r>
              <a:rPr lang="it-IT" sz="2400" dirty="0" smtClean="0"/>
              <a:t>le </a:t>
            </a:r>
            <a:r>
              <a:rPr lang="it-IT" sz="2400" dirty="0"/>
              <a:t>piazze sono spazi virtuali </a:t>
            </a:r>
            <a:r>
              <a:rPr lang="it-IT" sz="2400" b="1" dirty="0"/>
              <a:t>flessibili</a:t>
            </a:r>
            <a:r>
              <a:rPr lang="it-IT" sz="2400" dirty="0"/>
              <a:t> e </a:t>
            </a:r>
            <a:r>
              <a:rPr lang="it-IT" sz="2400" b="1" dirty="0"/>
              <a:t>personalizzati</a:t>
            </a:r>
            <a:endParaRPr lang="it-IT" sz="2400" dirty="0"/>
          </a:p>
          <a:p>
            <a:r>
              <a:rPr lang="it-IT" sz="2400" dirty="0"/>
              <a:t>inseriti all’interno di una </a:t>
            </a:r>
            <a:r>
              <a:rPr lang="it-IT" sz="2400" b="1" dirty="0"/>
              <a:t>piattaforma unica e coerente</a:t>
            </a:r>
            <a:endParaRPr lang="it-IT" sz="2400" dirty="0"/>
          </a:p>
          <a:p>
            <a:pPr marL="108000" indent="0">
              <a:buNone/>
            </a:pPr>
            <a:r>
              <a:rPr lang="it-IT" sz="2400" dirty="0" smtClean="0"/>
              <a:t>La </a:t>
            </a:r>
            <a:r>
              <a:rPr lang="it-IT" sz="2400" dirty="0"/>
              <a:t>presenza di una piattaforma centrale per fare partecipazione contribuisce </a:t>
            </a:r>
            <a:r>
              <a:rPr lang="it-IT" sz="2400" dirty="0" smtClean="0"/>
              <a:t>ad </a:t>
            </a:r>
            <a:r>
              <a:rPr lang="it-IT" sz="2400" dirty="0"/>
              <a:t>incrementare:</a:t>
            </a:r>
          </a:p>
          <a:p>
            <a:r>
              <a:rPr lang="it-IT" sz="2400" dirty="0" err="1"/>
              <a:t>customer</a:t>
            </a:r>
            <a:r>
              <a:rPr lang="it-IT" sz="2400" dirty="0"/>
              <a:t> base, </a:t>
            </a:r>
          </a:p>
          <a:p>
            <a:r>
              <a:rPr lang="it-IT" sz="2400" dirty="0"/>
              <a:t>archivio </a:t>
            </a:r>
            <a:r>
              <a:rPr lang="it-IT" sz="2400" dirty="0" smtClean="0"/>
              <a:t>progetti</a:t>
            </a:r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8170" r="22774" b="11633"/>
          <a:stretch/>
        </p:blipFill>
        <p:spPr bwMode="auto">
          <a:xfrm>
            <a:off x="5324648" y="18716"/>
            <a:ext cx="3927872" cy="36263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  <a:reflection stA="97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413431" y="5112568"/>
            <a:ext cx="8695073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08000" indent="0">
              <a:buNone/>
            </a:pPr>
            <a:r>
              <a:rPr lang="it-IT" sz="2400" b="1" dirty="0" smtClean="0"/>
              <a:t>Logica </a:t>
            </a:r>
            <a:r>
              <a:rPr lang="it-IT" sz="2400" b="1" dirty="0"/>
              <a:t>e piattaforma Open</a:t>
            </a:r>
            <a:endParaRPr lang="it-IT" sz="2400" dirty="0"/>
          </a:p>
          <a:p>
            <a:pPr marL="108000" indent="0">
              <a:buNone/>
            </a:pPr>
            <a:r>
              <a:rPr lang="it-IT" sz="2400" dirty="0" smtClean="0"/>
              <a:t>favorendo </a:t>
            </a:r>
            <a:r>
              <a:rPr lang="it-IT" sz="2400" dirty="0"/>
              <a:t>il riuso </a:t>
            </a:r>
            <a:r>
              <a:rPr lang="it-IT" sz="2400" dirty="0" smtClean="0"/>
              <a:t>(</a:t>
            </a:r>
            <a:r>
              <a:rPr lang="it-IT" sz="2400" dirty="0" err="1" smtClean="0"/>
              <a:t>Plone</a:t>
            </a:r>
            <a:r>
              <a:rPr lang="it-IT" sz="2400" dirty="0" smtClean="0"/>
              <a:t>) si </a:t>
            </a:r>
            <a:r>
              <a:rPr lang="it-IT" sz="2400" dirty="0"/>
              <a:t>potranno attivare meccanismi di sponsorizzazione </a:t>
            </a:r>
            <a:r>
              <a:rPr lang="it-IT" sz="2400" dirty="0" smtClean="0"/>
              <a:t>diffusa incrementando </a:t>
            </a:r>
            <a:r>
              <a:rPr lang="it-IT" sz="2400" dirty="0"/>
              <a:t>le risorse dedicate alla manutenzione evolutiva degli </a:t>
            </a:r>
            <a:r>
              <a:rPr lang="it-IT" sz="2400" dirty="0" smtClean="0"/>
              <a:t>strumenti.</a:t>
            </a: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348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definit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definit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1035</Words>
  <Application>Microsoft Office PowerPoint</Application>
  <PresentationFormat>Presentazione su schermo (4:3)</PresentationFormat>
  <Paragraphs>90</Paragraphs>
  <Slides>18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  <vt:variant>
        <vt:lpstr>Presentazioni personalizzate</vt:lpstr>
      </vt:variant>
      <vt:variant>
        <vt:i4>1</vt:i4>
      </vt:variant>
    </vt:vector>
  </HeadingPairs>
  <TitlesOfParts>
    <vt:vector size="22" baseType="lpstr">
      <vt:lpstr>Predefinito</vt:lpstr>
      <vt:lpstr>Predefinito 1</vt:lpstr>
      <vt:lpstr>Predefinito 2</vt:lpstr>
      <vt:lpstr>Coinvolgere i cittadini nel processo decisionale: la piattaforma della Regione  Emilia-Romagna per la partecipazione on line</vt:lpstr>
      <vt:lpstr>Contesto</vt:lpstr>
      <vt:lpstr>Contesto</vt:lpstr>
      <vt:lpstr>Obiettivi dell’istituzione </vt:lpstr>
      <vt:lpstr>Presentazione standard di PowerPoint</vt:lpstr>
      <vt:lpstr>Progettazione in codesign</vt:lpstr>
      <vt:lpstr>Design for people….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ioPartecipo+ &amp; ePolicy</vt:lpstr>
      <vt:lpstr>Percorso Por FESR Green economy</vt:lpstr>
      <vt:lpstr>La piazza Green economy e sostenibilità energetica  </vt:lpstr>
      <vt:lpstr>Valutazione partecipata ex post dei due percorsi di consultazione    </vt:lpstr>
      <vt:lpstr>Presentazione standard di PowerPoint</vt:lpstr>
      <vt:lpstr>Presentazione standard di PowerPoint</vt:lpstr>
      <vt:lpstr>Grazie  Thank you Sabrina Franceschini Regione Emilia-Romagna  sfranceschini@regione.emilia-romagna.it  @Sabrina_F @ioPartecipoPlus</vt:lpstr>
      <vt:lpstr>Presentazione personalizzata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Coinvolgere i cittadini nel processo decisionale: la piattaforma della Regione  Emilia-Romagna per la partecipazione on line</dc:title>
  <dc:creator>Franceschini Sabrina</dc:creator>
  <cp:lastModifiedBy>Franceschini Sabrina</cp:lastModifiedBy>
  <cp:revision>64</cp:revision>
  <dcterms:modified xsi:type="dcterms:W3CDTF">2014-10-10T10:58:17Z</dcterms:modified>
</cp:coreProperties>
</file>