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6" r:id="rId3"/>
    <p:sldId id="290" r:id="rId4"/>
    <p:sldId id="297" r:id="rId5"/>
    <p:sldId id="257" r:id="rId6"/>
    <p:sldId id="285" r:id="rId7"/>
    <p:sldId id="258" r:id="rId8"/>
    <p:sldId id="304" r:id="rId9"/>
    <p:sldId id="305" r:id="rId10"/>
    <p:sldId id="306" r:id="rId11"/>
    <p:sldId id="307" r:id="rId12"/>
    <p:sldId id="308" r:id="rId13"/>
    <p:sldId id="298" r:id="rId14"/>
    <p:sldId id="259" r:id="rId15"/>
    <p:sldId id="299" r:id="rId16"/>
    <p:sldId id="263" r:id="rId17"/>
    <p:sldId id="289" r:id="rId18"/>
    <p:sldId id="300" r:id="rId19"/>
    <p:sldId id="301" r:id="rId20"/>
    <p:sldId id="303" r:id="rId21"/>
    <p:sldId id="302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ACC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8" autoAdjust="0"/>
    <p:restoredTop sz="99245" autoAdjust="0"/>
  </p:normalViewPr>
  <p:slideViewPr>
    <p:cSldViewPr>
      <p:cViewPr varScale="1">
        <p:scale>
          <a:sx n="93" d="100"/>
          <a:sy n="93" d="100"/>
        </p:scale>
        <p:origin x="-13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8059F-9984-794B-9EE0-70B299F6524B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4ABDF-034F-DF40-9DAC-46595C142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50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11D43-A58E-AD4A-AA21-7167EEFD1A2B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D6D05-B541-5B49-B9D5-A6CDF7B6B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48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 userDrawn="1"/>
        </p:nvSpPr>
        <p:spPr>
          <a:xfrm>
            <a:off x="6588224" y="836712"/>
            <a:ext cx="2555776" cy="6021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519F-D213-4C49-84D2-790F8983E55D}" type="datetimeFigureOut">
              <a:rPr lang="it-IT" smtClean="0"/>
              <a:t>12/10/14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1890-E0F4-4BDE-86E0-BBCEE42EA32B}" type="slidenum">
              <a:rPr lang="it-IT" smtClean="0"/>
              <a:t>‹#›</a:t>
            </a:fld>
            <a:endParaRPr lang="it-IT"/>
          </a:p>
        </p:txBody>
      </p:sp>
      <p:pic>
        <p:nvPicPr>
          <p:cNvPr id="3077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65" y="-27385"/>
            <a:ext cx="9130135" cy="204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519F-D213-4C49-84D2-790F8983E55D}" type="datetimeFigureOut">
              <a:rPr lang="it-IT" smtClean="0"/>
              <a:t>12/10/14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1890-E0F4-4BDE-86E0-BBCEE42EA32B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519F-D213-4C49-84D2-790F8983E55D}" type="datetimeFigureOut">
              <a:rPr lang="it-IT" smtClean="0"/>
              <a:t>12/10/14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1890-E0F4-4BDE-86E0-BBCEE42EA32B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9842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1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519F-D213-4C49-84D2-790F8983E55D}" type="datetimeFigureOut">
              <a:rPr lang="it-IT" smtClean="0"/>
              <a:t>12/10/14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1890-E0F4-4BDE-86E0-BBCEE42EA32B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519F-D213-4C49-84D2-790F8983E55D}" type="datetimeFigureOut">
              <a:rPr lang="it-IT" smtClean="0"/>
              <a:t>12/10/14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1890-E0F4-4BDE-86E0-BBCEE42EA32B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519F-D213-4C49-84D2-790F8983E55D}" type="datetimeFigureOut">
              <a:rPr lang="it-IT" smtClean="0"/>
              <a:t>12/10/14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1890-E0F4-4BDE-86E0-BBCEE42EA32B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519F-D213-4C49-84D2-790F8983E55D}" type="datetimeFigureOut">
              <a:rPr lang="it-IT" smtClean="0"/>
              <a:t>12/10/14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1890-E0F4-4BDE-86E0-BBCEE42EA32B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519F-D213-4C49-84D2-790F8983E55D}" type="datetimeFigureOut">
              <a:rPr lang="it-IT" smtClean="0"/>
              <a:t>12/10/14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1890-E0F4-4BDE-86E0-BBCEE42EA32B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519F-D213-4C49-84D2-790F8983E55D}" type="datetimeFigureOut">
              <a:rPr lang="it-IT" smtClean="0"/>
              <a:t>12/10/14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1890-E0F4-4BDE-86E0-BBCEE42EA32B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519F-D213-4C49-84D2-790F8983E55D}" type="datetimeFigureOut">
              <a:rPr lang="it-IT" smtClean="0"/>
              <a:t>12/10/14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1890-E0F4-4BDE-86E0-BBCEE42EA32B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519F-D213-4C49-84D2-790F8983E55D}" type="datetimeFigureOut">
              <a:rPr lang="it-IT" smtClean="0"/>
              <a:t>12/10/14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1890-E0F4-4BDE-86E0-BBCEE42EA32B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gif"/><Relationship Id="rId18" Type="http://schemas.openxmlformats.org/officeDocument/2006/relationships/image" Target="../media/image5.png"/><Relationship Id="rId19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23143" y="-27384"/>
            <a:ext cx="4857369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D:\SERVERCONTENTS\TEMP\epolicyTheme\images\header-objec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39394" y="6239337"/>
            <a:ext cx="1452686" cy="502031"/>
          </a:xfrm>
          <a:prstGeom prst="rect">
            <a:avLst/>
          </a:prstGeom>
          <a:noFill/>
        </p:spPr>
      </p:pic>
      <p:pic>
        <p:nvPicPr>
          <p:cNvPr id="2051" name="Picture 3" descr="D:\SERVERCONTENTS\TEMP\epolicyTheme\images\page_gl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2972"/>
            <a:ext cx="7308304" cy="1687836"/>
          </a:xfrm>
          <a:prstGeom prst="rect">
            <a:avLst/>
          </a:prstGeom>
          <a:noFill/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B519F-D213-4C49-84D2-790F8983E55D}" type="datetimeFigureOut">
              <a:rPr lang="it-IT" smtClean="0"/>
              <a:t>12/10/14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88568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21890-E0F4-4BDE-86E0-BBCEE42EA32B}" type="slidenum">
              <a:rPr lang="it-IT" smtClean="0"/>
              <a:t>‹#›</a:t>
            </a:fld>
            <a:endParaRPr lang="it-IT"/>
          </a:p>
        </p:txBody>
      </p:sp>
      <p:pic>
        <p:nvPicPr>
          <p:cNvPr id="2052" name="Picture 4" descr="D:\SERVERCONTENTS\TEMP\epolicyTheme\images\eu-flag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84168" y="6381328"/>
            <a:ext cx="482004" cy="318123"/>
          </a:xfrm>
          <a:prstGeom prst="rect">
            <a:avLst/>
          </a:prstGeom>
          <a:noFill/>
        </p:spPr>
      </p:pic>
      <p:pic>
        <p:nvPicPr>
          <p:cNvPr id="2053" name="Picture 5" descr="D:\SERVERCONTENTS\TEMP\epolicyTheme\images\7th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27784" y="6377934"/>
            <a:ext cx="504056" cy="33604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9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2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Relationship Id="rId3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75656" y="2204864"/>
            <a:ext cx="6337948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ePolicy</a:t>
            </a:r>
            <a:r>
              <a:rPr lang="en-US" dirty="0" smtClean="0"/>
              <a:t>: </a:t>
            </a:r>
            <a:r>
              <a:rPr lang="en-US" dirty="0" err="1" smtClean="0"/>
              <a:t>uno</a:t>
            </a:r>
            <a:r>
              <a:rPr lang="en-US" dirty="0" smtClean="0"/>
              <a:t> </a:t>
            </a:r>
            <a:r>
              <a:rPr lang="en-US" dirty="0" err="1" smtClean="0"/>
              <a:t>strumento</a:t>
            </a:r>
            <a:r>
              <a:rPr lang="en-US" dirty="0" smtClean="0"/>
              <a:t> a </a:t>
            </a:r>
            <a:r>
              <a:rPr lang="en-US" dirty="0" err="1" smtClean="0"/>
              <a:t>supporto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pianificazione</a:t>
            </a:r>
            <a:r>
              <a:rPr lang="en-US" dirty="0" smtClean="0"/>
              <a:t> </a:t>
            </a:r>
            <a:r>
              <a:rPr lang="en-US" dirty="0" err="1" smtClean="0"/>
              <a:t>regionale</a:t>
            </a:r>
            <a:r>
              <a:rPr lang="en-US" dirty="0" smtClean="0"/>
              <a:t> </a:t>
            </a:r>
            <a:r>
              <a:rPr lang="en-US" dirty="0" err="1" smtClean="0"/>
              <a:t>partecipata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052664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Michela Milano</a:t>
            </a:r>
          </a:p>
          <a:p>
            <a:r>
              <a:rPr lang="it-IT" dirty="0" smtClean="0"/>
              <a:t>DISI Università di Bologna</a:t>
            </a:r>
          </a:p>
          <a:p>
            <a:endParaRPr lang="it-IT" dirty="0"/>
          </a:p>
          <a:p>
            <a:r>
              <a:rPr lang="it-IT" dirty="0" smtClean="0"/>
              <a:t>13 Ottobre 2014 – Sala Poggioli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3968" y="1700808"/>
            <a:ext cx="4320480" cy="4221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Processo di decisione politica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999381"/>
            <a:ext cx="4248472" cy="4525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Implementazione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err="1" smtClean="0"/>
              <a:t>Definizione</a:t>
            </a:r>
            <a:r>
              <a:rPr lang="en-US" sz="2400" dirty="0" smtClean="0"/>
              <a:t> di </a:t>
            </a:r>
            <a:r>
              <a:rPr lang="en-US" sz="2400" dirty="0" err="1" smtClean="0"/>
              <a:t>azioni</a:t>
            </a:r>
            <a:endParaRPr lang="en-US" sz="2400" dirty="0" smtClean="0"/>
          </a:p>
          <a:p>
            <a:pPr lvl="1"/>
            <a:r>
              <a:rPr lang="en-US" sz="2400" dirty="0" err="1" smtClean="0"/>
              <a:t>Incentivi</a:t>
            </a:r>
            <a:r>
              <a:rPr lang="en-US" sz="2400" dirty="0" smtClean="0"/>
              <a:t>, </a:t>
            </a:r>
            <a:r>
              <a:rPr lang="en-US" sz="2400" dirty="0" err="1" smtClean="0"/>
              <a:t>fondi</a:t>
            </a:r>
            <a:r>
              <a:rPr lang="en-US" sz="2400" dirty="0" smtClean="0"/>
              <a:t> </a:t>
            </a:r>
            <a:r>
              <a:rPr lang="en-US" sz="2400" dirty="0" err="1" smtClean="0"/>
              <a:t>rotativi</a:t>
            </a:r>
            <a:r>
              <a:rPr lang="en-US" sz="2400" dirty="0" smtClean="0"/>
              <a:t>, </a:t>
            </a:r>
            <a:r>
              <a:rPr lang="en-US" sz="2400" dirty="0" err="1" smtClean="0"/>
              <a:t>fondi</a:t>
            </a:r>
            <a:r>
              <a:rPr lang="en-US" sz="2400" dirty="0" smtClean="0"/>
              <a:t> </a:t>
            </a:r>
            <a:r>
              <a:rPr lang="en-US" sz="2400" dirty="0" err="1" smtClean="0"/>
              <a:t>garanzia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4" name="Picture 3" descr="michelaNe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54937"/>
            <a:ext cx="4248472" cy="429434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427984" y="3789040"/>
            <a:ext cx="1512168" cy="648072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8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3968" y="1700808"/>
            <a:ext cx="4320480" cy="4221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Processo di decisione politica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999381"/>
            <a:ext cx="4248472" cy="4525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Monitoraggio</a:t>
            </a:r>
            <a:endParaRPr lang="en-US" sz="2400" dirty="0"/>
          </a:p>
          <a:p>
            <a:pPr lvl="1"/>
            <a:r>
              <a:rPr lang="en-US" sz="2400" dirty="0" err="1" smtClean="0"/>
              <a:t>Volto</a:t>
            </a:r>
            <a:r>
              <a:rPr lang="en-US" sz="2400" dirty="0" smtClean="0"/>
              <a:t> a </a:t>
            </a:r>
            <a:r>
              <a:rPr lang="en-US" sz="2400" dirty="0" err="1" smtClean="0"/>
              <a:t>verificare</a:t>
            </a:r>
            <a:r>
              <a:rPr lang="en-US" sz="2400" dirty="0" smtClean="0"/>
              <a:t> </a:t>
            </a:r>
            <a:r>
              <a:rPr lang="en-US" sz="2400" dirty="0" err="1" smtClean="0"/>
              <a:t>andamento</a:t>
            </a:r>
            <a:endParaRPr lang="en-US" sz="2400" dirty="0" smtClean="0"/>
          </a:p>
          <a:p>
            <a:pPr lvl="1"/>
            <a:r>
              <a:rPr lang="en-US" sz="2400" dirty="0" err="1" smtClean="0"/>
              <a:t>Coerenza</a:t>
            </a:r>
            <a:r>
              <a:rPr lang="en-US" sz="2400" dirty="0" smtClean="0"/>
              <a:t> </a:t>
            </a:r>
            <a:r>
              <a:rPr lang="en-US" sz="2400" dirty="0" err="1" smtClean="0"/>
              <a:t>obiettivi</a:t>
            </a:r>
            <a:r>
              <a:rPr lang="en-US" sz="2400" dirty="0" smtClean="0"/>
              <a:t> piano</a:t>
            </a:r>
          </a:p>
          <a:p>
            <a:pPr lvl="1"/>
            <a:r>
              <a:rPr lang="en-US" sz="2400" dirty="0" smtClean="0"/>
              <a:t>Ex post</a:t>
            </a:r>
            <a:endParaRPr lang="en-US" sz="2400" dirty="0" smtClean="0"/>
          </a:p>
        </p:txBody>
      </p:sp>
      <p:pic>
        <p:nvPicPr>
          <p:cNvPr id="4" name="Picture 3" descr="michelaNe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54937"/>
            <a:ext cx="4248472" cy="429434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436096" y="1988840"/>
            <a:ext cx="1512168" cy="648072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8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2564904"/>
            <a:ext cx="3384376" cy="576064"/>
          </a:xfrm>
          <a:prstGeom prst="rect">
            <a:avLst/>
          </a:prstGeom>
          <a:solidFill>
            <a:srgbClr val="0ACC07"/>
          </a:solidFill>
          <a:ln>
            <a:solidFill>
              <a:srgbClr val="0ACC0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83968" y="1700808"/>
            <a:ext cx="4320480" cy="4221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Processo di decisione politica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999381"/>
            <a:ext cx="42484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3600" b="1" dirty="0" err="1" smtClean="0"/>
              <a:t>ePolicy</a:t>
            </a:r>
            <a:r>
              <a:rPr lang="en-US" sz="3600" b="1" dirty="0" smtClean="0"/>
              <a:t> MISSION</a:t>
            </a:r>
          </a:p>
          <a:p>
            <a:pPr>
              <a:buFont typeface="Arial"/>
              <a:buChar char="•"/>
            </a:pPr>
            <a:r>
              <a:rPr lang="en-US" sz="2800" dirty="0" err="1" smtClean="0"/>
              <a:t>Affrontare</a:t>
            </a:r>
            <a:r>
              <a:rPr lang="en-US" sz="2800" dirty="0" smtClean="0"/>
              <a:t> </a:t>
            </a:r>
            <a:r>
              <a:rPr lang="en-US" sz="2800" dirty="0" err="1" smtClean="0"/>
              <a:t>l’integrazione</a:t>
            </a:r>
            <a:r>
              <a:rPr lang="en-US" sz="2800" dirty="0" smtClean="0"/>
              <a:t> </a:t>
            </a:r>
            <a:r>
              <a:rPr lang="en-US" sz="2800" dirty="0" err="1" smtClean="0"/>
              <a:t>dei</a:t>
            </a:r>
            <a:r>
              <a:rPr lang="en-US" sz="2800" dirty="0" smtClean="0"/>
              <a:t> </a:t>
            </a:r>
            <a:r>
              <a:rPr lang="en-US" sz="2800" dirty="0" err="1" smtClean="0"/>
              <a:t>primi</a:t>
            </a:r>
            <a:r>
              <a:rPr lang="en-US" sz="2800" dirty="0" smtClean="0"/>
              <a:t> </a:t>
            </a:r>
            <a:r>
              <a:rPr lang="en-US" sz="2800" dirty="0" err="1" smtClean="0"/>
              <a:t>tre</a:t>
            </a:r>
            <a:r>
              <a:rPr lang="en-US" sz="2800" dirty="0" smtClean="0"/>
              <a:t> </a:t>
            </a:r>
            <a:r>
              <a:rPr lang="en-US" sz="2800" dirty="0" err="1" smtClean="0"/>
              <a:t>passi</a:t>
            </a:r>
            <a:r>
              <a:rPr lang="en-US" sz="2800" dirty="0" smtClean="0"/>
              <a:t> </a:t>
            </a:r>
          </a:p>
          <a:p>
            <a:pPr>
              <a:buFont typeface="Arial"/>
              <a:buChar char="•"/>
            </a:pPr>
            <a:r>
              <a:rPr lang="en-US" sz="2800" dirty="0" err="1" smtClean="0"/>
              <a:t>Piattaforma</a:t>
            </a:r>
            <a:r>
              <a:rPr lang="en-US" sz="2800" dirty="0" smtClean="0"/>
              <a:t> </a:t>
            </a:r>
            <a:r>
              <a:rPr lang="en-US" sz="2800" dirty="0" err="1" smtClean="0"/>
              <a:t>integrata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4" name="Picture 3" descr="michelaNe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54937"/>
            <a:ext cx="4248472" cy="429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38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Risultati</a:t>
            </a:r>
            <a:r>
              <a:rPr lang="en-GB" dirty="0" smtClean="0"/>
              <a:t> del </a:t>
            </a:r>
            <a:r>
              <a:rPr lang="en-GB" dirty="0" err="1" smtClean="0"/>
              <a:t>progetto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203454"/>
              </p:ext>
            </p:extLst>
          </p:nvPr>
        </p:nvGraphicFramePr>
        <p:xfrm>
          <a:off x="339560" y="1268760"/>
          <a:ext cx="8264888" cy="4644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52320"/>
                <a:gridCol w="5112568"/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 smtClean="0">
                          <a:latin typeface="+mn-lt"/>
                          <a:ea typeface="+mn-ea"/>
                          <a:cs typeface="+mn-cs"/>
                        </a:rPr>
                        <a:t>Strumento</a:t>
                      </a:r>
                      <a:endParaRPr lang="en-GB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56" marR="65056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 smtClean="0"/>
                        <a:t>Servizio</a:t>
                      </a:r>
                      <a:endParaRPr lang="en-GB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56" marR="650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056" marR="650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1628800"/>
            <a:ext cx="3168352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b="1" dirty="0" err="1" smtClean="0"/>
              <a:t>Sistema</a:t>
            </a:r>
            <a:r>
              <a:rPr lang="en-GB" b="1" dirty="0" smtClean="0"/>
              <a:t> di </a:t>
            </a:r>
            <a:r>
              <a:rPr lang="en-GB" b="1" dirty="0" err="1" smtClean="0"/>
              <a:t>supporto</a:t>
            </a:r>
            <a:r>
              <a:rPr lang="en-GB" b="1" dirty="0" smtClean="0"/>
              <a:t> </a:t>
            </a:r>
            <a:r>
              <a:rPr lang="en-GB" b="1" dirty="0" err="1" smtClean="0"/>
              <a:t>alle</a:t>
            </a:r>
            <a:r>
              <a:rPr lang="en-GB" b="1" dirty="0" smtClean="0"/>
              <a:t> </a:t>
            </a:r>
            <a:r>
              <a:rPr lang="en-GB" b="1" dirty="0" err="1" smtClean="0"/>
              <a:t>decisioni</a:t>
            </a:r>
            <a:endParaRPr lang="en-GB" b="1" dirty="0"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102472"/>
            <a:ext cx="3168352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b="1" dirty="0" smtClean="0"/>
              <a:t>Opinion Mining </a:t>
            </a:r>
            <a:endParaRPr lang="en-GB" b="1" dirty="0"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962" y="5288508"/>
            <a:ext cx="3168352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b="1" dirty="0" err="1" smtClean="0"/>
              <a:t>Methodologia</a:t>
            </a:r>
            <a:r>
              <a:rPr lang="en-GB" b="1" dirty="0" smtClean="0"/>
              <a:t> per </a:t>
            </a:r>
            <a:r>
              <a:rPr lang="en-GB" b="1" dirty="0" err="1" smtClean="0"/>
              <a:t>estendere</a:t>
            </a:r>
            <a:r>
              <a:rPr lang="en-GB" b="1" dirty="0" smtClean="0"/>
              <a:t> </a:t>
            </a:r>
            <a:r>
              <a:rPr lang="en-GB" b="1" dirty="0" err="1" smtClean="0"/>
              <a:t>i</a:t>
            </a:r>
            <a:r>
              <a:rPr lang="en-GB" b="1" dirty="0" smtClean="0"/>
              <a:t> </a:t>
            </a:r>
            <a:r>
              <a:rPr lang="en-GB" b="1" dirty="0" err="1" smtClean="0"/>
              <a:t>risultati</a:t>
            </a:r>
            <a:r>
              <a:rPr lang="en-GB" b="1" dirty="0" smtClean="0"/>
              <a:t> in </a:t>
            </a:r>
            <a:r>
              <a:rPr lang="en-GB" b="1" dirty="0" err="1" smtClean="0"/>
              <a:t>altri</a:t>
            </a:r>
            <a:r>
              <a:rPr lang="en-GB" b="1" dirty="0" smtClean="0"/>
              <a:t> </a:t>
            </a:r>
            <a:r>
              <a:rPr lang="en-GB" b="1" dirty="0" err="1" smtClean="0"/>
              <a:t>settori</a:t>
            </a:r>
            <a:r>
              <a:rPr lang="en-GB" b="1" dirty="0" smtClean="0"/>
              <a:t> </a:t>
            </a:r>
            <a:r>
              <a:rPr lang="en-GB" b="1" dirty="0" err="1" smtClean="0"/>
              <a:t>politici</a:t>
            </a:r>
            <a:endParaRPr lang="en-GB" b="1" dirty="0">
              <a:ea typeface="Calibri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1641500"/>
            <a:ext cx="5112568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b="1" dirty="0"/>
              <a:t>ePolicy DSS </a:t>
            </a:r>
            <a:r>
              <a:rPr lang="en-GB" b="1" dirty="0" smtClean="0"/>
              <a:t>per </a:t>
            </a:r>
            <a:r>
              <a:rPr lang="en-GB" b="1" dirty="0" err="1" smtClean="0"/>
              <a:t>il</a:t>
            </a:r>
            <a:r>
              <a:rPr lang="en-GB" b="1" dirty="0" smtClean="0"/>
              <a:t> </a:t>
            </a:r>
            <a:r>
              <a:rPr lang="en-GB" b="1" dirty="0" err="1" smtClean="0"/>
              <a:t>processo</a:t>
            </a:r>
            <a:r>
              <a:rPr lang="en-GB" b="1" dirty="0" smtClean="0"/>
              <a:t> di </a:t>
            </a:r>
            <a:r>
              <a:rPr lang="en-GB" b="1" dirty="0" err="1" smtClean="0"/>
              <a:t>decisione</a:t>
            </a:r>
            <a:r>
              <a:rPr lang="en-GB" b="1" dirty="0" smtClean="0"/>
              <a:t> </a:t>
            </a:r>
            <a:r>
              <a:rPr lang="en-GB" b="1" dirty="0" err="1" smtClean="0"/>
              <a:t>politica</a:t>
            </a:r>
            <a:endParaRPr lang="en-GB" b="1" dirty="0">
              <a:ea typeface="Calibri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4077072"/>
            <a:ext cx="5112568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b="1" dirty="0" err="1" smtClean="0"/>
              <a:t>Strumento</a:t>
            </a:r>
            <a:r>
              <a:rPr lang="en-GB" b="1" dirty="0" smtClean="0"/>
              <a:t> di opinion </a:t>
            </a:r>
            <a:r>
              <a:rPr lang="en-GB" b="1" dirty="0"/>
              <a:t>mining </a:t>
            </a:r>
            <a:r>
              <a:rPr lang="en-GB" b="1" dirty="0" err="1" smtClean="0"/>
              <a:t>su</a:t>
            </a:r>
            <a:r>
              <a:rPr lang="en-GB" b="1" dirty="0" smtClean="0"/>
              <a:t> </a:t>
            </a:r>
            <a:r>
              <a:rPr lang="en-GB" b="1" dirty="0" err="1" smtClean="0"/>
              <a:t>energia</a:t>
            </a:r>
            <a:r>
              <a:rPr lang="en-GB" b="1" dirty="0" smtClean="0"/>
              <a:t> da </a:t>
            </a:r>
            <a:r>
              <a:rPr lang="en-GB" b="1" dirty="0" err="1" smtClean="0"/>
              <a:t>fonti</a:t>
            </a:r>
            <a:r>
              <a:rPr lang="en-GB" b="1" dirty="0" smtClean="0"/>
              <a:t> </a:t>
            </a:r>
            <a:r>
              <a:rPr lang="en-GB" b="1" dirty="0" err="1" smtClean="0"/>
              <a:t>rinnovabili</a:t>
            </a:r>
            <a:endParaRPr lang="en-GB" b="1" dirty="0">
              <a:ea typeface="Calibri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3888" y="5301208"/>
            <a:ext cx="5112568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b="1" dirty="0" err="1" smtClean="0"/>
              <a:t>Estensione</a:t>
            </a:r>
            <a:r>
              <a:rPr lang="en-GB" b="1" dirty="0" smtClean="0"/>
              <a:t> a POR e </a:t>
            </a:r>
            <a:r>
              <a:rPr lang="en-GB" b="1" dirty="0" err="1" smtClean="0"/>
              <a:t>politiche</a:t>
            </a:r>
            <a:r>
              <a:rPr lang="en-GB" b="1" dirty="0" smtClean="0"/>
              <a:t> </a:t>
            </a:r>
            <a:r>
              <a:rPr lang="en-GB" b="1" dirty="0" err="1" smtClean="0"/>
              <a:t>nazionali</a:t>
            </a:r>
            <a:endParaRPr lang="en-GB" b="1" dirty="0">
              <a:ea typeface="Calibri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2264172"/>
            <a:ext cx="3168352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b="1" dirty="0" smtClean="0"/>
              <a:t>Global optimizer</a:t>
            </a:r>
            <a:endParaRPr lang="en-GB" b="1" dirty="0">
              <a:ea typeface="Calibri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2891036"/>
            <a:ext cx="3168352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b="1" dirty="0" err="1" smtClean="0"/>
              <a:t>Simulatore</a:t>
            </a:r>
            <a:r>
              <a:rPr lang="en-GB" b="1" dirty="0" smtClean="0"/>
              <a:t> </a:t>
            </a:r>
            <a:r>
              <a:rPr lang="en-GB" b="1" dirty="0" err="1" smtClean="0"/>
              <a:t>sociale</a:t>
            </a:r>
            <a:endParaRPr lang="en-GB" b="1" dirty="0">
              <a:ea typeface="Calibri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3505696"/>
            <a:ext cx="3168352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b="1" dirty="0" smtClean="0"/>
              <a:t>Design di </a:t>
            </a:r>
            <a:r>
              <a:rPr lang="en-GB" b="1" dirty="0" err="1" smtClean="0"/>
              <a:t>incentivi</a:t>
            </a:r>
            <a:endParaRPr lang="en-GB" b="1" dirty="0">
              <a:ea typeface="Calibri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48360" y="2276872"/>
            <a:ext cx="5112568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b="1" dirty="0" err="1" smtClean="0"/>
              <a:t>Generatore</a:t>
            </a:r>
            <a:r>
              <a:rPr lang="en-GB" b="1" dirty="0" smtClean="0"/>
              <a:t> di </a:t>
            </a:r>
            <a:r>
              <a:rPr lang="en-GB" b="1" dirty="0" err="1" smtClean="0"/>
              <a:t>piani</a:t>
            </a:r>
            <a:r>
              <a:rPr lang="en-GB" b="1" dirty="0" smtClean="0"/>
              <a:t> </a:t>
            </a:r>
            <a:r>
              <a:rPr lang="en-GB" b="1" dirty="0" err="1" smtClean="0"/>
              <a:t>regionali</a:t>
            </a:r>
            <a:r>
              <a:rPr lang="en-GB" b="1" dirty="0" smtClean="0"/>
              <a:t> e </a:t>
            </a:r>
            <a:r>
              <a:rPr lang="en-GB" b="1" dirty="0" err="1" smtClean="0"/>
              <a:t>valutazione</a:t>
            </a:r>
            <a:r>
              <a:rPr lang="en-GB" b="1" dirty="0" smtClean="0"/>
              <a:t> </a:t>
            </a:r>
            <a:r>
              <a:rPr lang="en-GB" b="1" dirty="0" err="1" smtClean="0"/>
              <a:t>amb</a:t>
            </a:r>
            <a:r>
              <a:rPr lang="en-GB" b="1" dirty="0" smtClean="0"/>
              <a:t>.</a:t>
            </a:r>
            <a:endParaRPr lang="en-GB" b="1" dirty="0">
              <a:ea typeface="Calibri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63888" y="2886844"/>
            <a:ext cx="5112568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b="1" dirty="0" err="1" smtClean="0"/>
              <a:t>Simulatore</a:t>
            </a:r>
            <a:r>
              <a:rPr lang="en-GB" b="1" dirty="0" smtClean="0"/>
              <a:t> </a:t>
            </a:r>
            <a:r>
              <a:rPr lang="en-GB" b="1" dirty="0" err="1" smtClean="0"/>
              <a:t>sociale</a:t>
            </a:r>
            <a:r>
              <a:rPr lang="en-GB" b="1" dirty="0" smtClean="0"/>
              <a:t> </a:t>
            </a:r>
            <a:r>
              <a:rPr lang="en-GB" b="1" dirty="0" err="1" smtClean="0"/>
              <a:t>basato</a:t>
            </a:r>
            <a:r>
              <a:rPr lang="en-GB" b="1" dirty="0" smtClean="0"/>
              <a:t> </a:t>
            </a:r>
            <a:r>
              <a:rPr lang="en-GB" b="1" dirty="0" err="1" smtClean="0"/>
              <a:t>su</a:t>
            </a:r>
            <a:r>
              <a:rPr lang="en-GB" b="1" dirty="0" smtClean="0"/>
              <a:t> </a:t>
            </a:r>
            <a:r>
              <a:rPr lang="en-GB" b="1" dirty="0" err="1" smtClean="0"/>
              <a:t>dati</a:t>
            </a:r>
            <a:r>
              <a:rPr lang="en-GB" b="1" dirty="0" smtClean="0"/>
              <a:t> RER</a:t>
            </a:r>
            <a:endParaRPr lang="en-GB" b="1" dirty="0">
              <a:ea typeface="Calibri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45780" y="3513708"/>
            <a:ext cx="5112568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b="1" dirty="0" err="1" smtClean="0"/>
              <a:t>Definizione</a:t>
            </a:r>
            <a:r>
              <a:rPr lang="en-GB" b="1" dirty="0" smtClean="0"/>
              <a:t> di </a:t>
            </a:r>
            <a:r>
              <a:rPr lang="en-GB" b="1" dirty="0" err="1" smtClean="0"/>
              <a:t>incentivi</a:t>
            </a:r>
            <a:r>
              <a:rPr lang="en-GB" b="1" dirty="0" smtClean="0"/>
              <a:t> </a:t>
            </a:r>
            <a:r>
              <a:rPr lang="en-GB" b="1" dirty="0" err="1" smtClean="0"/>
              <a:t>regionali</a:t>
            </a:r>
            <a:r>
              <a:rPr lang="en-GB" b="1" dirty="0" smtClean="0"/>
              <a:t> per </a:t>
            </a:r>
            <a:r>
              <a:rPr lang="en-GB" b="1" dirty="0" err="1" smtClean="0"/>
              <a:t>rinnovabili</a:t>
            </a:r>
            <a:endParaRPr lang="en-GB" b="1" dirty="0">
              <a:ea typeface="Calibri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4653136"/>
            <a:ext cx="3168352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b="1" dirty="0" smtClean="0"/>
              <a:t>Moduli di </a:t>
            </a:r>
            <a:r>
              <a:rPr lang="en-GB" b="1" dirty="0" err="1" smtClean="0"/>
              <a:t>visualizzazione</a:t>
            </a:r>
            <a:endParaRPr lang="en-GB" b="1" dirty="0">
              <a:ea typeface="Calibri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85167" y="4683195"/>
            <a:ext cx="5112568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b="1" dirty="0" err="1" smtClean="0"/>
              <a:t>Integrazione</a:t>
            </a:r>
            <a:r>
              <a:rPr lang="en-GB" b="1" dirty="0" smtClean="0"/>
              <a:t> </a:t>
            </a:r>
            <a:r>
              <a:rPr lang="en-GB" b="1" dirty="0" err="1" smtClean="0"/>
              <a:t>dei</a:t>
            </a:r>
            <a:r>
              <a:rPr lang="en-GB" b="1" dirty="0" smtClean="0"/>
              <a:t> </a:t>
            </a:r>
            <a:r>
              <a:rPr lang="en-GB" b="1" dirty="0" err="1" smtClean="0"/>
              <a:t>componenti</a:t>
            </a:r>
            <a:r>
              <a:rPr lang="en-GB" b="1" dirty="0" smtClean="0"/>
              <a:t> e </a:t>
            </a:r>
            <a:r>
              <a:rPr lang="en-GB" b="1" dirty="0" err="1" smtClean="0"/>
              <a:t>accesso</a:t>
            </a:r>
            <a:r>
              <a:rPr lang="en-GB" b="1" dirty="0" smtClean="0"/>
              <a:t> </a:t>
            </a:r>
            <a:r>
              <a:rPr lang="en-GB" b="1" dirty="0" err="1" smtClean="0"/>
              <a:t>facilitato</a:t>
            </a:r>
            <a:endParaRPr lang="en-GB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9291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Supporto alla generazione dei piani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511" y="1628800"/>
            <a:ext cx="8229600" cy="4525963"/>
          </a:xfrm>
        </p:spPr>
        <p:txBody>
          <a:bodyPr>
            <a:normAutofit/>
          </a:bodyPr>
          <a:lstStyle/>
          <a:p>
            <a:pPr lvl="2"/>
            <a:endParaRPr lang="en-US" dirty="0"/>
          </a:p>
          <a:p>
            <a:pPr lvl="2"/>
            <a:endParaRPr lang="en-US" baseline="-25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86996" y="270892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Infrastrutture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3356992"/>
            <a:ext cx="2185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Indicatori</a:t>
            </a:r>
            <a:r>
              <a:rPr lang="en-US" b="1" dirty="0" smtClean="0"/>
              <a:t> </a:t>
            </a:r>
            <a:r>
              <a:rPr lang="en-US" b="1" dirty="0" err="1" smtClean="0"/>
              <a:t>ambientali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3923764"/>
            <a:ext cx="65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Costi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075892"/>
            <a:ext cx="835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Vincoli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44371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Obiettivi</a:t>
            </a:r>
            <a:r>
              <a:rPr lang="en-US" b="1" dirty="0" smtClean="0"/>
              <a:t> di piano</a:t>
            </a:r>
            <a:endParaRPr lang="en-US" b="1" dirty="0"/>
          </a:p>
        </p:txBody>
      </p:sp>
      <p:pic>
        <p:nvPicPr>
          <p:cNvPr id="15" name="Picture 14" descr="pian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702" y="1556792"/>
            <a:ext cx="4492298" cy="4248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2051556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Impianti</a:t>
            </a:r>
            <a:r>
              <a:rPr lang="en-US" b="1" dirty="0" smtClean="0"/>
              <a:t> </a:t>
            </a:r>
            <a:r>
              <a:rPr lang="en-US" b="1" dirty="0" err="1" smtClean="0"/>
              <a:t>energetici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-187606" y="15007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420888"/>
            <a:ext cx="1554176" cy="2348880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5315331"/>
            <a:ext cx="20828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572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Piani e valutazione ambientale</a:t>
            </a:r>
            <a:endParaRPr lang="it-IT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7"/>
            <a:ext cx="91440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89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Piano attuativo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525963"/>
          </a:xfrm>
        </p:spPr>
        <p:txBody>
          <a:bodyPr>
            <a:normAutofit/>
          </a:bodyPr>
          <a:lstStyle/>
          <a:p>
            <a:pPr lvl="2"/>
            <a:endParaRPr lang="en-US" baseline="-25000" dirty="0" smtClean="0"/>
          </a:p>
          <a:p>
            <a:pPr lvl="2"/>
            <a:endParaRPr lang="en-US" baseline="-25000" dirty="0"/>
          </a:p>
          <a:p>
            <a:pPr lvl="2"/>
            <a:endParaRPr lang="en-US" baseline="-25000" dirty="0" smtClean="0"/>
          </a:p>
          <a:p>
            <a:pPr lvl="2"/>
            <a:endParaRPr lang="en-US" baseline="-25000" dirty="0"/>
          </a:p>
          <a:p>
            <a:pPr lvl="2"/>
            <a:endParaRPr lang="en-US" baseline="-25000" dirty="0" smtClean="0"/>
          </a:p>
          <a:p>
            <a:pPr lvl="2"/>
            <a:endParaRPr lang="en-US" baseline="-25000" dirty="0"/>
          </a:p>
          <a:p>
            <a:pPr lvl="2"/>
            <a:endParaRPr lang="en-US" baseline="-25000" dirty="0" smtClean="0"/>
          </a:p>
          <a:p>
            <a:pPr marL="914400" lvl="2" indent="0">
              <a:buNone/>
            </a:pPr>
            <a:endParaRPr lang="en-US" baseline="-25000" dirty="0" smtClean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251520" y="1484784"/>
            <a:ext cx="82296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Design di </a:t>
            </a:r>
            <a:r>
              <a:rPr lang="en-US" dirty="0" err="1"/>
              <a:t>strumenti</a:t>
            </a:r>
            <a:r>
              <a:rPr lang="en-US" dirty="0"/>
              <a:t> </a:t>
            </a:r>
            <a:r>
              <a:rPr lang="en-US" dirty="0" err="1"/>
              <a:t>politici</a:t>
            </a:r>
            <a:r>
              <a:rPr lang="en-US" dirty="0"/>
              <a:t> per </a:t>
            </a:r>
            <a:r>
              <a:rPr lang="en-US" dirty="0" err="1"/>
              <a:t>attuazione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Scelta</a:t>
            </a:r>
            <a:r>
              <a:rPr lang="en-US" dirty="0"/>
              <a:t> </a:t>
            </a:r>
            <a:r>
              <a:rPr lang="en-US" dirty="0" err="1"/>
              <a:t>strumento</a:t>
            </a:r>
            <a:endParaRPr lang="en-US" dirty="0"/>
          </a:p>
          <a:p>
            <a:pPr lvl="1"/>
            <a:r>
              <a:rPr lang="en-US" dirty="0" err="1"/>
              <a:t>Definizione</a:t>
            </a:r>
            <a:r>
              <a:rPr lang="en-US" dirty="0"/>
              <a:t> budget</a:t>
            </a:r>
          </a:p>
          <a:p>
            <a:r>
              <a:rPr lang="en-US" dirty="0" err="1"/>
              <a:t>Predizione</a:t>
            </a:r>
            <a:r>
              <a:rPr lang="en-US" dirty="0"/>
              <a:t> </a:t>
            </a:r>
            <a:r>
              <a:rPr lang="en-US" dirty="0" err="1"/>
              <a:t>sull’efficacia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strumenti</a:t>
            </a:r>
            <a:endParaRPr lang="en-US" dirty="0"/>
          </a:p>
          <a:p>
            <a:pPr lvl="1"/>
            <a:r>
              <a:rPr lang="en-US" dirty="0" err="1"/>
              <a:t>Aspetti</a:t>
            </a:r>
            <a:r>
              <a:rPr lang="en-US" dirty="0"/>
              <a:t> </a:t>
            </a:r>
            <a:r>
              <a:rPr lang="en-US" dirty="0" err="1"/>
              <a:t>economici</a:t>
            </a:r>
            <a:endParaRPr lang="en-US" dirty="0"/>
          </a:p>
          <a:p>
            <a:pPr lvl="1"/>
            <a:r>
              <a:rPr lang="en-US" dirty="0" err="1"/>
              <a:t>Aspetti</a:t>
            </a:r>
            <a:r>
              <a:rPr lang="en-US" dirty="0"/>
              <a:t> </a:t>
            </a:r>
            <a:r>
              <a:rPr lang="en-US" dirty="0" err="1"/>
              <a:t>sociali</a:t>
            </a:r>
            <a:endParaRPr lang="en-US" dirty="0"/>
          </a:p>
          <a:p>
            <a:pPr lvl="2"/>
            <a:r>
              <a:rPr lang="en-US" dirty="0" err="1"/>
              <a:t>Sensibilità</a:t>
            </a:r>
            <a:r>
              <a:rPr lang="en-US" dirty="0"/>
              <a:t> </a:t>
            </a:r>
            <a:r>
              <a:rPr lang="en-US" dirty="0" err="1"/>
              <a:t>ambientale</a:t>
            </a:r>
            <a:endParaRPr lang="en-US" dirty="0"/>
          </a:p>
          <a:p>
            <a:pPr lvl="2"/>
            <a:r>
              <a:rPr lang="en-US" dirty="0" err="1"/>
              <a:t>Appartenenza</a:t>
            </a:r>
            <a:r>
              <a:rPr lang="en-US" dirty="0"/>
              <a:t> a un </a:t>
            </a:r>
            <a:r>
              <a:rPr lang="en-US" dirty="0" err="1"/>
              <a:t>gruppo</a:t>
            </a:r>
            <a:endParaRPr lang="en-US" dirty="0"/>
          </a:p>
          <a:p>
            <a:pPr lvl="2"/>
            <a:r>
              <a:rPr lang="en-US" dirty="0" err="1"/>
              <a:t>Fiducia</a:t>
            </a:r>
            <a:endParaRPr lang="en-US" dirty="0"/>
          </a:p>
          <a:p>
            <a:pPr lvl="2"/>
            <a:r>
              <a:rPr lang="en-US" dirty="0" err="1"/>
              <a:t>Burocrazia</a:t>
            </a:r>
            <a:r>
              <a:rPr lang="en-US" dirty="0"/>
              <a:t> </a:t>
            </a:r>
          </a:p>
          <a:p>
            <a:pPr lvl="1"/>
            <a:endParaRPr lang="en-US" dirty="0" smtClean="0"/>
          </a:p>
          <a:p>
            <a:pPr lvl="2"/>
            <a:endParaRPr lang="en-US" baseline="-25000" dirty="0" smtClean="0"/>
          </a:p>
          <a:p>
            <a:pPr lvl="2"/>
            <a:endParaRPr lang="en-US" baseline="-25000" dirty="0" smtClean="0"/>
          </a:p>
          <a:p>
            <a:pPr lvl="2"/>
            <a:endParaRPr lang="en-US" baseline="-25000" dirty="0" smtClean="0"/>
          </a:p>
          <a:p>
            <a:pPr lvl="2"/>
            <a:endParaRPr lang="en-US" baseline="-25000" dirty="0" smtClean="0"/>
          </a:p>
          <a:p>
            <a:pPr lvl="2"/>
            <a:endParaRPr lang="en-US" baseline="-25000" dirty="0" smtClean="0"/>
          </a:p>
          <a:p>
            <a:pPr lvl="2"/>
            <a:endParaRPr lang="en-US" baseline="-25000" dirty="0" smtClean="0"/>
          </a:p>
          <a:p>
            <a:pPr lvl="2"/>
            <a:endParaRPr lang="en-US" baseline="-25000" dirty="0" smtClean="0"/>
          </a:p>
          <a:p>
            <a:pPr marL="914400" lvl="2" indent="0">
              <a:buFont typeface="Arial" pitchFamily="34" charset="0"/>
              <a:buNone/>
            </a:pPr>
            <a:endParaRPr lang="en-US" baseline="-25000" dirty="0" smtClean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rcRect l="1826" r="1826"/>
          <a:stretch>
            <a:fillRect/>
          </a:stretch>
        </p:blipFill>
        <p:spPr>
          <a:xfrm>
            <a:off x="5137720" y="4077072"/>
            <a:ext cx="3538736" cy="194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19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49896" y="6093296"/>
            <a:ext cx="6048672" cy="7647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Simulazione</a:t>
            </a:r>
            <a:r>
              <a:rPr lang="en-US" b="1" dirty="0" smtClean="0"/>
              <a:t> </a:t>
            </a:r>
            <a:r>
              <a:rPr lang="en-US" b="1" dirty="0" err="1" smtClean="0"/>
              <a:t>sociale</a:t>
            </a:r>
            <a:endParaRPr lang="en-US" b="1" dirty="0"/>
          </a:p>
        </p:txBody>
      </p:sp>
      <p:pic>
        <p:nvPicPr>
          <p:cNvPr id="4" name="Picture 3" descr="simulator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099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8100"/>
            <a:ext cx="9144000" cy="42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07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Partecipazione e opinion </a:t>
            </a:r>
            <a:r>
              <a:rPr lang="it-IT" b="1" dirty="0" err="1" smtClean="0"/>
              <a:t>mining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525963"/>
          </a:xfrm>
        </p:spPr>
        <p:txBody>
          <a:bodyPr>
            <a:normAutofit/>
          </a:bodyPr>
          <a:lstStyle/>
          <a:p>
            <a:pPr lvl="2"/>
            <a:endParaRPr lang="en-US" baseline="-25000" dirty="0" smtClean="0"/>
          </a:p>
          <a:p>
            <a:pPr lvl="2"/>
            <a:endParaRPr lang="en-US" baseline="-25000" dirty="0"/>
          </a:p>
          <a:p>
            <a:pPr lvl="2"/>
            <a:endParaRPr lang="en-US" baseline="-25000" dirty="0" smtClean="0"/>
          </a:p>
          <a:p>
            <a:pPr lvl="2"/>
            <a:endParaRPr lang="en-US" baseline="-25000" dirty="0"/>
          </a:p>
          <a:p>
            <a:pPr lvl="2"/>
            <a:endParaRPr lang="en-US" baseline="-25000" dirty="0" smtClean="0"/>
          </a:p>
          <a:p>
            <a:pPr lvl="2"/>
            <a:endParaRPr lang="en-US" baseline="-25000" dirty="0"/>
          </a:p>
          <a:p>
            <a:pPr lvl="2"/>
            <a:endParaRPr lang="en-US" baseline="-25000" dirty="0" smtClean="0"/>
          </a:p>
          <a:p>
            <a:pPr marL="914400" lvl="2" indent="0">
              <a:buNone/>
            </a:pPr>
            <a:endParaRPr lang="en-US" baseline="-25000" dirty="0" smtClean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251520" y="1484784"/>
            <a:ext cx="82296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Strumenti</a:t>
            </a:r>
            <a:r>
              <a:rPr lang="en-US" dirty="0" smtClean="0"/>
              <a:t> per </a:t>
            </a:r>
            <a:r>
              <a:rPr lang="en-US" dirty="0" err="1" smtClean="0"/>
              <a:t>creare</a:t>
            </a:r>
            <a:r>
              <a:rPr lang="en-US" dirty="0" smtClean="0"/>
              <a:t> </a:t>
            </a:r>
            <a:r>
              <a:rPr lang="en-US" dirty="0" err="1" smtClean="0"/>
              <a:t>politiche</a:t>
            </a:r>
            <a:r>
              <a:rPr lang="en-US" dirty="0" smtClean="0"/>
              <a:t> </a:t>
            </a:r>
            <a:r>
              <a:rPr lang="en-US" dirty="0" err="1" smtClean="0"/>
              <a:t>partecipate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eParticipation</a:t>
            </a:r>
            <a:r>
              <a:rPr lang="en-US" dirty="0" smtClean="0"/>
              <a:t> tool: </a:t>
            </a:r>
          </a:p>
          <a:p>
            <a:pPr lvl="2"/>
            <a:r>
              <a:rPr lang="en-US" dirty="0" smtClean="0"/>
              <a:t>Sabrina </a:t>
            </a:r>
            <a:r>
              <a:rPr lang="en-US" dirty="0" err="1" smtClean="0"/>
              <a:t>Franceschini</a:t>
            </a:r>
            <a:r>
              <a:rPr lang="en-US" dirty="0" smtClean="0"/>
              <a:t> RER</a:t>
            </a:r>
          </a:p>
          <a:p>
            <a:pPr lvl="1"/>
            <a:r>
              <a:rPr lang="en-US" dirty="0" smtClean="0"/>
              <a:t>Opinion mining </a:t>
            </a:r>
          </a:p>
          <a:p>
            <a:pPr lvl="2"/>
            <a:r>
              <a:rPr lang="en-US" dirty="0" smtClean="0"/>
              <a:t>Blog, </a:t>
            </a:r>
            <a:r>
              <a:rPr lang="en-US" dirty="0" smtClean="0"/>
              <a:t>forum </a:t>
            </a:r>
            <a:endParaRPr lang="en-US" dirty="0" smtClean="0"/>
          </a:p>
          <a:p>
            <a:pPr lvl="2"/>
            <a:r>
              <a:rPr lang="en-US" dirty="0" err="1" smtClean="0"/>
              <a:t>Siti</a:t>
            </a:r>
            <a:r>
              <a:rPr lang="en-US" dirty="0" smtClean="0"/>
              <a:t> </a:t>
            </a:r>
            <a:r>
              <a:rPr lang="en-US" dirty="0" err="1" smtClean="0"/>
              <a:t>relativi</a:t>
            </a:r>
            <a:r>
              <a:rPr lang="en-US" dirty="0" smtClean="0"/>
              <a:t> a </a:t>
            </a:r>
            <a:r>
              <a:rPr lang="en-US" dirty="0" err="1" smtClean="0"/>
              <a:t>energia</a:t>
            </a:r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err="1" smtClean="0"/>
              <a:t>Obiettivo</a:t>
            </a:r>
            <a:r>
              <a:rPr lang="en-US" dirty="0" smtClean="0"/>
              <a:t>: </a:t>
            </a:r>
            <a:r>
              <a:rPr lang="en-US" dirty="0" err="1" smtClean="0"/>
              <a:t>raccogliere</a:t>
            </a:r>
            <a:r>
              <a:rPr lang="en-US" dirty="0" smtClean="0"/>
              <a:t> </a:t>
            </a:r>
            <a:r>
              <a:rPr lang="en-US" dirty="0" err="1" smtClean="0"/>
              <a:t>opinioni</a:t>
            </a:r>
            <a:r>
              <a:rPr lang="en-US" dirty="0" smtClean="0"/>
              <a:t> da </a:t>
            </a:r>
            <a:r>
              <a:rPr lang="en-US" dirty="0" err="1" smtClean="0"/>
              <a:t>partecipazione</a:t>
            </a:r>
            <a:r>
              <a:rPr lang="en-US" dirty="0" smtClean="0"/>
              <a:t> </a:t>
            </a:r>
            <a:r>
              <a:rPr lang="en-US" dirty="0" err="1" smtClean="0"/>
              <a:t>attiva</a:t>
            </a:r>
            <a:r>
              <a:rPr lang="en-US" dirty="0" smtClean="0"/>
              <a:t> e </a:t>
            </a:r>
            <a:r>
              <a:rPr lang="en-US" dirty="0" err="1" smtClean="0"/>
              <a:t>passiva</a:t>
            </a:r>
            <a:endParaRPr lang="en-US" dirty="0"/>
          </a:p>
          <a:p>
            <a:pPr lvl="1"/>
            <a:endParaRPr lang="en-US" dirty="0" smtClean="0"/>
          </a:p>
          <a:p>
            <a:pPr lvl="2"/>
            <a:endParaRPr lang="en-US" baseline="-25000" dirty="0" smtClean="0"/>
          </a:p>
          <a:p>
            <a:pPr lvl="2"/>
            <a:endParaRPr lang="en-US" baseline="-25000" dirty="0" smtClean="0"/>
          </a:p>
          <a:p>
            <a:pPr lvl="2"/>
            <a:endParaRPr lang="en-US" baseline="-25000" dirty="0" smtClean="0"/>
          </a:p>
          <a:p>
            <a:pPr lvl="2"/>
            <a:endParaRPr lang="en-US" baseline="-25000" dirty="0" smtClean="0"/>
          </a:p>
          <a:p>
            <a:pPr lvl="2"/>
            <a:endParaRPr lang="en-US" baseline="-25000" dirty="0" smtClean="0"/>
          </a:p>
          <a:p>
            <a:pPr lvl="2"/>
            <a:endParaRPr lang="en-US" baseline="-25000" dirty="0" smtClean="0"/>
          </a:p>
          <a:p>
            <a:pPr lvl="2"/>
            <a:endParaRPr lang="en-US" baseline="-25000" dirty="0" smtClean="0"/>
          </a:p>
          <a:p>
            <a:pPr marL="914400" lvl="2" indent="0">
              <a:buFont typeface="Arial" pitchFamily="34" charset="0"/>
              <a:buNone/>
            </a:pPr>
            <a:endParaRPr lang="en-US" baseline="-25000" dirty="0" smtClean="0"/>
          </a:p>
        </p:txBody>
      </p:sp>
      <p:pic>
        <p:nvPicPr>
          <p:cNvPr id="5" name="Picture 4" descr="socialmedi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76872"/>
            <a:ext cx="3995937" cy="261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60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Partecipazione e opinion </a:t>
            </a:r>
            <a:r>
              <a:rPr lang="it-IT" b="1" dirty="0" err="1" smtClean="0"/>
              <a:t>mining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525963"/>
          </a:xfrm>
        </p:spPr>
        <p:txBody>
          <a:bodyPr>
            <a:normAutofit/>
          </a:bodyPr>
          <a:lstStyle/>
          <a:p>
            <a:pPr lvl="2"/>
            <a:endParaRPr lang="en-US" baseline="-25000" dirty="0" smtClean="0"/>
          </a:p>
          <a:p>
            <a:pPr lvl="2"/>
            <a:endParaRPr lang="en-US" baseline="-25000" dirty="0"/>
          </a:p>
          <a:p>
            <a:pPr lvl="2"/>
            <a:endParaRPr lang="en-US" baseline="-25000" dirty="0" smtClean="0"/>
          </a:p>
          <a:p>
            <a:pPr lvl="2"/>
            <a:endParaRPr lang="en-US" baseline="-25000" dirty="0"/>
          </a:p>
          <a:p>
            <a:pPr lvl="2"/>
            <a:endParaRPr lang="en-US" baseline="-25000" dirty="0" smtClean="0"/>
          </a:p>
          <a:p>
            <a:pPr lvl="2"/>
            <a:endParaRPr lang="en-US" baseline="-25000" dirty="0"/>
          </a:p>
          <a:p>
            <a:pPr lvl="2"/>
            <a:endParaRPr lang="en-US" baseline="-25000" dirty="0" smtClean="0"/>
          </a:p>
          <a:p>
            <a:pPr marL="914400" lvl="2" indent="0">
              <a:buNone/>
            </a:pPr>
            <a:endParaRPr lang="en-US" baseline="-25000" dirty="0" smtClean="0"/>
          </a:p>
        </p:txBody>
      </p:sp>
      <p:pic>
        <p:nvPicPr>
          <p:cNvPr id="5" name="Picture 4" descr="opinionmini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1620"/>
            <a:ext cx="9144000" cy="527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71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I numeri di </a:t>
            </a:r>
            <a:r>
              <a:rPr lang="it-IT" b="1" dirty="0" err="1" smtClean="0"/>
              <a:t>ePolicy</a:t>
            </a:r>
            <a:endParaRPr lang="it-IT" b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810756" y="4272888"/>
            <a:ext cx="6425443" cy="83670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40636" y="3346536"/>
            <a:ext cx="6395563" cy="83670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55580" y="2437135"/>
            <a:ext cx="6380620" cy="83670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07704" y="1514666"/>
            <a:ext cx="6368667" cy="83670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41117" y="3558327"/>
            <a:ext cx="635814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b="1" u="none" dirty="0" smtClean="0"/>
              <a:t>PAESI EU </a:t>
            </a:r>
            <a:endParaRPr lang="it-IT" sz="2400" b="1" u="none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60031" y="1519139"/>
            <a:ext cx="1039812" cy="823913"/>
          </a:xfrm>
          <a:prstGeom prst="rect">
            <a:avLst/>
          </a:prstGeom>
          <a:solidFill>
            <a:srgbClr val="0ACC07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4800" dirty="0" smtClean="0">
                <a:solidFill>
                  <a:schemeClr val="bg1"/>
                </a:solidFill>
              </a:rPr>
              <a:t>3</a:t>
            </a:r>
            <a:endParaRPr lang="it-IT" sz="4800" u="none" dirty="0">
              <a:solidFill>
                <a:schemeClr val="bg1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33181" y="1673276"/>
            <a:ext cx="641714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sz="2400" b="1" dirty="0" smtClean="0"/>
              <a:t>ANNI</a:t>
            </a:r>
            <a:endParaRPr lang="it-IT" sz="2400" b="1" u="none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03017" y="2604055"/>
            <a:ext cx="721417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sz="2400" b="1" u="none" dirty="0" smtClean="0"/>
              <a:t>PARTNER COINVOLTI</a:t>
            </a:r>
            <a:endParaRPr lang="it-IT" sz="2400" b="1" u="none" dirty="0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944293" y="4461847"/>
            <a:ext cx="615609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b="1" u="none" dirty="0" smtClean="0"/>
              <a:t>MILIONI DI EURO DI COSTO COMPLESSIVO</a:t>
            </a:r>
            <a:endParaRPr lang="it-IT" sz="2400" b="1" u="none" dirty="0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853681" y="2422931"/>
            <a:ext cx="1039812" cy="823913"/>
          </a:xfrm>
          <a:prstGeom prst="rect">
            <a:avLst/>
          </a:prstGeom>
          <a:solidFill>
            <a:srgbClr val="0ACC07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4800" u="none" dirty="0" smtClean="0">
                <a:solidFill>
                  <a:schemeClr val="bg1"/>
                </a:solidFill>
              </a:rPr>
              <a:t>9 </a:t>
            </a:r>
            <a:endParaRPr lang="it-IT" sz="4800" u="none" dirty="0">
              <a:solidFill>
                <a:schemeClr val="bg1"/>
              </a:solidFill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858443" y="3357359"/>
            <a:ext cx="1011238" cy="823913"/>
          </a:xfrm>
          <a:prstGeom prst="rect">
            <a:avLst/>
          </a:prstGeom>
          <a:solidFill>
            <a:srgbClr val="0ACC07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4800" u="none" dirty="0" smtClean="0">
                <a:solidFill>
                  <a:schemeClr val="bg1"/>
                </a:solidFill>
              </a:rPr>
              <a:t>5 </a:t>
            </a:r>
            <a:endParaRPr lang="it-IT" sz="4800" u="none" dirty="0">
              <a:solidFill>
                <a:schemeClr val="bg1"/>
              </a:solidFill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852093" y="4268023"/>
            <a:ext cx="1011238" cy="823913"/>
          </a:xfrm>
          <a:prstGeom prst="rect">
            <a:avLst/>
          </a:prstGeom>
          <a:solidFill>
            <a:srgbClr val="0ACC07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4800" u="none" dirty="0" smtClean="0">
                <a:solidFill>
                  <a:schemeClr val="bg1"/>
                </a:solidFill>
              </a:rPr>
              <a:t>3.2</a:t>
            </a:r>
            <a:endParaRPr lang="it-IT" sz="4800" u="none" dirty="0">
              <a:solidFill>
                <a:schemeClr val="bg1"/>
              </a:solidFill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867968" y="2366518"/>
            <a:ext cx="747553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it-IT" u="none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866381" y="4252148"/>
            <a:ext cx="7504112" cy="0"/>
          </a:xfrm>
          <a:prstGeom prst="line">
            <a:avLst/>
          </a:prstGeom>
          <a:noFill/>
          <a:ln w="3810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it-IT" u="none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1874443" y="1562853"/>
            <a:ext cx="14288" cy="3352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it-IT" u="none"/>
          </a:p>
        </p:txBody>
      </p:sp>
      <p:sp>
        <p:nvSpPr>
          <p:cNvPr id="20" name="Rectangle 19"/>
          <p:cNvSpPr/>
          <p:nvPr/>
        </p:nvSpPr>
        <p:spPr bwMode="auto">
          <a:xfrm>
            <a:off x="1828688" y="5184582"/>
            <a:ext cx="6407512" cy="83670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962224" y="5373541"/>
            <a:ext cx="615609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b="1" u="none" dirty="0" smtClean="0"/>
              <a:t>MILIONI DI EURO DI FINANZIAMENTO EU</a:t>
            </a:r>
            <a:endParaRPr lang="it-IT" sz="2400" b="1" u="none" dirty="0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870024" y="5179717"/>
            <a:ext cx="1011238" cy="823913"/>
          </a:xfrm>
          <a:prstGeom prst="rect">
            <a:avLst/>
          </a:prstGeom>
          <a:solidFill>
            <a:srgbClr val="0ACC07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4800" dirty="0" smtClean="0">
                <a:solidFill>
                  <a:schemeClr val="bg1"/>
                </a:solidFill>
              </a:rPr>
              <a:t>2.6</a:t>
            </a:r>
            <a:endParaRPr lang="it-IT" sz="4800" u="none" dirty="0">
              <a:solidFill>
                <a:schemeClr val="bg1"/>
              </a:solidFill>
            </a:endParaRPr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884312" y="5163842"/>
            <a:ext cx="7504112" cy="0"/>
          </a:xfrm>
          <a:prstGeom prst="line">
            <a:avLst/>
          </a:prstGeom>
          <a:noFill/>
          <a:ln w="3810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it-IT" u="none"/>
          </a:p>
        </p:txBody>
      </p:sp>
    </p:spTree>
    <p:extLst>
      <p:ext uri="{BB962C8B-B14F-4D97-AF65-F5344CB8AC3E}">
        <p14:creationId xmlns:p14="http://schemas.microsoft.com/office/powerpoint/2010/main" val="1587638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Conclusioni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525963"/>
          </a:xfrm>
        </p:spPr>
        <p:txBody>
          <a:bodyPr>
            <a:normAutofit/>
          </a:bodyPr>
          <a:lstStyle/>
          <a:p>
            <a:pPr lvl="2"/>
            <a:endParaRPr lang="en-US" baseline="-25000" dirty="0" smtClean="0"/>
          </a:p>
          <a:p>
            <a:pPr lvl="2"/>
            <a:endParaRPr lang="en-US" baseline="-25000" dirty="0"/>
          </a:p>
          <a:p>
            <a:pPr lvl="2"/>
            <a:endParaRPr lang="en-US" baseline="-25000" dirty="0" smtClean="0"/>
          </a:p>
          <a:p>
            <a:pPr lvl="2"/>
            <a:endParaRPr lang="en-US" baseline="-25000" dirty="0"/>
          </a:p>
          <a:p>
            <a:pPr lvl="2"/>
            <a:endParaRPr lang="en-US" baseline="-25000" dirty="0" smtClean="0"/>
          </a:p>
          <a:p>
            <a:pPr lvl="2"/>
            <a:endParaRPr lang="en-US" baseline="-25000" dirty="0"/>
          </a:p>
          <a:p>
            <a:pPr lvl="2"/>
            <a:endParaRPr lang="en-US" baseline="-25000" dirty="0" smtClean="0"/>
          </a:p>
          <a:p>
            <a:pPr marL="914400" lvl="2" indent="0">
              <a:buNone/>
            </a:pPr>
            <a:endParaRPr lang="en-US" baseline="-25000" dirty="0" smtClean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251520" y="1484784"/>
            <a:ext cx="82296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Il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testato</a:t>
            </a:r>
            <a:r>
              <a:rPr lang="en-US" dirty="0" smtClean="0"/>
              <a:t> in </a:t>
            </a:r>
            <a:r>
              <a:rPr lang="en-US" dirty="0" err="1" smtClean="0"/>
              <a:t>diversi</a:t>
            </a:r>
            <a:r>
              <a:rPr lang="en-US" dirty="0" smtClean="0"/>
              <a:t> setting</a:t>
            </a:r>
          </a:p>
          <a:p>
            <a:pPr lvl="1"/>
            <a:r>
              <a:rPr lang="en-US" dirty="0" err="1" smtClean="0"/>
              <a:t>Verifiche</a:t>
            </a:r>
            <a:r>
              <a:rPr lang="en-US" dirty="0" smtClean="0"/>
              <a:t> </a:t>
            </a:r>
            <a:r>
              <a:rPr lang="en-US" dirty="0" err="1" smtClean="0"/>
              <a:t>funzionali</a:t>
            </a:r>
            <a:endParaRPr lang="en-US" dirty="0" smtClean="0"/>
          </a:p>
          <a:p>
            <a:pPr lvl="1"/>
            <a:r>
              <a:rPr lang="en-US" dirty="0" err="1" smtClean="0"/>
              <a:t>Verifiche</a:t>
            </a:r>
            <a:r>
              <a:rPr lang="en-US" dirty="0" smtClean="0"/>
              <a:t> di </a:t>
            </a:r>
            <a:r>
              <a:rPr lang="en-US" dirty="0" err="1" smtClean="0"/>
              <a:t>usabilità</a:t>
            </a:r>
            <a:endParaRPr lang="en-US" dirty="0" smtClean="0"/>
          </a:p>
          <a:p>
            <a:r>
              <a:rPr lang="en-US" dirty="0" err="1" smtClean="0"/>
              <a:t>Estensioni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presentazione</a:t>
            </a:r>
            <a:r>
              <a:rPr lang="en-US" dirty="0" smtClean="0"/>
              <a:t> Tony Woods PPA Energy</a:t>
            </a:r>
          </a:p>
          <a:p>
            <a:r>
              <a:rPr lang="en-US" dirty="0" smtClean="0"/>
              <a:t>Area demo</a:t>
            </a:r>
          </a:p>
          <a:p>
            <a:pPr lvl="1"/>
            <a:r>
              <a:rPr lang="en-US" dirty="0" err="1" smtClean="0"/>
              <a:t>Aperta</a:t>
            </a:r>
            <a:r>
              <a:rPr lang="en-US" dirty="0" smtClean="0"/>
              <a:t> </a:t>
            </a:r>
            <a:r>
              <a:rPr lang="en-US" dirty="0" err="1" smtClean="0"/>
              <a:t>fino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14</a:t>
            </a:r>
          </a:p>
          <a:p>
            <a:pPr lvl="1"/>
            <a:r>
              <a:rPr lang="en-US" dirty="0" err="1" smtClean="0"/>
              <a:t>Tutti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componenti</a:t>
            </a:r>
            <a:r>
              <a:rPr lang="en-US" dirty="0" smtClean="0"/>
              <a:t> in </a:t>
            </a:r>
            <a:r>
              <a:rPr lang="en-US" dirty="0" err="1" smtClean="0"/>
              <a:t>esposizione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2"/>
            <a:endParaRPr lang="en-US" baseline="-25000" dirty="0" smtClean="0"/>
          </a:p>
          <a:p>
            <a:pPr lvl="2"/>
            <a:endParaRPr lang="en-US" baseline="-25000" dirty="0" smtClean="0"/>
          </a:p>
          <a:p>
            <a:pPr lvl="2"/>
            <a:endParaRPr lang="en-US" baseline="-25000" dirty="0" smtClean="0"/>
          </a:p>
          <a:p>
            <a:pPr lvl="2"/>
            <a:endParaRPr lang="en-US" baseline="-25000" dirty="0" smtClean="0"/>
          </a:p>
          <a:p>
            <a:pPr lvl="2"/>
            <a:endParaRPr lang="en-US" baseline="-25000" dirty="0" smtClean="0"/>
          </a:p>
          <a:p>
            <a:pPr lvl="2"/>
            <a:endParaRPr lang="en-US" baseline="-25000" dirty="0" smtClean="0"/>
          </a:p>
          <a:p>
            <a:pPr lvl="2"/>
            <a:endParaRPr lang="en-US" baseline="-25000" dirty="0" smtClean="0"/>
          </a:p>
          <a:p>
            <a:pPr marL="914400" lvl="2" indent="0">
              <a:buFont typeface="Arial" pitchFamily="34" charset="0"/>
              <a:buNone/>
            </a:pPr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79867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75656" y="2204864"/>
            <a:ext cx="6337948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ePolicy</a:t>
            </a:r>
            <a:r>
              <a:rPr lang="en-US" dirty="0" smtClean="0"/>
              <a:t>: </a:t>
            </a:r>
            <a:r>
              <a:rPr lang="en-US" dirty="0" err="1" smtClean="0"/>
              <a:t>uno</a:t>
            </a:r>
            <a:r>
              <a:rPr lang="en-US" dirty="0" smtClean="0"/>
              <a:t> </a:t>
            </a:r>
            <a:r>
              <a:rPr lang="en-US" dirty="0" err="1" smtClean="0"/>
              <a:t>strumento</a:t>
            </a:r>
            <a:r>
              <a:rPr lang="en-US" dirty="0" smtClean="0"/>
              <a:t> a </a:t>
            </a:r>
            <a:r>
              <a:rPr lang="en-US" dirty="0" err="1" smtClean="0"/>
              <a:t>supporto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pianificazione</a:t>
            </a:r>
            <a:r>
              <a:rPr lang="en-US" dirty="0" smtClean="0"/>
              <a:t> </a:t>
            </a:r>
            <a:r>
              <a:rPr lang="en-US" dirty="0" err="1" smtClean="0"/>
              <a:t>regionale</a:t>
            </a:r>
            <a:r>
              <a:rPr lang="en-US" dirty="0" smtClean="0"/>
              <a:t> </a:t>
            </a:r>
            <a:r>
              <a:rPr lang="en-US" dirty="0" err="1" smtClean="0"/>
              <a:t>partecipata</a:t>
            </a:r>
            <a:endParaRPr lang="it-IT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4412704"/>
            <a:ext cx="6400800" cy="1752600"/>
          </a:xfrm>
        </p:spPr>
        <p:txBody>
          <a:bodyPr/>
          <a:lstStyle/>
          <a:p>
            <a:r>
              <a:rPr lang="en-US" dirty="0" smtClean="0"/>
              <a:t>Grazie per </a:t>
            </a:r>
            <a:r>
              <a:rPr lang="en-US" dirty="0" err="1" smtClean="0"/>
              <a:t>l’attenzione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5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Motivazioni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Politiche</a:t>
            </a:r>
            <a:r>
              <a:rPr lang="en-US" dirty="0" smtClean="0"/>
              <a:t> </a:t>
            </a:r>
            <a:r>
              <a:rPr lang="en-US" dirty="0" err="1" smtClean="0"/>
              <a:t>pubbliche</a:t>
            </a:r>
            <a:r>
              <a:rPr lang="en-US" dirty="0" smtClean="0"/>
              <a:t> </a:t>
            </a:r>
            <a:r>
              <a:rPr lang="en-US" dirty="0" err="1" smtClean="0"/>
              <a:t>sempre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complesse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61324" y="2174077"/>
            <a:ext cx="5316105" cy="2236906"/>
            <a:chOff x="61324" y="2174077"/>
            <a:chExt cx="5316105" cy="2236906"/>
          </a:xfrm>
        </p:grpSpPr>
        <p:pic>
          <p:nvPicPr>
            <p:cNvPr id="4" name="Picture 3" descr="impatto-ambientale-zero-vita-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24" y="2174077"/>
              <a:ext cx="2206420" cy="147094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763688" y="2348880"/>
              <a:ext cx="3613741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3200" dirty="0" err="1" smtClean="0"/>
                <a:t>Dati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ambientali</a:t>
              </a:r>
              <a:endParaRPr lang="en-US" sz="3200" dirty="0" smtClean="0"/>
            </a:p>
            <a:p>
              <a:pPr lvl="1"/>
              <a:endParaRPr lang="en-US" sz="3200" dirty="0"/>
            </a:p>
            <a:p>
              <a:pPr lvl="1"/>
              <a:endParaRPr lang="en-US" sz="3200" dirty="0" smtClean="0"/>
            </a:p>
            <a:p>
              <a:pPr lvl="1"/>
              <a:endParaRPr lang="en-US" sz="3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7504" y="3645024"/>
            <a:ext cx="4512000" cy="1440160"/>
            <a:chOff x="107504" y="3645024"/>
            <a:chExt cx="4512000" cy="1440160"/>
          </a:xfrm>
        </p:grpSpPr>
        <p:pic>
          <p:nvPicPr>
            <p:cNvPr id="5" name="Picture 4" descr="5750_20_medium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45024"/>
              <a:ext cx="2191546" cy="144016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907704" y="3933056"/>
              <a:ext cx="2711800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en-US" sz="3200" dirty="0" err="1" smtClean="0"/>
                <a:t>Dati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economici</a:t>
              </a:r>
              <a:endParaRPr lang="en-US" sz="3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5229200"/>
            <a:ext cx="3911016" cy="1628800"/>
            <a:chOff x="0" y="5229200"/>
            <a:chExt cx="3911016" cy="1628800"/>
          </a:xfrm>
        </p:grpSpPr>
        <p:sp>
          <p:nvSpPr>
            <p:cNvPr id="9" name="Rectangle 8"/>
            <p:cNvSpPr/>
            <p:nvPr/>
          </p:nvSpPr>
          <p:spPr>
            <a:xfrm>
              <a:off x="1926378" y="5517232"/>
              <a:ext cx="1984638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en-US" sz="3200" dirty="0" err="1" smtClean="0"/>
                <a:t>Dati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sociali</a:t>
              </a:r>
              <a:endParaRPr lang="en-US" sz="3200" dirty="0"/>
            </a:p>
          </p:txBody>
        </p:sp>
        <p:pic>
          <p:nvPicPr>
            <p:cNvPr id="13" name="Picture 12" descr="data60secondi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29200"/>
              <a:ext cx="2377441" cy="16288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5148064" y="2348880"/>
            <a:ext cx="3653406" cy="3744416"/>
            <a:chOff x="5148064" y="2348880"/>
            <a:chExt cx="3653406" cy="3744416"/>
          </a:xfrm>
        </p:grpSpPr>
        <p:sp>
          <p:nvSpPr>
            <p:cNvPr id="14" name="Can 13"/>
            <p:cNvSpPr/>
            <p:nvPr/>
          </p:nvSpPr>
          <p:spPr>
            <a:xfrm>
              <a:off x="5148064" y="2348880"/>
              <a:ext cx="1800200" cy="3744416"/>
            </a:xfrm>
            <a:prstGeom prst="can">
              <a:avLst/>
            </a:prstGeom>
            <a:solidFill>
              <a:schemeClr val="bg1">
                <a:lumMod val="65000"/>
                <a:alpha val="3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7092280" y="3501008"/>
              <a:ext cx="504056" cy="144016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92080" y="3645024"/>
              <a:ext cx="144016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/>
                <a:t>Dati</a:t>
              </a:r>
              <a:r>
                <a:rPr lang="en-US" sz="2400" b="1" dirty="0" smtClean="0"/>
                <a:t> </a:t>
              </a:r>
            </a:p>
            <a:p>
              <a:pPr algn="ctr"/>
              <a:r>
                <a:rPr lang="en-US" sz="2400" b="1" dirty="0" err="1" smtClean="0"/>
                <a:t>decisore</a:t>
              </a:r>
              <a:r>
                <a:rPr lang="en-US" sz="2400" b="1" dirty="0" smtClean="0"/>
                <a:t> politico</a:t>
              </a:r>
              <a:endParaRPr lang="en-US" sz="2400" b="1" dirty="0"/>
            </a:p>
          </p:txBody>
        </p:sp>
        <p:pic>
          <p:nvPicPr>
            <p:cNvPr id="17" name="Picture 16" descr="omino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360" y="3573016"/>
              <a:ext cx="989110" cy="1656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358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Politiche energetiche</a:t>
            </a:r>
            <a:endParaRPr lang="it-IT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55245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1556792"/>
            <a:ext cx="37369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3268117"/>
            <a:ext cx="3941762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0" y="3531642"/>
            <a:ext cx="3313113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3296692"/>
            <a:ext cx="3429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63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Politiche energetiche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Recepire</a:t>
            </a:r>
            <a:r>
              <a:rPr lang="en-US" dirty="0" smtClean="0"/>
              <a:t> </a:t>
            </a:r>
            <a:r>
              <a:rPr lang="en-US" dirty="0" err="1" smtClean="0"/>
              <a:t>direttive</a:t>
            </a:r>
            <a:r>
              <a:rPr lang="en-US" dirty="0" smtClean="0"/>
              <a:t> EU 20-20-20 </a:t>
            </a:r>
          </a:p>
          <a:p>
            <a:pPr lvl="2"/>
            <a:r>
              <a:rPr lang="en-US" dirty="0"/>
              <a:t>20% </a:t>
            </a:r>
            <a:r>
              <a:rPr lang="en-US" dirty="0" err="1" smtClean="0"/>
              <a:t>riduzione</a:t>
            </a:r>
            <a:r>
              <a:rPr lang="en-US" dirty="0" smtClean="0"/>
              <a:t> CO</a:t>
            </a:r>
            <a:r>
              <a:rPr lang="en-US" baseline="-25000" dirty="0" smtClean="0"/>
              <a:t>2 </a:t>
            </a:r>
            <a:r>
              <a:rPr lang="en-US" dirty="0" smtClean="0"/>
              <a:t>(</a:t>
            </a:r>
            <a:r>
              <a:rPr lang="en-US" dirty="0" err="1" smtClean="0"/>
              <a:t>risp</a:t>
            </a:r>
            <a:r>
              <a:rPr lang="en-US" dirty="0" smtClean="0"/>
              <a:t> 1990)</a:t>
            </a:r>
            <a:endParaRPr lang="en-US" dirty="0"/>
          </a:p>
          <a:p>
            <a:pPr lvl="2"/>
            <a:r>
              <a:rPr lang="en-US" dirty="0"/>
              <a:t>20% </a:t>
            </a:r>
            <a:r>
              <a:rPr lang="en-US" dirty="0" err="1" smtClean="0"/>
              <a:t>produzione</a:t>
            </a:r>
            <a:r>
              <a:rPr lang="en-US" dirty="0" smtClean="0"/>
              <a:t> da </a:t>
            </a:r>
            <a:r>
              <a:rPr lang="en-US" dirty="0" err="1" smtClean="0"/>
              <a:t>rinnovabili</a:t>
            </a:r>
            <a:endParaRPr lang="en-US" dirty="0"/>
          </a:p>
          <a:p>
            <a:pPr lvl="2"/>
            <a:r>
              <a:rPr lang="en-US" dirty="0"/>
              <a:t>20% </a:t>
            </a:r>
            <a:r>
              <a:rPr lang="en-US" dirty="0" err="1" smtClean="0"/>
              <a:t>incremento</a:t>
            </a:r>
            <a:r>
              <a:rPr lang="en-US" dirty="0" smtClean="0"/>
              <a:t> </a:t>
            </a:r>
            <a:r>
              <a:rPr lang="en-US" dirty="0" err="1" smtClean="0"/>
              <a:t>efficientamento</a:t>
            </a:r>
            <a:r>
              <a:rPr lang="en-US" dirty="0" smtClean="0"/>
              <a:t> </a:t>
            </a:r>
            <a:r>
              <a:rPr lang="en-US" dirty="0" err="1" smtClean="0"/>
              <a:t>energetico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risp</a:t>
            </a:r>
            <a:r>
              <a:rPr lang="en-US" dirty="0"/>
              <a:t> 1990</a:t>
            </a:r>
            <a:r>
              <a:rPr lang="en-US" dirty="0" smtClean="0"/>
              <a:t>)</a:t>
            </a:r>
          </a:p>
        </p:txBody>
      </p:sp>
      <p:pic>
        <p:nvPicPr>
          <p:cNvPr id="4" name="Picture 3" descr="Iaca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27898"/>
            <a:ext cx="1979712" cy="1337969"/>
          </a:xfrm>
          <a:prstGeom prst="rect">
            <a:avLst/>
          </a:prstGeom>
        </p:spPr>
      </p:pic>
      <p:pic>
        <p:nvPicPr>
          <p:cNvPr id="5" name="Picture 4" descr="map-europe-ital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636912"/>
            <a:ext cx="1979712" cy="2047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rgets_e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91880" y="1124744"/>
            <a:ext cx="864096" cy="4680520"/>
          </a:xfrm>
          <a:prstGeom prst="rect">
            <a:avLst/>
          </a:prstGeom>
          <a:noFill/>
          <a:ln w="571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5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3968" y="1700808"/>
            <a:ext cx="4320480" cy="4221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Processo di decisione politica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999381"/>
            <a:ext cx="4248472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Quattro </a:t>
            </a:r>
            <a:r>
              <a:rPr lang="en-US" sz="2800" dirty="0" err="1" smtClean="0"/>
              <a:t>passi</a:t>
            </a:r>
            <a:r>
              <a:rPr lang="en-US" sz="2800" dirty="0" smtClean="0"/>
              <a:t>: </a:t>
            </a:r>
          </a:p>
          <a:p>
            <a:pPr lvl="1"/>
            <a:r>
              <a:rPr lang="en-US" sz="2400" dirty="0" err="1" smtClean="0"/>
              <a:t>Tradizionalmente</a:t>
            </a:r>
            <a:r>
              <a:rPr lang="en-US" sz="2400" dirty="0" smtClean="0"/>
              <a:t> </a:t>
            </a:r>
            <a:r>
              <a:rPr lang="en-US" sz="2400" dirty="0" err="1" smtClean="0"/>
              <a:t>fatti</a:t>
            </a:r>
            <a:r>
              <a:rPr lang="en-US" sz="2400" dirty="0" smtClean="0"/>
              <a:t> in </a:t>
            </a:r>
            <a:r>
              <a:rPr lang="en-US" sz="2400" dirty="0" err="1" smtClean="0"/>
              <a:t>sequenza</a:t>
            </a:r>
            <a:endParaRPr lang="en-US" sz="2400" dirty="0" smtClean="0"/>
          </a:p>
          <a:p>
            <a:pPr lvl="1"/>
            <a:r>
              <a:rPr lang="en-US" sz="2400" dirty="0" err="1" smtClean="0"/>
              <a:t>Poco</a:t>
            </a:r>
            <a:r>
              <a:rPr lang="en-US" sz="2400" dirty="0" smtClean="0"/>
              <a:t> </a:t>
            </a:r>
            <a:r>
              <a:rPr lang="en-US" sz="2400" dirty="0" err="1" smtClean="0"/>
              <a:t>supportati</a:t>
            </a:r>
            <a:r>
              <a:rPr lang="en-US" sz="2400" dirty="0" smtClean="0"/>
              <a:t> da </a:t>
            </a:r>
            <a:r>
              <a:rPr lang="en-US" sz="2400" dirty="0" err="1" smtClean="0"/>
              <a:t>strumenti</a:t>
            </a:r>
            <a:r>
              <a:rPr lang="en-US" sz="2400" dirty="0" smtClean="0"/>
              <a:t> ICT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4" name="Picture 3" descr="michelaNe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54937"/>
            <a:ext cx="4248472" cy="429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10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3968" y="1700808"/>
            <a:ext cx="4320480" cy="4221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Processo di decisione politica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999381"/>
            <a:ext cx="4248472" cy="4525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Pianificazione</a:t>
            </a:r>
            <a:endParaRPr lang="en-US" sz="2800" dirty="0" smtClean="0"/>
          </a:p>
          <a:p>
            <a:pPr lvl="1"/>
            <a:r>
              <a:rPr lang="en-US" sz="2000" dirty="0" err="1" smtClean="0"/>
              <a:t>Strategica</a:t>
            </a:r>
            <a:r>
              <a:rPr lang="en-US" sz="2000" dirty="0" smtClean="0"/>
              <a:t> e a </a:t>
            </a:r>
            <a:r>
              <a:rPr lang="en-US" sz="2000" dirty="0" err="1" smtClean="0"/>
              <a:t>lungo</a:t>
            </a:r>
            <a:r>
              <a:rPr lang="en-US" sz="2000" dirty="0" smtClean="0"/>
              <a:t> </a:t>
            </a:r>
            <a:r>
              <a:rPr lang="en-US" sz="2000" dirty="0" err="1" smtClean="0"/>
              <a:t>termine</a:t>
            </a:r>
            <a:endParaRPr lang="en-US" sz="2000" dirty="0" smtClean="0"/>
          </a:p>
          <a:p>
            <a:pPr lvl="1"/>
            <a:r>
              <a:rPr lang="en-US" sz="2000" dirty="0" err="1" smtClean="0"/>
              <a:t>Considera</a:t>
            </a:r>
            <a:r>
              <a:rPr lang="en-US" sz="2000" dirty="0" smtClean="0"/>
              <a:t> </a:t>
            </a:r>
            <a:r>
              <a:rPr lang="en-US" sz="2000" dirty="0" err="1" smtClean="0"/>
              <a:t>situazione</a:t>
            </a:r>
            <a:r>
              <a:rPr lang="en-US" sz="2000" dirty="0" smtClean="0"/>
              <a:t> </a:t>
            </a:r>
            <a:r>
              <a:rPr lang="en-US" sz="2000" dirty="0" err="1" smtClean="0"/>
              <a:t>pregressa</a:t>
            </a:r>
            <a:endParaRPr lang="en-US" sz="2000" dirty="0" smtClean="0"/>
          </a:p>
          <a:p>
            <a:pPr lvl="1"/>
            <a:r>
              <a:rPr lang="en-US" sz="2000" dirty="0" err="1"/>
              <a:t>Impone</a:t>
            </a:r>
            <a:r>
              <a:rPr lang="en-US" sz="2000" dirty="0"/>
              <a:t> </a:t>
            </a:r>
            <a:r>
              <a:rPr lang="en-US" sz="2000" dirty="0" err="1" smtClean="0"/>
              <a:t>obiettivi</a:t>
            </a:r>
            <a:endParaRPr lang="en-US" sz="2000" dirty="0" smtClean="0"/>
          </a:p>
          <a:p>
            <a:pPr lvl="1"/>
            <a:r>
              <a:rPr lang="en-US" sz="2000" dirty="0" err="1" smtClean="0"/>
              <a:t>Identifica</a:t>
            </a:r>
            <a:r>
              <a:rPr lang="en-US" sz="2000" dirty="0"/>
              <a:t> </a:t>
            </a:r>
            <a:r>
              <a:rPr lang="en-US" sz="2000" dirty="0" err="1" smtClean="0"/>
              <a:t>tematiche</a:t>
            </a:r>
            <a:r>
              <a:rPr lang="en-US" sz="2000" dirty="0" smtClean="0"/>
              <a:t> di </a:t>
            </a:r>
            <a:r>
              <a:rPr lang="en-US" sz="2000" dirty="0" err="1" smtClean="0"/>
              <a:t>azione</a:t>
            </a:r>
            <a:endParaRPr lang="en-US" sz="2000" dirty="0"/>
          </a:p>
          <a:p>
            <a:pPr lvl="1"/>
            <a:r>
              <a:rPr lang="en-US" sz="2000" dirty="0" err="1" smtClean="0"/>
              <a:t>Valutazione</a:t>
            </a:r>
            <a:r>
              <a:rPr lang="en-US" sz="2000" dirty="0" smtClean="0"/>
              <a:t> </a:t>
            </a:r>
            <a:r>
              <a:rPr lang="en-US" sz="2000" dirty="0" err="1" smtClean="0"/>
              <a:t>scenari</a:t>
            </a:r>
            <a:r>
              <a:rPr lang="en-US" sz="2000" dirty="0" smtClean="0"/>
              <a:t> </a:t>
            </a:r>
            <a:r>
              <a:rPr lang="en-US" sz="2000" dirty="0" err="1" smtClean="0"/>
              <a:t>alternativi</a:t>
            </a:r>
            <a:endParaRPr lang="en-US" sz="2000" dirty="0"/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4" name="Picture 3" descr="michelaNe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54937"/>
            <a:ext cx="4248472" cy="429434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524328" y="3140968"/>
            <a:ext cx="1224136" cy="576064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8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3968" y="1700808"/>
            <a:ext cx="4320480" cy="42210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Processo di decisione politica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999381"/>
            <a:ext cx="4248472" cy="4525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Valutazione</a:t>
            </a:r>
            <a:r>
              <a:rPr lang="en-US" sz="2800" dirty="0" smtClean="0"/>
              <a:t> </a:t>
            </a:r>
            <a:r>
              <a:rPr lang="en-US" sz="2800" dirty="0" err="1" smtClean="0"/>
              <a:t>ambientale</a:t>
            </a:r>
            <a:r>
              <a:rPr lang="en-US" sz="2800" dirty="0" smtClean="0"/>
              <a:t> </a:t>
            </a:r>
            <a:r>
              <a:rPr lang="en-US" sz="2800" dirty="0" err="1" smtClean="0"/>
              <a:t>strategica</a:t>
            </a:r>
            <a:endParaRPr lang="en-US" sz="2800" dirty="0"/>
          </a:p>
          <a:p>
            <a:pPr lvl="1"/>
            <a:r>
              <a:rPr lang="en-US" sz="2000" dirty="0" err="1" smtClean="0"/>
              <a:t>Impatti</a:t>
            </a:r>
            <a:r>
              <a:rPr lang="en-US" sz="2000" dirty="0" smtClean="0"/>
              <a:t> di </a:t>
            </a:r>
            <a:r>
              <a:rPr lang="en-US" sz="2000" dirty="0" err="1" smtClean="0"/>
              <a:t>piani</a:t>
            </a:r>
            <a:r>
              <a:rPr lang="en-US" sz="2000" dirty="0" smtClean="0"/>
              <a:t> e </a:t>
            </a:r>
            <a:r>
              <a:rPr lang="en-US" sz="2000" dirty="0" err="1" smtClean="0"/>
              <a:t>programmi</a:t>
            </a:r>
            <a:r>
              <a:rPr lang="en-US" sz="2000" dirty="0" smtClean="0"/>
              <a:t> </a:t>
            </a:r>
            <a:endParaRPr lang="en-US" sz="2000" dirty="0"/>
          </a:p>
          <a:p>
            <a:pPr lvl="1"/>
            <a:r>
              <a:rPr lang="en-US" sz="2000" dirty="0" err="1" smtClean="0"/>
              <a:t>Definizione</a:t>
            </a:r>
            <a:r>
              <a:rPr lang="en-US" sz="2000" dirty="0" smtClean="0"/>
              <a:t> </a:t>
            </a:r>
            <a:r>
              <a:rPr lang="en-US" sz="2000" dirty="0" err="1" smtClean="0"/>
              <a:t>indicatori</a:t>
            </a:r>
            <a:r>
              <a:rPr lang="en-US" sz="2000" dirty="0" smtClean="0"/>
              <a:t> </a:t>
            </a:r>
            <a:r>
              <a:rPr lang="en-US" sz="2000" dirty="0" err="1" smtClean="0"/>
              <a:t>ambientali</a:t>
            </a:r>
            <a:endParaRPr lang="en-US" sz="2000" dirty="0"/>
          </a:p>
          <a:p>
            <a:pPr lvl="1"/>
            <a:r>
              <a:rPr lang="en-US" sz="2000" dirty="0" smtClean="0"/>
              <a:t>Ex ante e ex post</a:t>
            </a:r>
            <a:endParaRPr lang="en-US" sz="2000" dirty="0"/>
          </a:p>
          <a:p>
            <a:pPr lvl="1"/>
            <a:r>
              <a:rPr lang="en-US" sz="2000" dirty="0" err="1" smtClean="0"/>
              <a:t>Valuta</a:t>
            </a:r>
            <a:r>
              <a:rPr lang="en-US" sz="2000" dirty="0" smtClean="0"/>
              <a:t> </a:t>
            </a:r>
            <a:r>
              <a:rPr lang="en-US" sz="2000" dirty="0" err="1" smtClean="0"/>
              <a:t>possibili</a:t>
            </a:r>
            <a:r>
              <a:rPr lang="en-US" sz="2000" dirty="0" smtClean="0"/>
              <a:t> </a:t>
            </a:r>
            <a:r>
              <a:rPr lang="en-US" sz="2000" dirty="0" err="1" smtClean="0"/>
              <a:t>misure</a:t>
            </a:r>
            <a:r>
              <a:rPr lang="en-US" sz="2000" dirty="0" smtClean="0"/>
              <a:t> </a:t>
            </a:r>
            <a:r>
              <a:rPr lang="en-US" sz="2000" dirty="0" err="1" smtClean="0"/>
              <a:t>correttive</a:t>
            </a:r>
            <a:endParaRPr lang="en-US" sz="20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4" name="Picture 3" descr="michelaNe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54937"/>
            <a:ext cx="4248472" cy="429434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516216" y="5085184"/>
            <a:ext cx="1512168" cy="648072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8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policy_slides_template cop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epolicy_slides_template copia.potx</Template>
  <TotalTime>9062</TotalTime>
  <Words>415</Words>
  <Application>Microsoft Macintosh PowerPoint</Application>
  <PresentationFormat>On-screen Show (4:3)</PresentationFormat>
  <Paragraphs>182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epolicy_slides_template copia</vt:lpstr>
      <vt:lpstr>ePolicy: uno strumento a supporto della pianificazione regionale partecipata</vt:lpstr>
      <vt:lpstr>I numeri di ePolicy</vt:lpstr>
      <vt:lpstr>Motivazioni</vt:lpstr>
      <vt:lpstr>Politiche energetiche</vt:lpstr>
      <vt:lpstr>Politiche energetiche</vt:lpstr>
      <vt:lpstr>PowerPoint Presentation</vt:lpstr>
      <vt:lpstr>Processo di decisione politica</vt:lpstr>
      <vt:lpstr>Processo di decisione politica</vt:lpstr>
      <vt:lpstr>Processo di decisione politica</vt:lpstr>
      <vt:lpstr>Processo di decisione politica</vt:lpstr>
      <vt:lpstr>Processo di decisione politica</vt:lpstr>
      <vt:lpstr>Processo di decisione politica</vt:lpstr>
      <vt:lpstr>Risultati del progetto</vt:lpstr>
      <vt:lpstr>Supporto alla generazione dei piani</vt:lpstr>
      <vt:lpstr>Piani e valutazione ambientale</vt:lpstr>
      <vt:lpstr>Piano attuativo</vt:lpstr>
      <vt:lpstr>Simulazione sociale</vt:lpstr>
      <vt:lpstr>Partecipazione e opinion mining</vt:lpstr>
      <vt:lpstr>Partecipazione e opinion mining</vt:lpstr>
      <vt:lpstr>Conclusioni</vt:lpstr>
      <vt:lpstr>ePolicy: uno strumento a supporto della pianificazione regionale partecipata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Francesca Benatti</dc:creator>
  <cp:lastModifiedBy>Michela Milano</cp:lastModifiedBy>
  <cp:revision>92</cp:revision>
  <cp:lastPrinted>2013-03-07T14:43:10Z</cp:lastPrinted>
  <dcterms:created xsi:type="dcterms:W3CDTF">2011-12-07T14:50:44Z</dcterms:created>
  <dcterms:modified xsi:type="dcterms:W3CDTF">2014-10-12T14:09:46Z</dcterms:modified>
</cp:coreProperties>
</file>